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85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388.xml" ContentType="application/vnd.openxmlformats-officedocument.presentationml.slide+xml"/>
  <Override PartName="/ppt/slides/slide404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221.xml" ContentType="application/vnd.openxmlformats-officedocument.presentationml.slide+xml"/>
  <Override PartName="/ppt/slides/slide319.xml" ContentType="application/vnd.openxmlformats-officedocument.presentationml.slide+xml"/>
  <Override PartName="/ppt/slides/slide366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158.xml" ContentType="application/vnd.openxmlformats-officedocument.presentationml.slide+xml"/>
  <Override PartName="/ppt/slides/slide344.xml" ContentType="application/vnd.openxmlformats-officedocument.presentationml.slide+xml"/>
  <Override PartName="/ppt/slides/slide391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8.xml" ContentType="application/vnd.openxmlformats-officedocument.presentationml.slide+xml"/>
  <Override PartName="/ppt/slides/slide259.xml" ContentType="application/vnd.openxmlformats-officedocument.presentationml.slide+xml"/>
  <Override PartName="/ppt/slides/slide322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Override PartName="/ppt/slides/slide161.xml" ContentType="application/vnd.openxmlformats-officedocument.presentationml.slide+xml"/>
  <Override PartName="/ppt/slides/slide300.xml" ContentType="application/vnd.openxmlformats-officedocument.presentationml.slide+xml"/>
  <Default Extension="png" ContentType="image/png"/>
  <Override PartName="/ppt/notesSlides/notesSlide79.xml" ContentType="application/vnd.openxmlformats-officedocument.presentationml.notesSlide+xml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62.xml" ContentType="application/vnd.openxmlformats-officedocument.presentationml.slide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401.xml" ContentType="application/vnd.openxmlformats-officedocument.presentationml.slide+xml"/>
  <Override PartName="/ppt/notesSlides/notesSlide35.xml" ContentType="application/vnd.openxmlformats-officedocument.presentationml.notesSlide+xml"/>
  <Override PartName="/ppt/notesSlides/notesSlide82.xml" ContentType="application/vnd.openxmlformats-officedocument.presentationml.notesSlide+xml"/>
  <Override PartName="/ppt/slides/slide240.xml" ContentType="application/vnd.openxmlformats-officedocument.presentationml.slide+xml"/>
  <Override PartName="/ppt/slides/slide338.xml" ContentType="application/vnd.openxmlformats-officedocument.presentationml.slide+xml"/>
  <Override PartName="/ppt/slides/slide385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77.xml" ContentType="application/vnd.openxmlformats-officedocument.presentationml.slide+xml"/>
  <Override PartName="/ppt/slides/slide316.xml" ContentType="application/vnd.openxmlformats-officedocument.presentationml.slide+xml"/>
  <Override PartName="/ppt/slides/slide363.xml" ContentType="application/vnd.openxmlformats-officedocument.presentationml.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278.xml" ContentType="application/vnd.openxmlformats-officedocument.presentationml.slide+xml"/>
  <Override PartName="/ppt/slides/slide34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16.xml" ContentType="application/vnd.openxmlformats-officedocument.presentationml.slide+xml"/>
  <Override PartName="/ppt/slides/slide63.xml" ContentType="application/vnd.openxmlformats-officedocument.presentationml.slide+xml"/>
  <Override PartName="/ppt/slides/slide234.xml" ContentType="application/vnd.openxmlformats-officedocument.presentationml.slide+xml"/>
  <Override PartName="/ppt/slides/slide281.xml" ContentType="application/vnd.openxmlformats-officedocument.presentationml.slide+xml"/>
  <Override PartName="/ppt/slides/slide379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41.xml" ContentType="application/vnd.openxmlformats-officedocument.presentationml.slide+xml"/>
  <Override PartName="/ppt/slides/slide357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5.xml" ContentType="application/vnd.openxmlformats-officedocument.presentationml.slide+xml"/>
  <Override PartName="/ppt/slides/slide382.xml" ContentType="application/vnd.openxmlformats-officedocument.presentationml.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297.xml" ContentType="application/vnd.openxmlformats-officedocument.presentationml.slide+xml"/>
  <Override PartName="/ppt/slides/slide313.xml" ContentType="application/vnd.openxmlformats-officedocument.presentationml.slide+xml"/>
  <Override PartName="/ppt/slides/slide360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5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30.xml" ContentType="application/vnd.openxmlformats-officedocument.presentationml.slide+xml"/>
  <Override PartName="/ppt/slides/slide228.xml" ContentType="application/vnd.openxmlformats-officedocument.presentationml.slide+xml"/>
  <Override PartName="/ppt/slides/slide275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35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398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329.xml" ContentType="application/vnd.openxmlformats-officedocument.presentationml.slide+xml"/>
  <Override PartName="/ppt/slides/slide376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168.xml" ContentType="application/vnd.openxmlformats-officedocument.presentationml.slide+xml"/>
  <Override PartName="/ppt/slides/slide231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51.xml" ContentType="application/vnd.openxmlformats-officedocument.presentationml.notesSlide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slides/slide307.xml" ContentType="application/vnd.openxmlformats-officedocument.presentationml.slide+xml"/>
  <Override PartName="/ppt/slides/slide354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slides/slide332.xml" ContentType="application/vnd.openxmlformats-officedocument.presentationml.slide+xml"/>
  <Override PartName="/ppt/slides/slide343.xml" ContentType="application/vnd.openxmlformats-officedocument.presentationml.slide+xml"/>
  <Override PartName="/ppt/slides/slide390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321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310.xml" ContentType="application/vnd.openxmlformats-officedocument.presentationml.slide+xml"/>
  <Override PartName="/ppt/slides/slide408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s/slide29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348.xml" ContentType="application/vnd.openxmlformats-officedocument.presentationml.slide+xml"/>
  <Override PartName="/ppt/slides/slide359.xml" ContentType="application/vnd.openxmlformats-officedocument.presentationml.slide+xml"/>
  <Override PartName="/ppt/slides/slide395.xml" ContentType="application/vnd.openxmlformats-officedocument.presentationml.slide+xml"/>
  <Override PartName="/ppt/slides/slide400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337.xml" ContentType="application/vnd.openxmlformats-officedocument.presentationml.slide+xml"/>
  <Override PartName="/ppt/slides/slide384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326.xml" ContentType="application/vnd.openxmlformats-officedocument.presentationml.slide+xml"/>
  <Override PartName="/ppt/slides/slide373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299.xml" ContentType="application/vnd.openxmlformats-officedocument.presentationml.slide+xml"/>
  <Override PartName="/ppt/slides/slide304.xml" ContentType="application/vnd.openxmlformats-officedocument.presentationml.slide+xml"/>
  <Override PartName="/ppt/slides/slide315.xml" ContentType="application/vnd.openxmlformats-officedocument.presentationml.slide+xml"/>
  <Override PartName="/ppt/slides/slide351.xml" ContentType="application/vnd.openxmlformats-officedocument.presentationml.slide+xml"/>
  <Override PartName="/ppt/slides/slide362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slides/slide34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slides/slide405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s/slide378.xml" ContentType="application/vnd.openxmlformats-officedocument.presentationml.slide+xml"/>
  <Override PartName="/ppt/slides/slide389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367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309.xml" ContentType="application/vnd.openxmlformats-officedocument.presentationml.slide+xml"/>
  <Override PartName="/ppt/slides/slide356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s/slide345.xml" ContentType="application/vnd.openxmlformats-officedocument.presentationml.slide+xml"/>
  <Override PartName="/ppt/slides/slide392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323.xml" ContentType="application/vnd.openxmlformats-officedocument.presentationml.slide+xml"/>
  <Override PartName="/ppt/slides/slide334.xml" ContentType="application/vnd.openxmlformats-officedocument.presentationml.slide+xml"/>
  <Override PartName="/ppt/slides/slide370.xml" ContentType="application/vnd.openxmlformats-officedocument.presentationml.slide+xml"/>
  <Override PartName="/ppt/slides/slide381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s/slide31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Override PartName="/ppt/slides/slide397.xml" ContentType="application/vnd.openxmlformats-officedocument.presentationml.slide+xml"/>
  <Override PartName="/ppt/slides/slide402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339.xml" ContentType="application/vnd.openxmlformats-officedocument.presentationml.slide+xml"/>
  <Override PartName="/ppt/slides/slide386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s/slide328.xml" ContentType="application/vnd.openxmlformats-officedocument.presentationml.slide+xml"/>
  <Override PartName="/ppt/slides/slide375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317.xml" ContentType="application/vnd.openxmlformats-officedocument.presentationml.slide+xml"/>
  <Override PartName="/ppt/slides/slide353.xml" ContentType="application/vnd.openxmlformats-officedocument.presentationml.slide+xml"/>
  <Override PartName="/ppt/slides/slide364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34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331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320.xml" ContentType="application/vnd.openxmlformats-officedocument.presentationml.slide+xml"/>
  <Override PartName="/ppt/slides/slide407.xml" ContentType="application/vnd.openxmlformats-officedocument.presentationml.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slides/slide369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55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s/slide358.xml" ContentType="application/vnd.openxmlformats-officedocument.presentationml.slide+xml"/>
  <Override PartName="/ppt/slides/slide410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347.xml" ContentType="application/vnd.openxmlformats-officedocument.presentationml.slide+xml"/>
  <Override PartName="/ppt/slides/slide394.xml" ContentType="application/vnd.openxmlformats-officedocument.presentationml.slide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slides/slide325.xml" ContentType="application/vnd.openxmlformats-officedocument.presentationml.slide+xml"/>
  <Override PartName="/ppt/slides/slide336.xml" ContentType="application/vnd.openxmlformats-officedocument.presentationml.slide+xml"/>
  <Override PartName="/ppt/slides/slide372.xml" ContentType="application/vnd.openxmlformats-officedocument.presentationml.slide+xml"/>
  <Override PartName="/ppt/slides/slide383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314.xml" ContentType="application/vnd.openxmlformats-officedocument.presentationml.slide+xml"/>
  <Override PartName="/ppt/slides/slide361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slides/slide350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slides/slide399.xml" ContentType="application/vnd.openxmlformats-officedocument.presentationml.slide+xml"/>
  <Override PartName="/ppt/notesSlides/notesSlide49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377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69.xml" ContentType="application/vnd.openxmlformats-officedocument.presentationml.slide+xml"/>
  <Override PartName="/ppt/slides/slide308.xml" ContentType="application/vnd.openxmlformats-officedocument.presentationml.slide+xml"/>
  <Override PartName="/ppt/slides/slide35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333.xml" ContentType="application/vnd.openxmlformats-officedocument.presentationml.slide+xml"/>
  <Override PartName="/ppt/slides/slide380.xml" ContentType="application/vnd.openxmlformats-officedocument.presentationml.slide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409.xml" ContentType="application/vnd.openxmlformats-officedocument.presentationml.slide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11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68.xml" ContentType="application/vnd.openxmlformats-officedocument.presentationml.notesSlide+xml"/>
  <Override PartName="/ppt/slides/slide55.xml" ContentType="application/vnd.openxmlformats-officedocument.presentationml.slide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slides/slide226.xml" ContentType="application/vnd.openxmlformats-officedocument.presentationml.slide+xml"/>
  <Override PartName="/ppt/slides/slide273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s/slide349.xml" ContentType="application/vnd.openxmlformats-officedocument.presentationml.slide+xml"/>
  <Override PartName="/ppt/slides/slide396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327.xml" ContentType="application/vnd.openxmlformats-officedocument.presentationml.slide+xml"/>
  <Override PartName="/ppt/slides/slide374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305.xml" ContentType="application/vnd.openxmlformats-officedocument.presentationml.slide+xml"/>
  <Override PartName="/ppt/slides/slide352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89.xml" ContentType="application/vnd.openxmlformats-officedocument.presentationml.slide+xml"/>
  <Override PartName="/ppt/slides/slide330.xml" ContentType="application/vnd.openxmlformats-officedocument.presentationml.slide+xml"/>
  <Override PartName="/ppt/slides/slide122.xml" ContentType="application/vnd.openxmlformats-officedocument.presentationml.slide+xml"/>
  <Override PartName="/ppt/slides/slide267.xml" ContentType="application/vnd.openxmlformats-officedocument.presentationml.slide+xml"/>
  <Override PartName="/ppt/notesSlides/notesSlide87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40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52.xml" ContentType="application/vnd.openxmlformats-officedocument.presentationml.slide+xml"/>
  <Override PartName="/ppt/slides/slide100.xml" ContentType="application/vnd.openxmlformats-officedocument.presentationml.slide+xml"/>
  <Override PartName="/ppt/slides/slide245.xml" ContentType="application/vnd.openxmlformats-officedocument.presentationml.slide+xml"/>
  <Override PartName="/ppt/slides/slide292.xml" ContentType="application/vnd.openxmlformats-officedocument.presentationml.slide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68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346.xml" ContentType="application/vnd.openxmlformats-officedocument.presentationml.slide+xml"/>
  <Override PartName="/ppt/slides/slide393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324.xml" ContentType="application/vnd.openxmlformats-officedocument.presentationml.slide+xml"/>
  <Override PartName="/ppt/slides/slide371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302.xml" ContentType="application/vnd.openxmlformats-officedocument.presentationml.slide+xml"/>
  <Override PartName="/ppt/slides/slide141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theme/theme4.xml" ContentType="application/vnd.openxmlformats-officedocument.theme+xml"/>
  <Override PartName="/ppt/notesSlides/notesSlide59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217.xml" ContentType="application/vnd.openxmlformats-officedocument.presentationml.slide+xml"/>
  <Override PartName="/ppt/slides/slide264.xml" ContentType="application/vnd.openxmlformats-officedocument.presentationml.slide+xml"/>
  <Override PartName="/ppt/slides/slide24.xml" ContentType="application/vnd.openxmlformats-officedocument.presentationml.slide+xml"/>
  <Override PartName="/ppt/slides/slide71.xml" ContentType="application/vnd.openxmlformats-officedocument.presentationml.slide+xml"/>
  <Override PartName="/ppt/slides/slide403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242.xml" ContentType="application/vnd.openxmlformats-officedocument.presentationml.slide+xml"/>
  <Override PartName="/ppt/slides/slide38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179.xml" ContentType="application/vnd.openxmlformats-officedocument.presentationml.slide+xml"/>
  <Override PartName="/ppt/slides/slide318.xml" ContentType="application/vnd.openxmlformats-officedocument.presentationml.slide+xml"/>
  <Override PartName="/ppt/slides/slide36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99" r:id="rId2"/>
    <p:sldMasterId id="2147483716" r:id="rId3"/>
  </p:sldMasterIdLst>
  <p:notesMasterIdLst>
    <p:notesMasterId r:id="rId414"/>
  </p:notesMasterIdLst>
  <p:sldIdLst>
    <p:sldId id="303" r:id="rId4"/>
    <p:sldId id="457" r:id="rId5"/>
    <p:sldId id="305" r:id="rId6"/>
    <p:sldId id="458" r:id="rId7"/>
    <p:sldId id="459" r:id="rId8"/>
    <p:sldId id="460" r:id="rId9"/>
    <p:sldId id="466" r:id="rId10"/>
    <p:sldId id="306" r:id="rId11"/>
    <p:sldId id="307" r:id="rId12"/>
    <p:sldId id="309" r:id="rId13"/>
    <p:sldId id="312" r:id="rId14"/>
    <p:sldId id="809" r:id="rId15"/>
    <p:sldId id="810" r:id="rId16"/>
    <p:sldId id="811" r:id="rId17"/>
    <p:sldId id="812" r:id="rId18"/>
    <p:sldId id="313" r:id="rId19"/>
    <p:sldId id="314" r:id="rId20"/>
    <p:sldId id="316" r:id="rId21"/>
    <p:sldId id="318" r:id="rId22"/>
    <p:sldId id="320" r:id="rId23"/>
    <p:sldId id="321" r:id="rId24"/>
    <p:sldId id="463" r:id="rId25"/>
    <p:sldId id="467" r:id="rId26"/>
    <p:sldId id="325" r:id="rId27"/>
    <p:sldId id="326" r:id="rId28"/>
    <p:sldId id="327" r:id="rId29"/>
    <p:sldId id="328" r:id="rId30"/>
    <p:sldId id="329" r:id="rId31"/>
    <p:sldId id="369" r:id="rId32"/>
    <p:sldId id="468" r:id="rId33"/>
    <p:sldId id="470" r:id="rId34"/>
    <p:sldId id="471" r:id="rId35"/>
    <p:sldId id="472" r:id="rId36"/>
    <p:sldId id="713" r:id="rId37"/>
    <p:sldId id="474" r:id="rId38"/>
    <p:sldId id="475" r:id="rId39"/>
    <p:sldId id="476" r:id="rId40"/>
    <p:sldId id="477" r:id="rId41"/>
    <p:sldId id="479" r:id="rId42"/>
    <p:sldId id="480" r:id="rId43"/>
    <p:sldId id="714" r:id="rId44"/>
    <p:sldId id="715" r:id="rId45"/>
    <p:sldId id="717" r:id="rId46"/>
    <p:sldId id="718" r:id="rId47"/>
    <p:sldId id="500" r:id="rId48"/>
    <p:sldId id="716" r:id="rId49"/>
    <p:sldId id="719" r:id="rId50"/>
    <p:sldId id="484" r:id="rId51"/>
    <p:sldId id="501" r:id="rId52"/>
    <p:sldId id="502" r:id="rId53"/>
    <p:sldId id="503" r:id="rId54"/>
    <p:sldId id="720" r:id="rId55"/>
    <p:sldId id="509" r:id="rId56"/>
    <p:sldId id="510" r:id="rId57"/>
    <p:sldId id="511" r:id="rId58"/>
    <p:sldId id="512" r:id="rId59"/>
    <p:sldId id="513" r:id="rId60"/>
    <p:sldId id="514" r:id="rId61"/>
    <p:sldId id="515" r:id="rId62"/>
    <p:sldId id="516" r:id="rId63"/>
    <p:sldId id="517" r:id="rId64"/>
    <p:sldId id="518" r:id="rId65"/>
    <p:sldId id="519" r:id="rId66"/>
    <p:sldId id="520" r:id="rId67"/>
    <p:sldId id="521" r:id="rId68"/>
    <p:sldId id="522" r:id="rId69"/>
    <p:sldId id="523" r:id="rId70"/>
    <p:sldId id="524" r:id="rId71"/>
    <p:sldId id="525" r:id="rId72"/>
    <p:sldId id="526" r:id="rId73"/>
    <p:sldId id="527" r:id="rId74"/>
    <p:sldId id="528" r:id="rId75"/>
    <p:sldId id="529" r:id="rId76"/>
    <p:sldId id="530" r:id="rId77"/>
    <p:sldId id="531" r:id="rId78"/>
    <p:sldId id="532" r:id="rId79"/>
    <p:sldId id="533" r:id="rId80"/>
    <p:sldId id="534" r:id="rId81"/>
    <p:sldId id="535" r:id="rId82"/>
    <p:sldId id="536" r:id="rId83"/>
    <p:sldId id="537" r:id="rId84"/>
    <p:sldId id="538" r:id="rId85"/>
    <p:sldId id="539" r:id="rId86"/>
    <p:sldId id="540" r:id="rId87"/>
    <p:sldId id="542" r:id="rId88"/>
    <p:sldId id="543" r:id="rId89"/>
    <p:sldId id="544" r:id="rId90"/>
    <p:sldId id="545" r:id="rId91"/>
    <p:sldId id="546" r:id="rId92"/>
    <p:sldId id="547" r:id="rId93"/>
    <p:sldId id="548" r:id="rId94"/>
    <p:sldId id="549" r:id="rId95"/>
    <p:sldId id="550" r:id="rId96"/>
    <p:sldId id="551" r:id="rId97"/>
    <p:sldId id="552" r:id="rId98"/>
    <p:sldId id="553" r:id="rId99"/>
    <p:sldId id="554" r:id="rId100"/>
    <p:sldId id="555" r:id="rId101"/>
    <p:sldId id="556" r:id="rId102"/>
    <p:sldId id="557" r:id="rId103"/>
    <p:sldId id="558" r:id="rId104"/>
    <p:sldId id="559" r:id="rId105"/>
    <p:sldId id="560" r:id="rId106"/>
    <p:sldId id="561" r:id="rId107"/>
    <p:sldId id="562" r:id="rId108"/>
    <p:sldId id="563" r:id="rId109"/>
    <p:sldId id="564" r:id="rId110"/>
    <p:sldId id="565" r:id="rId111"/>
    <p:sldId id="505" r:id="rId112"/>
    <p:sldId id="506" r:id="rId113"/>
    <p:sldId id="507" r:id="rId114"/>
    <p:sldId id="508" r:id="rId115"/>
    <p:sldId id="485" r:id="rId116"/>
    <p:sldId id="721" r:id="rId117"/>
    <p:sldId id="486" r:id="rId118"/>
    <p:sldId id="487" r:id="rId119"/>
    <p:sldId id="569" r:id="rId120"/>
    <p:sldId id="570" r:id="rId121"/>
    <p:sldId id="571" r:id="rId122"/>
    <p:sldId id="572" r:id="rId123"/>
    <p:sldId id="573" r:id="rId124"/>
    <p:sldId id="574" r:id="rId125"/>
    <p:sldId id="575" r:id="rId126"/>
    <p:sldId id="576" r:id="rId127"/>
    <p:sldId id="577" r:id="rId128"/>
    <p:sldId id="578" r:id="rId129"/>
    <p:sldId id="579" r:id="rId130"/>
    <p:sldId id="580" r:id="rId131"/>
    <p:sldId id="581" r:id="rId132"/>
    <p:sldId id="582" r:id="rId133"/>
    <p:sldId id="583" r:id="rId134"/>
    <p:sldId id="584" r:id="rId135"/>
    <p:sldId id="585" r:id="rId136"/>
    <p:sldId id="586" r:id="rId137"/>
    <p:sldId id="587" r:id="rId138"/>
    <p:sldId id="588" r:id="rId139"/>
    <p:sldId id="589" r:id="rId140"/>
    <p:sldId id="590" r:id="rId141"/>
    <p:sldId id="591" r:id="rId142"/>
    <p:sldId id="592" r:id="rId143"/>
    <p:sldId id="593" r:id="rId144"/>
    <p:sldId id="594" r:id="rId145"/>
    <p:sldId id="595" r:id="rId146"/>
    <p:sldId id="596" r:id="rId147"/>
    <p:sldId id="597" r:id="rId148"/>
    <p:sldId id="598" r:id="rId149"/>
    <p:sldId id="599" r:id="rId150"/>
    <p:sldId id="600" r:id="rId151"/>
    <p:sldId id="601" r:id="rId152"/>
    <p:sldId id="602" r:id="rId153"/>
    <p:sldId id="603" r:id="rId154"/>
    <p:sldId id="604" r:id="rId155"/>
    <p:sldId id="605" r:id="rId156"/>
    <p:sldId id="606" r:id="rId157"/>
    <p:sldId id="607" r:id="rId158"/>
    <p:sldId id="608" r:id="rId159"/>
    <p:sldId id="609" r:id="rId160"/>
    <p:sldId id="610" r:id="rId161"/>
    <p:sldId id="611" r:id="rId162"/>
    <p:sldId id="612" r:id="rId163"/>
    <p:sldId id="613" r:id="rId164"/>
    <p:sldId id="614" r:id="rId165"/>
    <p:sldId id="662" r:id="rId166"/>
    <p:sldId id="663" r:id="rId167"/>
    <p:sldId id="664" r:id="rId168"/>
    <p:sldId id="665" r:id="rId169"/>
    <p:sldId id="666" r:id="rId170"/>
    <p:sldId id="667" r:id="rId171"/>
    <p:sldId id="668" r:id="rId172"/>
    <p:sldId id="669" r:id="rId173"/>
    <p:sldId id="670" r:id="rId174"/>
    <p:sldId id="671" r:id="rId175"/>
    <p:sldId id="672" r:id="rId176"/>
    <p:sldId id="673" r:id="rId177"/>
    <p:sldId id="674" r:id="rId178"/>
    <p:sldId id="675" r:id="rId179"/>
    <p:sldId id="676" r:id="rId180"/>
    <p:sldId id="677" r:id="rId181"/>
    <p:sldId id="678" r:id="rId182"/>
    <p:sldId id="679" r:id="rId183"/>
    <p:sldId id="680" r:id="rId184"/>
    <p:sldId id="681" r:id="rId185"/>
    <p:sldId id="682" r:id="rId186"/>
    <p:sldId id="683" r:id="rId187"/>
    <p:sldId id="684" r:id="rId188"/>
    <p:sldId id="685" r:id="rId189"/>
    <p:sldId id="686" r:id="rId190"/>
    <p:sldId id="687" r:id="rId191"/>
    <p:sldId id="688" r:id="rId192"/>
    <p:sldId id="689" r:id="rId193"/>
    <p:sldId id="690" r:id="rId194"/>
    <p:sldId id="691" r:id="rId195"/>
    <p:sldId id="692" r:id="rId196"/>
    <p:sldId id="693" r:id="rId197"/>
    <p:sldId id="694" r:id="rId198"/>
    <p:sldId id="695" r:id="rId199"/>
    <p:sldId id="696" r:id="rId200"/>
    <p:sldId id="697" r:id="rId201"/>
    <p:sldId id="698" r:id="rId202"/>
    <p:sldId id="699" r:id="rId203"/>
    <p:sldId id="700" r:id="rId204"/>
    <p:sldId id="701" r:id="rId205"/>
    <p:sldId id="702" r:id="rId206"/>
    <p:sldId id="703" r:id="rId207"/>
    <p:sldId id="704" r:id="rId208"/>
    <p:sldId id="705" r:id="rId209"/>
    <p:sldId id="706" r:id="rId210"/>
    <p:sldId id="707" r:id="rId211"/>
    <p:sldId id="708" r:id="rId212"/>
    <p:sldId id="490" r:id="rId213"/>
    <p:sldId id="491" r:id="rId214"/>
    <p:sldId id="615" r:id="rId215"/>
    <p:sldId id="616" r:id="rId216"/>
    <p:sldId id="617" r:id="rId217"/>
    <p:sldId id="618" r:id="rId218"/>
    <p:sldId id="619" r:id="rId219"/>
    <p:sldId id="620" r:id="rId220"/>
    <p:sldId id="621" r:id="rId221"/>
    <p:sldId id="622" r:id="rId222"/>
    <p:sldId id="623" r:id="rId223"/>
    <p:sldId id="624" r:id="rId224"/>
    <p:sldId id="625" r:id="rId225"/>
    <p:sldId id="626" r:id="rId226"/>
    <p:sldId id="627" r:id="rId227"/>
    <p:sldId id="628" r:id="rId228"/>
    <p:sldId id="629" r:id="rId229"/>
    <p:sldId id="630" r:id="rId230"/>
    <p:sldId id="631" r:id="rId231"/>
    <p:sldId id="632" r:id="rId232"/>
    <p:sldId id="633" r:id="rId233"/>
    <p:sldId id="634" r:id="rId234"/>
    <p:sldId id="635" r:id="rId235"/>
    <p:sldId id="636" r:id="rId236"/>
    <p:sldId id="637" r:id="rId237"/>
    <p:sldId id="638" r:id="rId238"/>
    <p:sldId id="639" r:id="rId239"/>
    <p:sldId id="640" r:id="rId240"/>
    <p:sldId id="641" r:id="rId241"/>
    <p:sldId id="642" r:id="rId242"/>
    <p:sldId id="643" r:id="rId243"/>
    <p:sldId id="644" r:id="rId244"/>
    <p:sldId id="645" r:id="rId245"/>
    <p:sldId id="646" r:id="rId246"/>
    <p:sldId id="647" r:id="rId247"/>
    <p:sldId id="648" r:id="rId248"/>
    <p:sldId id="649" r:id="rId249"/>
    <p:sldId id="650" r:id="rId250"/>
    <p:sldId id="651" r:id="rId251"/>
    <p:sldId id="652" r:id="rId252"/>
    <p:sldId id="653" r:id="rId253"/>
    <p:sldId id="654" r:id="rId254"/>
    <p:sldId id="655" r:id="rId255"/>
    <p:sldId id="656" r:id="rId256"/>
    <p:sldId id="657" r:id="rId257"/>
    <p:sldId id="658" r:id="rId258"/>
    <p:sldId id="659" r:id="rId259"/>
    <p:sldId id="794" r:id="rId260"/>
    <p:sldId id="660" r:id="rId261"/>
    <p:sldId id="661" r:id="rId262"/>
    <p:sldId id="492" r:id="rId263"/>
    <p:sldId id="493" r:id="rId264"/>
    <p:sldId id="354" r:id="rId265"/>
    <p:sldId id="722" r:id="rId266"/>
    <p:sldId id="723" r:id="rId267"/>
    <p:sldId id="355" r:id="rId268"/>
    <p:sldId id="726" r:id="rId269"/>
    <p:sldId id="727" r:id="rId270"/>
    <p:sldId id="728" r:id="rId271"/>
    <p:sldId id="729" r:id="rId272"/>
    <p:sldId id="730" r:id="rId273"/>
    <p:sldId id="731" r:id="rId274"/>
    <p:sldId id="732" r:id="rId275"/>
    <p:sldId id="733" r:id="rId276"/>
    <p:sldId id="734" r:id="rId277"/>
    <p:sldId id="735" r:id="rId278"/>
    <p:sldId id="736" r:id="rId279"/>
    <p:sldId id="737" r:id="rId280"/>
    <p:sldId id="738" r:id="rId281"/>
    <p:sldId id="739" r:id="rId282"/>
    <p:sldId id="740" r:id="rId283"/>
    <p:sldId id="741" r:id="rId284"/>
    <p:sldId id="742" r:id="rId285"/>
    <p:sldId id="743" r:id="rId286"/>
    <p:sldId id="744" r:id="rId287"/>
    <p:sldId id="745" r:id="rId288"/>
    <p:sldId id="746" r:id="rId289"/>
    <p:sldId id="747" r:id="rId290"/>
    <p:sldId id="748" r:id="rId291"/>
    <p:sldId id="749" r:id="rId292"/>
    <p:sldId id="750" r:id="rId293"/>
    <p:sldId id="751" r:id="rId294"/>
    <p:sldId id="752" r:id="rId295"/>
    <p:sldId id="753" r:id="rId296"/>
    <p:sldId id="754" r:id="rId297"/>
    <p:sldId id="795" r:id="rId298"/>
    <p:sldId id="796" r:id="rId299"/>
    <p:sldId id="797" r:id="rId300"/>
    <p:sldId id="798" r:id="rId301"/>
    <p:sldId id="799" r:id="rId302"/>
    <p:sldId id="800" r:id="rId303"/>
    <p:sldId id="803" r:id="rId304"/>
    <p:sldId id="802" r:id="rId305"/>
    <p:sldId id="804" r:id="rId306"/>
    <p:sldId id="806" r:id="rId307"/>
    <p:sldId id="808" r:id="rId308"/>
    <p:sldId id="805" r:id="rId309"/>
    <p:sldId id="807" r:id="rId310"/>
    <p:sldId id="813" r:id="rId311"/>
    <p:sldId id="814" r:id="rId312"/>
    <p:sldId id="815" r:id="rId313"/>
    <p:sldId id="816" r:id="rId314"/>
    <p:sldId id="817" r:id="rId315"/>
    <p:sldId id="818" r:id="rId316"/>
    <p:sldId id="893" r:id="rId317"/>
    <p:sldId id="894" r:id="rId318"/>
    <p:sldId id="895" r:id="rId319"/>
    <p:sldId id="896" r:id="rId320"/>
    <p:sldId id="897" r:id="rId321"/>
    <p:sldId id="898" r:id="rId322"/>
    <p:sldId id="899" r:id="rId323"/>
    <p:sldId id="900" r:id="rId324"/>
    <p:sldId id="901" r:id="rId325"/>
    <p:sldId id="902" r:id="rId326"/>
    <p:sldId id="903" r:id="rId327"/>
    <p:sldId id="904" r:id="rId328"/>
    <p:sldId id="905" r:id="rId329"/>
    <p:sldId id="906" r:id="rId330"/>
    <p:sldId id="907" r:id="rId331"/>
    <p:sldId id="908" r:id="rId332"/>
    <p:sldId id="909" r:id="rId333"/>
    <p:sldId id="910" r:id="rId334"/>
    <p:sldId id="911" r:id="rId335"/>
    <p:sldId id="912" r:id="rId336"/>
    <p:sldId id="913" r:id="rId337"/>
    <p:sldId id="914" r:id="rId338"/>
    <p:sldId id="915" r:id="rId339"/>
    <p:sldId id="819" r:id="rId340"/>
    <p:sldId id="820" r:id="rId341"/>
    <p:sldId id="821" r:id="rId342"/>
    <p:sldId id="822" r:id="rId343"/>
    <p:sldId id="823" r:id="rId344"/>
    <p:sldId id="824" r:id="rId345"/>
    <p:sldId id="825" r:id="rId346"/>
    <p:sldId id="826" r:id="rId347"/>
    <p:sldId id="827" r:id="rId348"/>
    <p:sldId id="828" r:id="rId349"/>
    <p:sldId id="829" r:id="rId350"/>
    <p:sldId id="830" r:id="rId351"/>
    <p:sldId id="831" r:id="rId352"/>
    <p:sldId id="832" r:id="rId353"/>
    <p:sldId id="833" r:id="rId354"/>
    <p:sldId id="834" r:id="rId355"/>
    <p:sldId id="835" r:id="rId356"/>
    <p:sldId id="836" r:id="rId357"/>
    <p:sldId id="837" r:id="rId358"/>
    <p:sldId id="838" r:id="rId359"/>
    <p:sldId id="839" r:id="rId360"/>
    <p:sldId id="840" r:id="rId361"/>
    <p:sldId id="841" r:id="rId362"/>
    <p:sldId id="842" r:id="rId363"/>
    <p:sldId id="843" r:id="rId364"/>
    <p:sldId id="844" r:id="rId365"/>
    <p:sldId id="845" r:id="rId366"/>
    <p:sldId id="846" r:id="rId367"/>
    <p:sldId id="847" r:id="rId368"/>
    <p:sldId id="848" r:id="rId369"/>
    <p:sldId id="849" r:id="rId370"/>
    <p:sldId id="850" r:id="rId371"/>
    <p:sldId id="851" r:id="rId372"/>
    <p:sldId id="852" r:id="rId373"/>
    <p:sldId id="853" r:id="rId374"/>
    <p:sldId id="854" r:id="rId375"/>
    <p:sldId id="855" r:id="rId376"/>
    <p:sldId id="856" r:id="rId377"/>
    <p:sldId id="857" r:id="rId378"/>
    <p:sldId id="858" r:id="rId379"/>
    <p:sldId id="859" r:id="rId380"/>
    <p:sldId id="860" r:id="rId381"/>
    <p:sldId id="861" r:id="rId382"/>
    <p:sldId id="862" r:id="rId383"/>
    <p:sldId id="863" r:id="rId384"/>
    <p:sldId id="864" r:id="rId385"/>
    <p:sldId id="865" r:id="rId386"/>
    <p:sldId id="866" r:id="rId387"/>
    <p:sldId id="867" r:id="rId388"/>
    <p:sldId id="868" r:id="rId389"/>
    <p:sldId id="869" r:id="rId390"/>
    <p:sldId id="870" r:id="rId391"/>
    <p:sldId id="871" r:id="rId392"/>
    <p:sldId id="872" r:id="rId393"/>
    <p:sldId id="873" r:id="rId394"/>
    <p:sldId id="874" r:id="rId395"/>
    <p:sldId id="875" r:id="rId396"/>
    <p:sldId id="876" r:id="rId397"/>
    <p:sldId id="877" r:id="rId398"/>
    <p:sldId id="878" r:id="rId399"/>
    <p:sldId id="879" r:id="rId400"/>
    <p:sldId id="880" r:id="rId401"/>
    <p:sldId id="881" r:id="rId402"/>
    <p:sldId id="882" r:id="rId403"/>
    <p:sldId id="883" r:id="rId404"/>
    <p:sldId id="884" r:id="rId405"/>
    <p:sldId id="885" r:id="rId406"/>
    <p:sldId id="886" r:id="rId407"/>
    <p:sldId id="887" r:id="rId408"/>
    <p:sldId id="888" r:id="rId409"/>
    <p:sldId id="889" r:id="rId410"/>
    <p:sldId id="890" r:id="rId411"/>
    <p:sldId id="891" r:id="rId412"/>
    <p:sldId id="892" r:id="rId41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893" autoAdjust="0"/>
    <p:restoredTop sz="94660"/>
  </p:normalViewPr>
  <p:slideViewPr>
    <p:cSldViewPr>
      <p:cViewPr>
        <p:scale>
          <a:sx n="81" d="100"/>
          <a:sy n="81" d="100"/>
        </p:scale>
        <p:origin x="-1314" y="-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1104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99" Type="http://schemas.openxmlformats.org/officeDocument/2006/relationships/slide" Target="slides/slide296.xml"/><Relationship Id="rId21" Type="http://schemas.openxmlformats.org/officeDocument/2006/relationships/slide" Target="slides/slide18.xml"/><Relationship Id="rId63" Type="http://schemas.openxmlformats.org/officeDocument/2006/relationships/slide" Target="slides/slide60.xml"/><Relationship Id="rId159" Type="http://schemas.openxmlformats.org/officeDocument/2006/relationships/slide" Target="slides/slide156.xml"/><Relationship Id="rId324" Type="http://schemas.openxmlformats.org/officeDocument/2006/relationships/slide" Target="slides/slide321.xml"/><Relationship Id="rId366" Type="http://schemas.openxmlformats.org/officeDocument/2006/relationships/slide" Target="slides/slide363.xml"/><Relationship Id="rId170" Type="http://schemas.openxmlformats.org/officeDocument/2006/relationships/slide" Target="slides/slide167.xml"/><Relationship Id="rId226" Type="http://schemas.openxmlformats.org/officeDocument/2006/relationships/slide" Target="slides/slide223.xml"/><Relationship Id="rId268" Type="http://schemas.openxmlformats.org/officeDocument/2006/relationships/slide" Target="slides/slide265.xml"/><Relationship Id="rId32" Type="http://schemas.openxmlformats.org/officeDocument/2006/relationships/slide" Target="slides/slide29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335" Type="http://schemas.openxmlformats.org/officeDocument/2006/relationships/slide" Target="slides/slide332.xml"/><Relationship Id="rId377" Type="http://schemas.openxmlformats.org/officeDocument/2006/relationships/slide" Target="slides/slide374.xml"/><Relationship Id="rId5" Type="http://schemas.openxmlformats.org/officeDocument/2006/relationships/slide" Target="slides/slide2.xml"/><Relationship Id="rId181" Type="http://schemas.openxmlformats.org/officeDocument/2006/relationships/slide" Target="slides/slide178.xml"/><Relationship Id="rId237" Type="http://schemas.openxmlformats.org/officeDocument/2006/relationships/slide" Target="slides/slide234.xml"/><Relationship Id="rId402" Type="http://schemas.openxmlformats.org/officeDocument/2006/relationships/slide" Target="slides/slide399.xml"/><Relationship Id="rId258" Type="http://schemas.openxmlformats.org/officeDocument/2006/relationships/slide" Target="slides/slide255.xml"/><Relationship Id="rId279" Type="http://schemas.openxmlformats.org/officeDocument/2006/relationships/slide" Target="slides/slide276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290" Type="http://schemas.openxmlformats.org/officeDocument/2006/relationships/slide" Target="slides/slide287.xml"/><Relationship Id="rId304" Type="http://schemas.openxmlformats.org/officeDocument/2006/relationships/slide" Target="slides/slide301.xml"/><Relationship Id="rId325" Type="http://schemas.openxmlformats.org/officeDocument/2006/relationships/slide" Target="slides/slide322.xml"/><Relationship Id="rId346" Type="http://schemas.openxmlformats.org/officeDocument/2006/relationships/slide" Target="slides/slide343.xml"/><Relationship Id="rId367" Type="http://schemas.openxmlformats.org/officeDocument/2006/relationships/slide" Target="slides/slide364.xml"/><Relationship Id="rId388" Type="http://schemas.openxmlformats.org/officeDocument/2006/relationships/slide" Target="slides/slide385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27" Type="http://schemas.openxmlformats.org/officeDocument/2006/relationships/slide" Target="slides/slide224.xml"/><Relationship Id="rId413" Type="http://schemas.openxmlformats.org/officeDocument/2006/relationships/slide" Target="slides/slide410.xml"/><Relationship Id="rId248" Type="http://schemas.openxmlformats.org/officeDocument/2006/relationships/slide" Target="slides/slide245.xml"/><Relationship Id="rId269" Type="http://schemas.openxmlformats.org/officeDocument/2006/relationships/slide" Target="slides/slide266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280" Type="http://schemas.openxmlformats.org/officeDocument/2006/relationships/slide" Target="slides/slide277.xml"/><Relationship Id="rId315" Type="http://schemas.openxmlformats.org/officeDocument/2006/relationships/slide" Target="slides/slide312.xml"/><Relationship Id="rId336" Type="http://schemas.openxmlformats.org/officeDocument/2006/relationships/slide" Target="slides/slide333.xml"/><Relationship Id="rId357" Type="http://schemas.openxmlformats.org/officeDocument/2006/relationships/slide" Target="slides/slide354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217" Type="http://schemas.openxmlformats.org/officeDocument/2006/relationships/slide" Target="slides/slide214.xml"/><Relationship Id="rId378" Type="http://schemas.openxmlformats.org/officeDocument/2006/relationships/slide" Target="slides/slide375.xml"/><Relationship Id="rId399" Type="http://schemas.openxmlformats.org/officeDocument/2006/relationships/slide" Target="slides/slide396.xml"/><Relationship Id="rId403" Type="http://schemas.openxmlformats.org/officeDocument/2006/relationships/slide" Target="slides/slide400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59" Type="http://schemas.openxmlformats.org/officeDocument/2006/relationships/slide" Target="slides/slide256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291" Type="http://schemas.openxmlformats.org/officeDocument/2006/relationships/slide" Target="slides/slide288.xml"/><Relationship Id="rId305" Type="http://schemas.openxmlformats.org/officeDocument/2006/relationships/slide" Target="slides/slide302.xml"/><Relationship Id="rId326" Type="http://schemas.openxmlformats.org/officeDocument/2006/relationships/slide" Target="slides/slide323.xml"/><Relationship Id="rId347" Type="http://schemas.openxmlformats.org/officeDocument/2006/relationships/slide" Target="slides/slide344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368" Type="http://schemas.openxmlformats.org/officeDocument/2006/relationships/slide" Target="slides/slide365.xml"/><Relationship Id="rId389" Type="http://schemas.openxmlformats.org/officeDocument/2006/relationships/slide" Target="slides/slide386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28" Type="http://schemas.openxmlformats.org/officeDocument/2006/relationships/slide" Target="slides/slide225.xml"/><Relationship Id="rId249" Type="http://schemas.openxmlformats.org/officeDocument/2006/relationships/slide" Target="slides/slide246.xml"/><Relationship Id="rId414" Type="http://schemas.openxmlformats.org/officeDocument/2006/relationships/notesMaster" Target="notesMasters/notesMaster1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281" Type="http://schemas.openxmlformats.org/officeDocument/2006/relationships/slide" Target="slides/slide278.xml"/><Relationship Id="rId316" Type="http://schemas.openxmlformats.org/officeDocument/2006/relationships/slide" Target="slides/slide313.xml"/><Relationship Id="rId337" Type="http://schemas.openxmlformats.org/officeDocument/2006/relationships/slide" Target="slides/slide334.xml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358" Type="http://schemas.openxmlformats.org/officeDocument/2006/relationships/slide" Target="slides/slide355.xml"/><Relationship Id="rId379" Type="http://schemas.openxmlformats.org/officeDocument/2006/relationships/slide" Target="slides/slide376.xml"/><Relationship Id="rId7" Type="http://schemas.openxmlformats.org/officeDocument/2006/relationships/slide" Target="slides/slide4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8" Type="http://schemas.openxmlformats.org/officeDocument/2006/relationships/slide" Target="slides/slide215.xml"/><Relationship Id="rId239" Type="http://schemas.openxmlformats.org/officeDocument/2006/relationships/slide" Target="slides/slide236.xml"/><Relationship Id="rId390" Type="http://schemas.openxmlformats.org/officeDocument/2006/relationships/slide" Target="slides/slide387.xml"/><Relationship Id="rId404" Type="http://schemas.openxmlformats.org/officeDocument/2006/relationships/slide" Target="slides/slide401.xml"/><Relationship Id="rId250" Type="http://schemas.openxmlformats.org/officeDocument/2006/relationships/slide" Target="slides/slide247.xml"/><Relationship Id="rId271" Type="http://schemas.openxmlformats.org/officeDocument/2006/relationships/slide" Target="slides/slide268.xml"/><Relationship Id="rId292" Type="http://schemas.openxmlformats.org/officeDocument/2006/relationships/slide" Target="slides/slide289.xml"/><Relationship Id="rId306" Type="http://schemas.openxmlformats.org/officeDocument/2006/relationships/slide" Target="slides/slide303.xml"/><Relationship Id="rId24" Type="http://schemas.openxmlformats.org/officeDocument/2006/relationships/slide" Target="slides/slide21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31" Type="http://schemas.openxmlformats.org/officeDocument/2006/relationships/slide" Target="slides/slide128.xml"/><Relationship Id="rId327" Type="http://schemas.openxmlformats.org/officeDocument/2006/relationships/slide" Target="slides/slide324.xml"/><Relationship Id="rId348" Type="http://schemas.openxmlformats.org/officeDocument/2006/relationships/slide" Target="slides/slide345.xml"/><Relationship Id="rId369" Type="http://schemas.openxmlformats.org/officeDocument/2006/relationships/slide" Target="slides/slide366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380" Type="http://schemas.openxmlformats.org/officeDocument/2006/relationships/slide" Target="slides/slide377.xml"/><Relationship Id="rId415" Type="http://schemas.openxmlformats.org/officeDocument/2006/relationships/presProps" Target="presProps.xml"/><Relationship Id="rId240" Type="http://schemas.openxmlformats.org/officeDocument/2006/relationships/slide" Target="slides/slide237.xml"/><Relationship Id="rId261" Type="http://schemas.openxmlformats.org/officeDocument/2006/relationships/slide" Target="slides/slide258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282" Type="http://schemas.openxmlformats.org/officeDocument/2006/relationships/slide" Target="slides/slide279.xml"/><Relationship Id="rId317" Type="http://schemas.openxmlformats.org/officeDocument/2006/relationships/slide" Target="slides/slide314.xml"/><Relationship Id="rId338" Type="http://schemas.openxmlformats.org/officeDocument/2006/relationships/slide" Target="slides/slide335.xml"/><Relationship Id="rId359" Type="http://schemas.openxmlformats.org/officeDocument/2006/relationships/slide" Target="slides/slide356.xml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370" Type="http://schemas.openxmlformats.org/officeDocument/2006/relationships/slide" Target="slides/slide367.xml"/><Relationship Id="rId391" Type="http://schemas.openxmlformats.org/officeDocument/2006/relationships/slide" Target="slides/slide388.xml"/><Relationship Id="rId405" Type="http://schemas.openxmlformats.org/officeDocument/2006/relationships/slide" Target="slides/slide402.xml"/><Relationship Id="rId230" Type="http://schemas.openxmlformats.org/officeDocument/2006/relationships/slide" Target="slides/slide227.xml"/><Relationship Id="rId251" Type="http://schemas.openxmlformats.org/officeDocument/2006/relationships/slide" Target="slides/slide248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72" Type="http://schemas.openxmlformats.org/officeDocument/2006/relationships/slide" Target="slides/slide269.xml"/><Relationship Id="rId293" Type="http://schemas.openxmlformats.org/officeDocument/2006/relationships/slide" Target="slides/slide290.xml"/><Relationship Id="rId307" Type="http://schemas.openxmlformats.org/officeDocument/2006/relationships/slide" Target="slides/slide304.xml"/><Relationship Id="rId328" Type="http://schemas.openxmlformats.org/officeDocument/2006/relationships/slide" Target="slides/slide325.xml"/><Relationship Id="rId349" Type="http://schemas.openxmlformats.org/officeDocument/2006/relationships/slide" Target="slides/slide346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360" Type="http://schemas.openxmlformats.org/officeDocument/2006/relationships/slide" Target="slides/slide357.xml"/><Relationship Id="rId381" Type="http://schemas.openxmlformats.org/officeDocument/2006/relationships/slide" Target="slides/slide378.xml"/><Relationship Id="rId416" Type="http://schemas.openxmlformats.org/officeDocument/2006/relationships/viewProps" Target="viewProps.xml"/><Relationship Id="rId220" Type="http://schemas.openxmlformats.org/officeDocument/2006/relationships/slide" Target="slides/slide217.xml"/><Relationship Id="rId241" Type="http://schemas.openxmlformats.org/officeDocument/2006/relationships/slide" Target="slides/slide23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262" Type="http://schemas.openxmlformats.org/officeDocument/2006/relationships/slide" Target="slides/slide259.xml"/><Relationship Id="rId283" Type="http://schemas.openxmlformats.org/officeDocument/2006/relationships/slide" Target="slides/slide280.xml"/><Relationship Id="rId318" Type="http://schemas.openxmlformats.org/officeDocument/2006/relationships/slide" Target="slides/slide315.xml"/><Relationship Id="rId339" Type="http://schemas.openxmlformats.org/officeDocument/2006/relationships/slide" Target="slides/slide336.xml"/><Relationship Id="rId78" Type="http://schemas.openxmlformats.org/officeDocument/2006/relationships/slide" Target="slides/slide75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64" Type="http://schemas.openxmlformats.org/officeDocument/2006/relationships/slide" Target="slides/slide161.xml"/><Relationship Id="rId185" Type="http://schemas.openxmlformats.org/officeDocument/2006/relationships/slide" Target="slides/slide182.xml"/><Relationship Id="rId350" Type="http://schemas.openxmlformats.org/officeDocument/2006/relationships/slide" Target="slides/slide347.xml"/><Relationship Id="rId371" Type="http://schemas.openxmlformats.org/officeDocument/2006/relationships/slide" Target="slides/slide368.xml"/><Relationship Id="rId406" Type="http://schemas.openxmlformats.org/officeDocument/2006/relationships/slide" Target="slides/slide403.xml"/><Relationship Id="rId9" Type="http://schemas.openxmlformats.org/officeDocument/2006/relationships/slide" Target="slides/slide6.xml"/><Relationship Id="rId210" Type="http://schemas.openxmlformats.org/officeDocument/2006/relationships/slide" Target="slides/slide207.xml"/><Relationship Id="rId392" Type="http://schemas.openxmlformats.org/officeDocument/2006/relationships/slide" Target="slides/slide389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294" Type="http://schemas.openxmlformats.org/officeDocument/2006/relationships/slide" Target="slides/slide291.xml"/><Relationship Id="rId308" Type="http://schemas.openxmlformats.org/officeDocument/2006/relationships/slide" Target="slides/slide305.xml"/><Relationship Id="rId329" Type="http://schemas.openxmlformats.org/officeDocument/2006/relationships/slide" Target="slides/slide326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340" Type="http://schemas.openxmlformats.org/officeDocument/2006/relationships/slide" Target="slides/slide337.xml"/><Relationship Id="rId361" Type="http://schemas.openxmlformats.org/officeDocument/2006/relationships/slide" Target="slides/slide358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382" Type="http://schemas.openxmlformats.org/officeDocument/2006/relationships/slide" Target="slides/slide379.xml"/><Relationship Id="rId417" Type="http://schemas.openxmlformats.org/officeDocument/2006/relationships/theme" Target="theme/theme1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slide" Target="slides/slide281.xml"/><Relationship Id="rId319" Type="http://schemas.openxmlformats.org/officeDocument/2006/relationships/slide" Target="slides/slide316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330" Type="http://schemas.openxmlformats.org/officeDocument/2006/relationships/slide" Target="slides/slide327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351" Type="http://schemas.openxmlformats.org/officeDocument/2006/relationships/slide" Target="slides/slide348.xml"/><Relationship Id="rId372" Type="http://schemas.openxmlformats.org/officeDocument/2006/relationships/slide" Target="slides/slide369.xml"/><Relationship Id="rId393" Type="http://schemas.openxmlformats.org/officeDocument/2006/relationships/slide" Target="slides/slide390.xml"/><Relationship Id="rId407" Type="http://schemas.openxmlformats.org/officeDocument/2006/relationships/slide" Target="slides/slide404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95" Type="http://schemas.openxmlformats.org/officeDocument/2006/relationships/slide" Target="slides/slide292.xml"/><Relationship Id="rId309" Type="http://schemas.openxmlformats.org/officeDocument/2006/relationships/slide" Target="slides/slide306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320" Type="http://schemas.openxmlformats.org/officeDocument/2006/relationships/slide" Target="slides/slide317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341" Type="http://schemas.openxmlformats.org/officeDocument/2006/relationships/slide" Target="slides/slide338.xml"/><Relationship Id="rId362" Type="http://schemas.openxmlformats.org/officeDocument/2006/relationships/slide" Target="slides/slide359.xml"/><Relationship Id="rId383" Type="http://schemas.openxmlformats.org/officeDocument/2006/relationships/slide" Target="slides/slide380.xml"/><Relationship Id="rId418" Type="http://schemas.openxmlformats.org/officeDocument/2006/relationships/tableStyles" Target="tableStyles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slide" Target="slides/slide282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310" Type="http://schemas.openxmlformats.org/officeDocument/2006/relationships/slide" Target="slides/slide307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331" Type="http://schemas.openxmlformats.org/officeDocument/2006/relationships/slide" Target="slides/slide328.xml"/><Relationship Id="rId352" Type="http://schemas.openxmlformats.org/officeDocument/2006/relationships/slide" Target="slides/slide349.xml"/><Relationship Id="rId373" Type="http://schemas.openxmlformats.org/officeDocument/2006/relationships/slide" Target="slides/slide370.xml"/><Relationship Id="rId394" Type="http://schemas.openxmlformats.org/officeDocument/2006/relationships/slide" Target="slides/slide391.xml"/><Relationship Id="rId408" Type="http://schemas.openxmlformats.org/officeDocument/2006/relationships/slide" Target="slides/slide40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296" Type="http://schemas.openxmlformats.org/officeDocument/2006/relationships/slide" Target="slides/slide293.xml"/><Relationship Id="rId300" Type="http://schemas.openxmlformats.org/officeDocument/2006/relationships/slide" Target="slides/slide297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321" Type="http://schemas.openxmlformats.org/officeDocument/2006/relationships/slide" Target="slides/slide318.xml"/><Relationship Id="rId342" Type="http://schemas.openxmlformats.org/officeDocument/2006/relationships/slide" Target="slides/slide339.xml"/><Relationship Id="rId363" Type="http://schemas.openxmlformats.org/officeDocument/2006/relationships/slide" Target="slides/slide360.xml"/><Relationship Id="rId384" Type="http://schemas.openxmlformats.org/officeDocument/2006/relationships/slide" Target="slides/slide381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slide" Target="slides/slide262.xml"/><Relationship Id="rId286" Type="http://schemas.openxmlformats.org/officeDocument/2006/relationships/slide" Target="slides/slide283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311" Type="http://schemas.openxmlformats.org/officeDocument/2006/relationships/slide" Target="slides/slide308.xml"/><Relationship Id="rId332" Type="http://schemas.openxmlformats.org/officeDocument/2006/relationships/slide" Target="slides/slide329.xml"/><Relationship Id="rId353" Type="http://schemas.openxmlformats.org/officeDocument/2006/relationships/slide" Target="slides/slide350.xml"/><Relationship Id="rId374" Type="http://schemas.openxmlformats.org/officeDocument/2006/relationships/slide" Target="slides/slide371.xml"/><Relationship Id="rId395" Type="http://schemas.openxmlformats.org/officeDocument/2006/relationships/slide" Target="slides/slide392.xml"/><Relationship Id="rId409" Type="http://schemas.openxmlformats.org/officeDocument/2006/relationships/slide" Target="slides/slide406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5" Type="http://schemas.openxmlformats.org/officeDocument/2006/relationships/slide" Target="slides/slide252.xml"/><Relationship Id="rId276" Type="http://schemas.openxmlformats.org/officeDocument/2006/relationships/slide" Target="slides/slide273.xml"/><Relationship Id="rId297" Type="http://schemas.openxmlformats.org/officeDocument/2006/relationships/slide" Target="slides/slide294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301" Type="http://schemas.openxmlformats.org/officeDocument/2006/relationships/slide" Target="slides/slide298.xml"/><Relationship Id="rId322" Type="http://schemas.openxmlformats.org/officeDocument/2006/relationships/slide" Target="slides/slide319.xml"/><Relationship Id="rId343" Type="http://schemas.openxmlformats.org/officeDocument/2006/relationships/slide" Target="slides/slide340.xml"/><Relationship Id="rId364" Type="http://schemas.openxmlformats.org/officeDocument/2006/relationships/slide" Target="slides/slide36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385" Type="http://schemas.openxmlformats.org/officeDocument/2006/relationships/slide" Target="slides/slide382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5" Type="http://schemas.openxmlformats.org/officeDocument/2006/relationships/slide" Target="slides/slide242.xml"/><Relationship Id="rId266" Type="http://schemas.openxmlformats.org/officeDocument/2006/relationships/slide" Target="slides/slide263.xml"/><Relationship Id="rId287" Type="http://schemas.openxmlformats.org/officeDocument/2006/relationships/slide" Target="slides/slide284.xml"/><Relationship Id="rId410" Type="http://schemas.openxmlformats.org/officeDocument/2006/relationships/slide" Target="slides/slide407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312" Type="http://schemas.openxmlformats.org/officeDocument/2006/relationships/slide" Target="slides/slide309.xml"/><Relationship Id="rId333" Type="http://schemas.openxmlformats.org/officeDocument/2006/relationships/slide" Target="slides/slide330.xml"/><Relationship Id="rId354" Type="http://schemas.openxmlformats.org/officeDocument/2006/relationships/slide" Target="slides/slide351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75" Type="http://schemas.openxmlformats.org/officeDocument/2006/relationships/slide" Target="slides/slide372.xml"/><Relationship Id="rId396" Type="http://schemas.openxmlformats.org/officeDocument/2006/relationships/slide" Target="slides/slide393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slide" Target="slides/slide232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298" Type="http://schemas.openxmlformats.org/officeDocument/2006/relationships/slide" Target="slides/slide295.xml"/><Relationship Id="rId400" Type="http://schemas.openxmlformats.org/officeDocument/2006/relationships/slide" Target="slides/slide397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302" Type="http://schemas.openxmlformats.org/officeDocument/2006/relationships/slide" Target="slides/slide299.xml"/><Relationship Id="rId323" Type="http://schemas.openxmlformats.org/officeDocument/2006/relationships/slide" Target="slides/slide320.xml"/><Relationship Id="rId344" Type="http://schemas.openxmlformats.org/officeDocument/2006/relationships/slide" Target="slides/slide34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365" Type="http://schemas.openxmlformats.org/officeDocument/2006/relationships/slide" Target="slides/slide362.xml"/><Relationship Id="rId386" Type="http://schemas.openxmlformats.org/officeDocument/2006/relationships/slide" Target="slides/slide383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288" Type="http://schemas.openxmlformats.org/officeDocument/2006/relationships/slide" Target="slides/slide285.xml"/><Relationship Id="rId411" Type="http://schemas.openxmlformats.org/officeDocument/2006/relationships/slide" Target="slides/slide408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313" Type="http://schemas.openxmlformats.org/officeDocument/2006/relationships/slide" Target="slides/slide310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94" Type="http://schemas.openxmlformats.org/officeDocument/2006/relationships/slide" Target="slides/slide91.xml"/><Relationship Id="rId148" Type="http://schemas.openxmlformats.org/officeDocument/2006/relationships/slide" Target="slides/slide145.xml"/><Relationship Id="rId169" Type="http://schemas.openxmlformats.org/officeDocument/2006/relationships/slide" Target="slides/slide166.xml"/><Relationship Id="rId334" Type="http://schemas.openxmlformats.org/officeDocument/2006/relationships/slide" Target="slides/slide331.xml"/><Relationship Id="rId355" Type="http://schemas.openxmlformats.org/officeDocument/2006/relationships/slide" Target="slides/slide352.xml"/><Relationship Id="rId376" Type="http://schemas.openxmlformats.org/officeDocument/2006/relationships/slide" Target="slides/slide373.xml"/><Relationship Id="rId397" Type="http://schemas.openxmlformats.org/officeDocument/2006/relationships/slide" Target="slides/slide394.xml"/><Relationship Id="rId4" Type="http://schemas.openxmlformats.org/officeDocument/2006/relationships/slide" Target="slides/slide1.xml"/><Relationship Id="rId180" Type="http://schemas.openxmlformats.org/officeDocument/2006/relationships/slide" Target="slides/slide17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401" Type="http://schemas.openxmlformats.org/officeDocument/2006/relationships/slide" Target="slides/slide398.xml"/><Relationship Id="rId303" Type="http://schemas.openxmlformats.org/officeDocument/2006/relationships/slide" Target="slides/slide300.xml"/><Relationship Id="rId42" Type="http://schemas.openxmlformats.org/officeDocument/2006/relationships/slide" Target="slides/slide39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345" Type="http://schemas.openxmlformats.org/officeDocument/2006/relationships/slide" Target="slides/slide342.xml"/><Relationship Id="rId387" Type="http://schemas.openxmlformats.org/officeDocument/2006/relationships/slide" Target="slides/slide384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47" Type="http://schemas.openxmlformats.org/officeDocument/2006/relationships/slide" Target="slides/slide244.xml"/><Relationship Id="rId412" Type="http://schemas.openxmlformats.org/officeDocument/2006/relationships/slide" Target="slides/slide409.xml"/><Relationship Id="rId107" Type="http://schemas.openxmlformats.org/officeDocument/2006/relationships/slide" Target="slides/slide104.xml"/><Relationship Id="rId289" Type="http://schemas.openxmlformats.org/officeDocument/2006/relationships/slide" Target="slides/slide286.xml"/><Relationship Id="rId11" Type="http://schemas.openxmlformats.org/officeDocument/2006/relationships/slide" Target="slides/slide8.xml"/><Relationship Id="rId53" Type="http://schemas.openxmlformats.org/officeDocument/2006/relationships/slide" Target="slides/slide50.xml"/><Relationship Id="rId149" Type="http://schemas.openxmlformats.org/officeDocument/2006/relationships/slide" Target="slides/slide146.xml"/><Relationship Id="rId314" Type="http://schemas.openxmlformats.org/officeDocument/2006/relationships/slide" Target="slides/slide311.xml"/><Relationship Id="rId356" Type="http://schemas.openxmlformats.org/officeDocument/2006/relationships/slide" Target="slides/slide353.xml"/><Relationship Id="rId398" Type="http://schemas.openxmlformats.org/officeDocument/2006/relationships/slide" Target="slides/slide395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16" Type="http://schemas.openxmlformats.org/officeDocument/2006/relationships/slide" Target="slides/slide2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3/3/2016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1C2FFA-A156-4DA9-9A86-37496A3347DC}" type="slidenum">
              <a:rPr lang="en-CA" smtClean="0"/>
              <a:pPr>
                <a:defRPr/>
              </a:pPr>
              <a:t>1</a:t>
            </a:fld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B02866-78C2-4384-9C94-9C69B5D35DF0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89C0CD-4FF4-4B1A-9E85-08EF658E8DFA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31D0B6-9542-4277-9669-98BD4AD49BD0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5B2DD2-C51F-4B78-BF89-A317F1C3894B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CFD899-C1CB-4264-9DEA-0899DB868029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BC6EBD-1404-4942-92E6-3F5DBFFACA4E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3587B5-E54B-426A-BFB8-FFA9E593A1BA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87247-BF2A-47FF-857F-34A3925019E3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8FD6E7-4AFE-4932-8A9F-50B82F2D7103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213C09-96F7-4581-BC31-08BD552FFFB4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E74A14-4BB5-4120-B7FA-C682143275AB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732E8F-97E3-4E3F-9474-BFFC6803AB13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6C4752-95B9-4669-9A00-EF6FD98D5E9C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3E70E2-A136-4C8E-B5A0-2452F13B8856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2191158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2FF827-56E5-4726-BDC0-98D84DF784F4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6C6B90-5290-4600-A845-4246279446AD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9F5B9A-66BD-4CA0-AAF9-B0F527CE00D1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509167-6950-4FC3-9EBC-84256AC2C3A0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78FB6C8-1045-49AA-9DC3-18FB05926E82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50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ECEB0C-9FE1-4A6A-8ABF-305C80420742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57EB58-A8BC-4AD1-914C-55363699E214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B4D82-B8AC-46EC-A3D1-E4FA5D4A29A2}" type="slidenum">
              <a:rPr lang="en-CA" smtClean="0"/>
              <a:pPr>
                <a:defRPr/>
              </a:pPr>
              <a:t>109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E46763-8D22-4E52-96C9-0EEB6CB11726}" type="slidenum">
              <a:rPr lang="en-CA" smtClean="0"/>
              <a:pPr>
                <a:defRPr/>
              </a:pPr>
              <a:t>110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BE2606-E4BE-4C3A-AD1E-CD8B69C5A677}" type="slidenum">
              <a:rPr lang="en-CA" smtClean="0"/>
              <a:pPr>
                <a:defRPr/>
              </a:pPr>
              <a:t>111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FCC6F5-532D-49F7-9F67-CFE9DD376854}" type="slidenum">
              <a:rPr lang="en-CA" smtClean="0"/>
              <a:pPr>
                <a:defRPr/>
              </a:pPr>
              <a:t>112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717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EA44E1-7C23-4D69-988C-295C0304AA89}" type="slidenum">
              <a:rPr lang="en-CA" smtClean="0"/>
              <a:pPr>
                <a:defRPr/>
              </a:pPr>
              <a:t>262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006664EF-FA5E-4E0E-82DD-5203A7337EFE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263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6DDBB6-8137-4C05-BDD3-7BF68ECE57A2}" type="slidenum">
              <a:rPr lang="en-CA" smtClean="0"/>
              <a:pPr>
                <a:defRPr/>
              </a:pPr>
              <a:t>265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707569-7E89-4406-BF88-EC8D56037901}" type="slidenum">
              <a:rPr lang="en-US"/>
              <a:pPr/>
              <a:t>266</a:t>
            </a:fld>
            <a:endParaRPr lang="en-US"/>
          </a:p>
        </p:txBody>
      </p:sp>
      <p:sp>
        <p:nvSpPr>
          <p:cNvPr id="153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6405"/>
            <a:ext cx="4500563" cy="3429000"/>
          </a:xfrm>
          <a:ln/>
        </p:spPr>
      </p:sp>
      <p:sp>
        <p:nvSpPr>
          <p:cNvPr id="153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707569-7E89-4406-BF88-EC8D56037901}" type="slidenum">
              <a:rPr lang="en-US"/>
              <a:pPr/>
              <a:t>267</a:t>
            </a:fld>
            <a:endParaRPr lang="en-US"/>
          </a:p>
        </p:txBody>
      </p:sp>
      <p:sp>
        <p:nvSpPr>
          <p:cNvPr id="153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6405"/>
            <a:ext cx="4500563" cy="3429000"/>
          </a:xfrm>
          <a:ln/>
        </p:spPr>
      </p:sp>
      <p:sp>
        <p:nvSpPr>
          <p:cNvPr id="153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7634C8-D212-4D07-98CC-0369E1F7A257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DAE6C4-4CFB-4828-A684-6706A1B95710}" type="slidenum">
              <a:rPr lang="en-US"/>
              <a:pPr/>
              <a:t>268</a:t>
            </a:fld>
            <a:endParaRPr lang="en-US"/>
          </a:p>
        </p:txBody>
      </p:sp>
      <p:sp>
        <p:nvSpPr>
          <p:cNvPr id="153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6405"/>
            <a:ext cx="4500563" cy="3429000"/>
          </a:xfrm>
          <a:ln/>
        </p:spPr>
      </p:sp>
      <p:sp>
        <p:nvSpPr>
          <p:cNvPr id="153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DAE6C4-4CFB-4828-A684-6706A1B95710}" type="slidenum">
              <a:rPr lang="en-US"/>
              <a:pPr/>
              <a:t>269</a:t>
            </a:fld>
            <a:endParaRPr lang="en-US"/>
          </a:p>
        </p:txBody>
      </p:sp>
      <p:sp>
        <p:nvSpPr>
          <p:cNvPr id="153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6405"/>
            <a:ext cx="4500563" cy="3429000"/>
          </a:xfrm>
          <a:ln/>
        </p:spPr>
      </p:sp>
      <p:sp>
        <p:nvSpPr>
          <p:cNvPr id="153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BAEBD8-3867-49EE-AD61-52274A505306}" type="slidenum">
              <a:rPr lang="en-US"/>
              <a:pPr/>
              <a:t>272</a:t>
            </a:fld>
            <a:endParaRPr lang="en-US"/>
          </a:p>
        </p:txBody>
      </p:sp>
      <p:sp>
        <p:nvSpPr>
          <p:cNvPr id="1673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3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E651B9-334B-45DA-B184-8E89BBE51FA7}" type="slidenum">
              <a:rPr lang="en-US"/>
              <a:pPr/>
              <a:t>274</a:t>
            </a:fld>
            <a:endParaRPr lang="en-US"/>
          </a:p>
        </p:txBody>
      </p:sp>
      <p:sp>
        <p:nvSpPr>
          <p:cNvPr id="1701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0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E651B9-334B-45DA-B184-8E89BBE51FA7}" type="slidenum">
              <a:rPr lang="en-US"/>
              <a:pPr/>
              <a:t>275</a:t>
            </a:fld>
            <a:endParaRPr lang="en-US"/>
          </a:p>
        </p:txBody>
      </p:sp>
      <p:sp>
        <p:nvSpPr>
          <p:cNvPr id="1701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0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52C68-DBB0-49F3-863D-A36535264D25}" type="slidenum">
              <a:rPr lang="en-US" smtClean="0"/>
              <a:pPr/>
              <a:t>287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52C68-DBB0-49F3-863D-A36535264D25}" type="slidenum">
              <a:rPr lang="en-US" smtClean="0"/>
              <a:pPr/>
              <a:t>289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9C89FB-D4F4-4C0E-BF6D-55F957B6C439}" type="slidenum">
              <a:rPr lang="en-US"/>
              <a:pPr/>
              <a:t>293</a:t>
            </a:fld>
            <a:endParaRPr lang="en-US"/>
          </a:p>
        </p:txBody>
      </p:sp>
      <p:sp>
        <p:nvSpPr>
          <p:cNvPr id="173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065FEC-3838-4D36-97DB-56765BF31CDD}" type="slidenum">
              <a:rPr lang="en-US"/>
              <a:pPr/>
              <a:t>294</a:t>
            </a:fld>
            <a:endParaRPr lang="en-US"/>
          </a:p>
        </p:txBody>
      </p:sp>
      <p:sp>
        <p:nvSpPr>
          <p:cNvPr id="1736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9C89FB-D4F4-4C0E-BF6D-55F957B6C439}" type="slidenum">
              <a:rPr lang="en-US"/>
              <a:pPr/>
              <a:t>314</a:t>
            </a:fld>
            <a:endParaRPr lang="en-US"/>
          </a:p>
        </p:txBody>
      </p:sp>
      <p:sp>
        <p:nvSpPr>
          <p:cNvPr id="173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5123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E6A5E-C0FC-42C7-B4C8-9E753EB6A351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065FEC-3838-4D36-97DB-56765BF31CDD}" type="slidenum">
              <a:rPr lang="en-US"/>
              <a:pPr/>
              <a:t>315</a:t>
            </a:fld>
            <a:endParaRPr lang="en-US"/>
          </a:p>
        </p:txBody>
      </p:sp>
      <p:sp>
        <p:nvSpPr>
          <p:cNvPr id="1736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151288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68B536-6A02-411D-9F69-B8D74975EBCF}" type="slidenum">
              <a:rPr lang="en-US" altLang="en-US"/>
              <a:pPr/>
              <a:t>320</a:t>
            </a:fld>
            <a:endParaRPr lang="en-US" altLang="en-US"/>
          </a:p>
        </p:txBody>
      </p:sp>
      <p:sp>
        <p:nvSpPr>
          <p:cNvPr id="549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4489767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46FE02-5EB0-48F0-968D-52195E05BAFC}" type="slidenum">
              <a:rPr lang="en-US" altLang="en-US"/>
              <a:pPr/>
              <a:t>321</a:t>
            </a:fld>
            <a:endParaRPr lang="en-US" altLang="en-US"/>
          </a:p>
        </p:txBody>
      </p:sp>
      <p:sp>
        <p:nvSpPr>
          <p:cNvPr id="550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0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0019856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46FE02-5EB0-48F0-968D-52195E05BAFC}" type="slidenum">
              <a:rPr lang="en-US" altLang="en-US"/>
              <a:pPr/>
              <a:t>322</a:t>
            </a:fld>
            <a:endParaRPr lang="en-US" altLang="en-US"/>
          </a:p>
        </p:txBody>
      </p:sp>
      <p:sp>
        <p:nvSpPr>
          <p:cNvPr id="550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0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2470904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FEACBC-0448-4BDA-B307-80C0ED62F5B3}" type="slidenum">
              <a:rPr lang="en-US" altLang="en-US" sz="1000" b="0"/>
              <a:pPr/>
              <a:t>326</a:t>
            </a:fld>
            <a:endParaRPr lang="en-US" altLang="en-US" sz="1000" b="0"/>
          </a:p>
        </p:txBody>
      </p:sp>
      <p:sp>
        <p:nvSpPr>
          <p:cNvPr id="302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02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250" tIns="47625" rIns="95250" bIns="47625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9891228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C88897-E641-46E7-B1E8-DEC36B662505}" type="slidenum">
              <a:rPr lang="en-US" altLang="en-US" sz="1000" b="0"/>
              <a:pPr/>
              <a:t>327</a:t>
            </a:fld>
            <a:endParaRPr lang="en-US" altLang="en-US" sz="1000" b="0"/>
          </a:p>
        </p:txBody>
      </p:sp>
      <p:sp>
        <p:nvSpPr>
          <p:cNvPr id="304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04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250" tIns="47625" rIns="95250" bIns="47625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5026562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BBE75F-58DF-4D0A-9A24-6B8309B6D732}" type="slidenum">
              <a:rPr lang="en-US" altLang="en-US"/>
              <a:pPr/>
              <a:t>328</a:t>
            </a:fld>
            <a:endParaRPr lang="en-US" altLang="en-US"/>
          </a:p>
        </p:txBody>
      </p:sp>
      <p:sp>
        <p:nvSpPr>
          <p:cNvPr id="537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7730136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8F3905D-45BD-4564-A404-D624FCB1072E}" type="slidenum">
              <a:rPr lang="en-US" altLang="en-US" sz="1000" b="0"/>
              <a:pPr/>
              <a:t>331</a:t>
            </a:fld>
            <a:endParaRPr lang="en-US" altLang="en-US" sz="1000" b="0"/>
          </a:p>
        </p:txBody>
      </p:sp>
      <p:sp>
        <p:nvSpPr>
          <p:cNvPr id="305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05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250" tIns="47625" rIns="95250" bIns="47625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9719335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C65A6D-9DE2-4388-A240-66301D25D2B1}" type="slidenum">
              <a:rPr lang="en-US" altLang="en-US" sz="1000" b="0"/>
              <a:pPr/>
              <a:t>332</a:t>
            </a:fld>
            <a:endParaRPr lang="en-US" altLang="en-US" sz="1000" b="0"/>
          </a:p>
        </p:txBody>
      </p:sp>
      <p:sp>
        <p:nvSpPr>
          <p:cNvPr id="306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06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250" tIns="47625" rIns="95250" bIns="47625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6441925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CD5E6F-35B7-45B3-AFEE-2C891C9A4A17}" type="slidenum">
              <a:rPr lang="en-US" altLang="en-US" sz="1000" b="0"/>
              <a:pPr/>
              <a:t>333</a:t>
            </a:fld>
            <a:endParaRPr lang="en-US" altLang="en-US" sz="1000" b="0"/>
          </a:p>
        </p:txBody>
      </p:sp>
      <p:sp>
        <p:nvSpPr>
          <p:cNvPr id="307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07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250" tIns="47625" rIns="95250" bIns="47625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210581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96410-6E86-4EA6-8EB9-D3BFDC1AC259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F5654C-76B4-43C8-96C3-9FE242859EF6}" type="slidenum">
              <a:rPr lang="en-US" altLang="en-US" sz="1000" b="0"/>
              <a:pPr/>
              <a:t>334</a:t>
            </a:fld>
            <a:endParaRPr lang="en-US" altLang="en-US" sz="1000" b="0"/>
          </a:p>
        </p:txBody>
      </p:sp>
      <p:sp>
        <p:nvSpPr>
          <p:cNvPr id="308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08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250" tIns="47625" rIns="95250" bIns="47625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9969194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848963-3A17-43ED-9F0C-D012B413932E}" type="slidenum">
              <a:rPr lang="en-US" altLang="en-US" sz="1000" b="0"/>
              <a:pPr/>
              <a:t>335</a:t>
            </a:fld>
            <a:endParaRPr lang="en-US" altLang="en-US" sz="1000" b="0"/>
          </a:p>
        </p:txBody>
      </p:sp>
      <p:sp>
        <p:nvSpPr>
          <p:cNvPr id="309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09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250" tIns="47625" rIns="95250" bIns="47625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40728110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AA51C87-7234-4D37-809C-5701AB3D418E}" type="slidenum">
              <a:rPr lang="en-US" altLang="en-US" sz="1000" b="0"/>
              <a:pPr/>
              <a:t>336</a:t>
            </a:fld>
            <a:endParaRPr lang="en-US" altLang="en-US" sz="1000" b="0"/>
          </a:p>
        </p:txBody>
      </p:sp>
      <p:sp>
        <p:nvSpPr>
          <p:cNvPr id="310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10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250" tIns="47625" rIns="95250" bIns="47625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6294115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458391-124F-42BD-8EFB-68B19780B5D4}" type="slidenum">
              <a:rPr lang="en-US" altLang="en-US" sz="1000" b="0"/>
              <a:pPr/>
              <a:t>337</a:t>
            </a:fld>
            <a:endParaRPr lang="en-US" altLang="en-US" sz="1000" b="0"/>
          </a:p>
        </p:txBody>
      </p:sp>
      <p:sp>
        <p:nvSpPr>
          <p:cNvPr id="367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7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4671051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6964CF-DF6A-45C6-AFA7-B46E194092AB}" type="slidenum">
              <a:rPr lang="en-US" altLang="en-US" sz="1000" b="0"/>
              <a:pPr/>
              <a:t>339</a:t>
            </a:fld>
            <a:endParaRPr lang="en-US" altLang="en-US" sz="1000" b="0"/>
          </a:p>
        </p:txBody>
      </p:sp>
      <p:sp>
        <p:nvSpPr>
          <p:cNvPr id="368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4402117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96F92C-BB49-4B2B-8B72-C25663F56A7F}" type="slidenum">
              <a:rPr lang="en-US" altLang="en-US" sz="1000" b="0"/>
              <a:pPr/>
              <a:t>340</a:t>
            </a:fld>
            <a:endParaRPr lang="en-US" altLang="en-US" sz="1000" b="0"/>
          </a:p>
        </p:txBody>
      </p:sp>
      <p:sp>
        <p:nvSpPr>
          <p:cNvPr id="369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9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8297814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588623-1D97-486F-8FB4-48C095465182}" type="slidenum">
              <a:rPr lang="en-US" altLang="en-US"/>
              <a:pPr/>
              <a:t>341</a:t>
            </a:fld>
            <a:endParaRPr lang="en-US" altLang="en-US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5749809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8AC848-00ED-4E80-9BB4-A4DDBBAEAD09}" type="slidenum">
              <a:rPr lang="en-US" altLang="en-US"/>
              <a:pPr/>
              <a:t>342</a:t>
            </a:fld>
            <a:endParaRPr lang="en-US" altLang="en-US"/>
          </a:p>
        </p:txBody>
      </p:sp>
      <p:sp>
        <p:nvSpPr>
          <p:cNvPr id="54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2162639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5856B2E-B88D-4791-9AF1-BB2A76DE99B9}" type="slidenum">
              <a:rPr lang="en-US" altLang="en-US" sz="1000" b="0"/>
              <a:pPr/>
              <a:t>351</a:t>
            </a:fld>
            <a:endParaRPr lang="en-US" altLang="en-US" sz="1000" b="0"/>
          </a:p>
        </p:txBody>
      </p:sp>
      <p:sp>
        <p:nvSpPr>
          <p:cNvPr id="370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0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0545875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6111F7-736E-4540-93B5-5D043AF9BF95}" type="slidenum">
              <a:rPr lang="en-US" altLang="en-US" sz="1000" b="0"/>
              <a:pPr/>
              <a:t>352</a:t>
            </a:fld>
            <a:endParaRPr lang="en-US" altLang="en-US" sz="1000" b="0"/>
          </a:p>
        </p:txBody>
      </p:sp>
      <p:sp>
        <p:nvSpPr>
          <p:cNvPr id="371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1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985640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291C09-8A72-4303-B944-3B3F8A95A3CE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77C741-4A99-43F7-BA19-E6EA0EBFFE85}" type="slidenum">
              <a:rPr lang="en-US" altLang="en-US" sz="1000" b="0"/>
              <a:pPr/>
              <a:t>353</a:t>
            </a:fld>
            <a:endParaRPr lang="en-US" altLang="en-US" sz="1000" b="0"/>
          </a:p>
        </p:txBody>
      </p:sp>
      <p:sp>
        <p:nvSpPr>
          <p:cNvPr id="372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2744875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BEF88A-5850-4FE0-979B-B27D211F61A5}" type="slidenum">
              <a:rPr lang="en-US" altLang="en-US" sz="1000" b="0"/>
              <a:pPr/>
              <a:t>354</a:t>
            </a:fld>
            <a:endParaRPr lang="en-US" altLang="en-US" sz="1000" b="0"/>
          </a:p>
        </p:txBody>
      </p:sp>
      <p:sp>
        <p:nvSpPr>
          <p:cNvPr id="373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343291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B3B97D6-E4D6-4FFD-AA8E-C6B7B55186CA}" type="slidenum">
              <a:rPr lang="en-US" altLang="en-US" sz="1000" b="0"/>
              <a:pPr/>
              <a:t>355</a:t>
            </a:fld>
            <a:endParaRPr lang="en-US" altLang="en-US" sz="1000" b="0"/>
          </a:p>
        </p:txBody>
      </p:sp>
      <p:sp>
        <p:nvSpPr>
          <p:cNvPr id="375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6173768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B36A190-85FF-44C1-8209-748F33A66C02}" type="slidenum">
              <a:rPr lang="en-US" altLang="en-US" sz="1000" b="0"/>
              <a:pPr/>
              <a:t>356</a:t>
            </a:fld>
            <a:endParaRPr lang="en-US" altLang="en-US" sz="1000" b="0"/>
          </a:p>
        </p:txBody>
      </p:sp>
      <p:sp>
        <p:nvSpPr>
          <p:cNvPr id="376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6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1331999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0222FD1-884F-4BB1-B119-23FCA034EEFA}" type="slidenum">
              <a:rPr lang="en-US" altLang="en-US" sz="1000" b="0"/>
              <a:pPr/>
              <a:t>357</a:t>
            </a:fld>
            <a:endParaRPr lang="en-US" altLang="en-US" sz="1000" b="0"/>
          </a:p>
        </p:txBody>
      </p:sp>
      <p:sp>
        <p:nvSpPr>
          <p:cNvPr id="377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6361647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5E78F23-5199-44E8-A1A3-624DAB273090}" type="slidenum">
              <a:rPr lang="en-US" altLang="en-US" sz="1000" b="0"/>
              <a:pPr/>
              <a:t>358</a:t>
            </a:fld>
            <a:endParaRPr lang="en-US" altLang="en-US" sz="1000" b="0"/>
          </a:p>
        </p:txBody>
      </p:sp>
      <p:sp>
        <p:nvSpPr>
          <p:cNvPr id="378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8168842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8321A13-34AD-475B-9B1F-E3882D9F5F0C}" type="slidenum">
              <a:rPr lang="en-US" altLang="en-US" sz="1000" b="0"/>
              <a:pPr/>
              <a:t>359</a:t>
            </a:fld>
            <a:endParaRPr lang="en-US" altLang="en-US" sz="1000" b="0"/>
          </a:p>
        </p:txBody>
      </p:sp>
      <p:sp>
        <p:nvSpPr>
          <p:cNvPr id="379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9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291552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2A52A59-C7FA-4C71-8A3B-912B673A313C}" type="slidenum">
              <a:rPr lang="en-US" altLang="en-US" sz="1000" b="0"/>
              <a:pPr/>
              <a:t>360</a:t>
            </a:fld>
            <a:endParaRPr lang="en-US" altLang="en-US" sz="1000" b="0"/>
          </a:p>
        </p:txBody>
      </p:sp>
      <p:sp>
        <p:nvSpPr>
          <p:cNvPr id="380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0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46381522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4EAD3BB-AAD1-4999-BD67-FD3FC75BEAF4}" type="slidenum">
              <a:rPr lang="en-US" altLang="en-US" sz="1000" b="0"/>
              <a:pPr/>
              <a:t>361</a:t>
            </a:fld>
            <a:endParaRPr lang="en-US" altLang="en-US" sz="1000" b="0"/>
          </a:p>
        </p:txBody>
      </p:sp>
      <p:sp>
        <p:nvSpPr>
          <p:cNvPr id="381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1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3378591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C74032C-1DF5-4F34-BD67-1343DB7A0FEC}" type="slidenum">
              <a:rPr lang="en-US" altLang="en-US" sz="1000" b="0"/>
              <a:pPr/>
              <a:t>362</a:t>
            </a:fld>
            <a:endParaRPr lang="en-US" altLang="en-US" sz="1000" b="0"/>
          </a:p>
        </p:txBody>
      </p:sp>
      <p:sp>
        <p:nvSpPr>
          <p:cNvPr id="382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2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05272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7BB5F5-4CAE-4AA4-B528-D15883D25FC6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796928-CD9C-4C28-ACAD-CC738C09672B}" type="slidenum">
              <a:rPr lang="en-US" altLang="en-US" sz="1000" b="0"/>
              <a:pPr/>
              <a:t>363</a:t>
            </a:fld>
            <a:endParaRPr lang="en-US" altLang="en-US" sz="1000" b="0"/>
          </a:p>
        </p:txBody>
      </p:sp>
      <p:sp>
        <p:nvSpPr>
          <p:cNvPr id="384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4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6611562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52D188-B336-4A00-9B16-2EA48B5F2D69}" type="slidenum">
              <a:rPr lang="en-US" altLang="en-US" sz="1000" b="0"/>
              <a:pPr/>
              <a:t>364</a:t>
            </a:fld>
            <a:endParaRPr lang="en-US" altLang="en-US" sz="1000" b="0"/>
          </a:p>
        </p:txBody>
      </p:sp>
      <p:sp>
        <p:nvSpPr>
          <p:cNvPr id="385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5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9606407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8719577-6CA2-466A-B3D5-95A6AD57F7A8}" type="slidenum">
              <a:rPr lang="en-US" altLang="en-US" sz="1000" b="0"/>
              <a:pPr/>
              <a:t>365</a:t>
            </a:fld>
            <a:endParaRPr lang="en-US" altLang="en-US" sz="1000" b="0"/>
          </a:p>
        </p:txBody>
      </p:sp>
      <p:sp>
        <p:nvSpPr>
          <p:cNvPr id="386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90752017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966C53-9D6F-4A3A-A41E-7BA638A8098B}" type="slidenum">
              <a:rPr lang="en-US" altLang="en-US" sz="1000" b="0"/>
              <a:pPr/>
              <a:t>366</a:t>
            </a:fld>
            <a:endParaRPr lang="en-US" altLang="en-US" sz="1000" b="0"/>
          </a:p>
        </p:txBody>
      </p:sp>
      <p:sp>
        <p:nvSpPr>
          <p:cNvPr id="387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68817006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F544D7-989B-4A6F-88E1-DDA5331408EE}" type="slidenum">
              <a:rPr lang="en-US" altLang="en-US" sz="1000" b="0"/>
              <a:pPr/>
              <a:t>367</a:t>
            </a:fld>
            <a:endParaRPr lang="en-US" altLang="en-US" sz="1000" b="0"/>
          </a:p>
        </p:txBody>
      </p:sp>
      <p:sp>
        <p:nvSpPr>
          <p:cNvPr id="388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50834263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7D2E47D-D97C-4676-95B3-B78F03DCF41C}" type="slidenum">
              <a:rPr lang="en-US" altLang="en-US" sz="1000" b="0"/>
              <a:pPr/>
              <a:t>368</a:t>
            </a:fld>
            <a:endParaRPr lang="en-US" altLang="en-US" sz="1000" b="0"/>
          </a:p>
        </p:txBody>
      </p:sp>
      <p:sp>
        <p:nvSpPr>
          <p:cNvPr id="389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69862970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CF6EDB-A7D2-4B0D-B5AE-06F85B82EB81}" type="slidenum">
              <a:rPr lang="en-US" altLang="en-US" sz="1000" b="0"/>
              <a:pPr/>
              <a:t>369</a:t>
            </a:fld>
            <a:endParaRPr lang="en-US" altLang="en-US" sz="1000" b="0"/>
          </a:p>
        </p:txBody>
      </p:sp>
      <p:sp>
        <p:nvSpPr>
          <p:cNvPr id="390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0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28057935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AB6E76-EA95-42DE-89DE-EAECF102F18F}" type="slidenum">
              <a:rPr lang="en-US" altLang="en-US" sz="1000" b="0"/>
              <a:pPr/>
              <a:t>370</a:t>
            </a:fld>
            <a:endParaRPr lang="en-US" altLang="en-US" sz="1000" b="0"/>
          </a:p>
        </p:txBody>
      </p:sp>
      <p:sp>
        <p:nvSpPr>
          <p:cNvPr id="391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1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9399580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EFD2CA3-CE75-41E7-852D-1C2E992BC048}" type="slidenum">
              <a:rPr lang="en-US" altLang="en-US" sz="1000" b="0"/>
              <a:pPr/>
              <a:t>371</a:t>
            </a:fld>
            <a:endParaRPr lang="en-US" altLang="en-US" sz="1000" b="0"/>
          </a:p>
        </p:txBody>
      </p:sp>
      <p:sp>
        <p:nvSpPr>
          <p:cNvPr id="392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73627694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4232CC-E17A-45C7-8FDD-78BD9438316B}" type="slidenum">
              <a:rPr lang="en-US" altLang="en-US" sz="1000" b="0"/>
              <a:pPr/>
              <a:t>372</a:t>
            </a:fld>
            <a:endParaRPr lang="en-US" altLang="en-US" sz="1000" b="0"/>
          </a:p>
        </p:txBody>
      </p:sp>
      <p:sp>
        <p:nvSpPr>
          <p:cNvPr id="393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3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4030373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820616-DB01-472B-9428-B9267FA1FFB9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B8CA390-E18E-4931-85E9-1B5098ECA06D}" type="slidenum">
              <a:rPr lang="en-US" altLang="en-US" sz="1000" b="0"/>
              <a:pPr/>
              <a:t>373</a:t>
            </a:fld>
            <a:endParaRPr lang="en-US" altLang="en-US" sz="1000" b="0"/>
          </a:p>
        </p:txBody>
      </p:sp>
      <p:sp>
        <p:nvSpPr>
          <p:cNvPr id="394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4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9993590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98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FB1CAE-ABA6-434F-A45A-97EB4123BD58}" type="slidenum">
              <a:rPr lang="en-US" altLang="en-US" sz="1000" b="0"/>
              <a:pPr/>
              <a:t>375</a:t>
            </a:fld>
            <a:endParaRPr lang="en-US" altLang="en-US" sz="1000" b="0"/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91198139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707569-7E89-4406-BF88-EC8D56037901}" type="slidenum">
              <a:rPr lang="en-US"/>
              <a:pPr/>
              <a:t>399</a:t>
            </a:fld>
            <a:endParaRPr lang="en-US"/>
          </a:p>
        </p:txBody>
      </p:sp>
      <p:sp>
        <p:nvSpPr>
          <p:cNvPr id="153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6405"/>
            <a:ext cx="4500563" cy="3429000"/>
          </a:xfrm>
          <a:ln/>
        </p:spPr>
      </p:sp>
      <p:sp>
        <p:nvSpPr>
          <p:cNvPr id="153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689813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707569-7E89-4406-BF88-EC8D56037901}" type="slidenum">
              <a:rPr lang="en-US"/>
              <a:pPr/>
              <a:t>400</a:t>
            </a:fld>
            <a:endParaRPr lang="en-US"/>
          </a:p>
        </p:txBody>
      </p:sp>
      <p:sp>
        <p:nvSpPr>
          <p:cNvPr id="153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6405"/>
            <a:ext cx="4500563" cy="3429000"/>
          </a:xfrm>
          <a:ln/>
        </p:spPr>
      </p:sp>
      <p:sp>
        <p:nvSpPr>
          <p:cNvPr id="153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4665275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DAE6C4-4CFB-4828-A684-6706A1B95710}" type="slidenum">
              <a:rPr lang="en-US"/>
              <a:pPr/>
              <a:t>401</a:t>
            </a:fld>
            <a:endParaRPr lang="en-US"/>
          </a:p>
        </p:txBody>
      </p:sp>
      <p:sp>
        <p:nvSpPr>
          <p:cNvPr id="153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6405"/>
            <a:ext cx="4500563" cy="3429000"/>
          </a:xfrm>
          <a:ln/>
        </p:spPr>
      </p:sp>
      <p:sp>
        <p:nvSpPr>
          <p:cNvPr id="153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6025205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DAE6C4-4CFB-4828-A684-6706A1B95710}" type="slidenum">
              <a:rPr lang="en-US"/>
              <a:pPr/>
              <a:t>402</a:t>
            </a:fld>
            <a:endParaRPr lang="en-US"/>
          </a:p>
        </p:txBody>
      </p:sp>
      <p:sp>
        <p:nvSpPr>
          <p:cNvPr id="153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6405"/>
            <a:ext cx="4500563" cy="3429000"/>
          </a:xfrm>
          <a:ln/>
        </p:spPr>
      </p:sp>
      <p:sp>
        <p:nvSpPr>
          <p:cNvPr id="153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8655797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E651B9-334B-45DA-B184-8E89BBE51FA7}" type="slidenum">
              <a:rPr lang="en-US"/>
              <a:pPr/>
              <a:t>406</a:t>
            </a:fld>
            <a:endParaRPr lang="en-US"/>
          </a:p>
        </p:txBody>
      </p:sp>
      <p:sp>
        <p:nvSpPr>
          <p:cNvPr id="1701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0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0806312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E651B9-334B-45DA-B184-8E89BBE51FA7}" type="slidenum">
              <a:rPr lang="en-US"/>
              <a:pPr/>
              <a:t>407</a:t>
            </a:fld>
            <a:endParaRPr lang="en-US"/>
          </a:p>
        </p:txBody>
      </p:sp>
      <p:sp>
        <p:nvSpPr>
          <p:cNvPr id="1701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0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6142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7513" y="138113"/>
            <a:ext cx="2195512" cy="5921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7800" y="138113"/>
            <a:ext cx="6437313" cy="5921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138113"/>
            <a:ext cx="7343775" cy="8461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7800" y="1652588"/>
            <a:ext cx="4316413" cy="440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52588"/>
            <a:ext cx="4316412" cy="440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138113"/>
            <a:ext cx="7343775" cy="8461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7800" y="1652588"/>
            <a:ext cx="4316413" cy="440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652588"/>
            <a:ext cx="4316412" cy="2127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932238"/>
            <a:ext cx="4316412" cy="2127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138113"/>
            <a:ext cx="7343775" cy="8461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800" y="1652588"/>
            <a:ext cx="4316413" cy="440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652588"/>
            <a:ext cx="4316412" cy="2127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932238"/>
            <a:ext cx="4316412" cy="2127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06375" y="138113"/>
            <a:ext cx="7343775" cy="8461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7800" y="1652588"/>
            <a:ext cx="4316413" cy="2127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652588"/>
            <a:ext cx="4316412" cy="2127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77800" y="3932238"/>
            <a:ext cx="4316413" cy="2127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613" y="3932238"/>
            <a:ext cx="4316412" cy="2127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150" y="76200"/>
            <a:ext cx="59817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86800" cy="47244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CED7FBD3-8388-45A1-A0C5-FBF9AA428F8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tree data structure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E977F6-F10D-4F80-BD7D-945FF68B2D67}" type="datetime1">
              <a:rPr lang="en-US"/>
              <a:pPr>
                <a:defRPr/>
              </a:pPr>
              <a:t>3/3/2016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Slide </a:t>
            </a:r>
            <a:fld id="{F5E77511-0D37-409A-B586-03EA5B7711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132818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79525" y="1600200"/>
            <a:ext cx="7085013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79525" y="2819400"/>
            <a:ext cx="5256213" cy="1143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297BB4-964E-4CC9-A8C8-2423321C9E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668E8-B288-4563-AE24-3D3DC8A56D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E5D694-120B-4640-A395-CC24D3AC8F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9525" y="1600200"/>
            <a:ext cx="25527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84625" y="1600200"/>
            <a:ext cx="25527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4A116-935C-44C4-A77C-41C2780DA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3B97BF-5BFB-4163-81A2-DC0083E6BA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601879-D0D0-4940-9AB6-064A4DEA04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B3D95-AA2B-4021-BEFF-46A5E15A56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6CAA4B-261C-4E2B-B9C1-DB6BDA93AD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4ED96-8DF5-4B23-AC20-3DCEA6794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638" y="550863"/>
            <a:ext cx="8237537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6375" y="2754313"/>
            <a:ext cx="5697538" cy="6080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92100" y="6196013"/>
            <a:ext cx="1905000" cy="458787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6375" y="6196013"/>
            <a:ext cx="3981450" cy="458787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6938" y="6196013"/>
            <a:ext cx="1676400" cy="458787"/>
          </a:xfrm>
        </p:spPr>
        <p:txBody>
          <a:bodyPr/>
          <a:lstStyle>
            <a:lvl1pPr>
              <a:defRPr sz="1400" smtClean="0"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B009A-8FB3-4B22-9779-8D22F84100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4475" y="685800"/>
            <a:ext cx="1771650" cy="5440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9525" y="685800"/>
            <a:ext cx="5162550" cy="5440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AF015-6375-4086-A92F-3C88543BC4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5B4AB6-92E7-4911-853A-1501169FD451}" type="datetimeFigureOut">
              <a:rPr lang="en-US" smtClean="0"/>
              <a:pPr/>
              <a:t>3/3/2016</a:t>
            </a:fld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tree data structure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800" y="1652588"/>
            <a:ext cx="4316413" cy="4406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52588"/>
            <a:ext cx="4316412" cy="4406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06375" y="138113"/>
            <a:ext cx="7343775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800" y="1652588"/>
            <a:ext cx="8785225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164" name="Rectangle 10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3988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2165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57538" y="6248400"/>
            <a:ext cx="2894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92166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70725" y="6221413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 smtClean="0">
                <a:latin typeface="Arial" charset="0"/>
              </a:defRPr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28" r:id="rId17"/>
    <p:sldLayoutId id="2147483729" r:id="rId1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5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9525" y="685800"/>
            <a:ext cx="70866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9525" y="1600200"/>
            <a:ext cx="5257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29375"/>
            <a:ext cx="21336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29375"/>
            <a:ext cx="28956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29375"/>
            <a:ext cx="21336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n-lt"/>
              </a:defRPr>
            </a:lvl1pPr>
          </a:lstStyle>
          <a:p>
            <a:pPr>
              <a:defRPr/>
            </a:pPr>
            <a:fld id="{F28DA56E-47CF-4452-A517-A417C37FB4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0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0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0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0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0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Definition of a tree data structure and its components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Concepts of: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Root, internal, and leaf nodes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Parents, children, and siblings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Paths, path length, height, and depth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Ancestors and descendants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Ordered and unordered trees</a:t>
            </a:r>
          </a:p>
          <a:p>
            <a:pPr lvl="2"/>
            <a:r>
              <a:rPr lang="en-US" altLang="en-US" dirty="0" err="1" smtClean="0">
                <a:latin typeface="Arial" charset="0"/>
                <a:cs typeface="Arial" charset="0"/>
              </a:rPr>
              <a:t>Subtrees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Examples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HTML and CSS</a:t>
            </a:r>
          </a:p>
        </p:txBody>
      </p:sp>
    </p:spTree>
    <p:extLst>
      <p:ext uri="{BB962C8B-B14F-4D97-AF65-F5344CB8AC3E}">
        <p14:creationId xmlns="" xmlns:p14="http://schemas.microsoft.com/office/powerpoint/2010/main" val="38797696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5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71813"/>
            <a:ext cx="390207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177800" y="1124744"/>
            <a:ext cx="8785225" cy="4934744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Nodes with degree zero are also called </a:t>
            </a:r>
            <a:r>
              <a:rPr lang="en-US" altLang="en-US" b="1" i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leaf nodes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All other nodes are said to be </a:t>
            </a:r>
            <a:r>
              <a:rPr lang="en-US" altLang="en-US" i="1" dirty="0" smtClean="0">
                <a:latin typeface="Arial" charset="0"/>
                <a:cs typeface="Arial" charset="0"/>
              </a:rPr>
              <a:t>internal nodes</a:t>
            </a:r>
            <a:r>
              <a:rPr lang="en-US" altLang="en-US" dirty="0" smtClean="0">
                <a:latin typeface="Arial" charset="0"/>
                <a:cs typeface="Arial" charset="0"/>
              </a:rPr>
              <a:t>, that is, they are internal to the tree</a:t>
            </a:r>
          </a:p>
        </p:txBody>
      </p:sp>
    </p:spTree>
    <p:extLst>
      <p:ext uri="{BB962C8B-B14F-4D97-AF65-F5344CB8AC3E}">
        <p14:creationId xmlns="" xmlns:p14="http://schemas.microsoft.com/office/powerpoint/2010/main" val="1626826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9146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2532" name="Oval 4"/>
          <p:cNvSpPr>
            <a:spLocks noChangeArrowheads="1"/>
          </p:cNvSpPr>
          <p:nvPr/>
        </p:nvSpPr>
        <p:spPr bwMode="auto">
          <a:xfrm>
            <a:off x="3573463" y="32813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3614738" y="3262263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1744663" y="41576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1785938" y="4138563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5326063" y="41576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5359400" y="4138563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2538" name="Oval 10"/>
          <p:cNvSpPr>
            <a:spLocks noChangeArrowheads="1"/>
          </p:cNvSpPr>
          <p:nvPr/>
        </p:nvSpPr>
        <p:spPr bwMode="auto">
          <a:xfrm>
            <a:off x="601663" y="5276800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635000" y="5257750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2540" name="Oval 12"/>
          <p:cNvSpPr>
            <a:spLocks noChangeArrowheads="1"/>
          </p:cNvSpPr>
          <p:nvPr/>
        </p:nvSpPr>
        <p:spPr bwMode="auto">
          <a:xfrm>
            <a:off x="2582863" y="5276800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2624138" y="5257750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2542" name="Oval 14"/>
          <p:cNvSpPr>
            <a:spLocks noChangeArrowheads="1"/>
          </p:cNvSpPr>
          <p:nvPr/>
        </p:nvSpPr>
        <p:spPr bwMode="auto">
          <a:xfrm>
            <a:off x="4411663" y="5276800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4459288" y="5257750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2544" name="Oval 16"/>
          <p:cNvSpPr>
            <a:spLocks noChangeArrowheads="1"/>
          </p:cNvSpPr>
          <p:nvPr/>
        </p:nvSpPr>
        <p:spPr bwMode="auto">
          <a:xfrm>
            <a:off x="6240463" y="5276800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6267450" y="5257750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 flipH="1">
            <a:off x="2106613" y="3584525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7" name="Line 19"/>
          <p:cNvSpPr>
            <a:spLocks noChangeShapeType="1"/>
          </p:cNvSpPr>
          <p:nvPr/>
        </p:nvSpPr>
        <p:spPr bwMode="auto">
          <a:xfrm>
            <a:off x="3927475" y="3589288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8" name="Line 20"/>
          <p:cNvSpPr>
            <a:spLocks noChangeShapeType="1"/>
          </p:cNvSpPr>
          <p:nvPr/>
        </p:nvSpPr>
        <p:spPr bwMode="auto">
          <a:xfrm flipH="1">
            <a:off x="879475" y="4473525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9" name="Line 21"/>
          <p:cNvSpPr>
            <a:spLocks noChangeShapeType="1"/>
          </p:cNvSpPr>
          <p:nvPr/>
        </p:nvSpPr>
        <p:spPr bwMode="auto">
          <a:xfrm flipH="1">
            <a:off x="4732338" y="4444950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0" name="Line 22"/>
          <p:cNvSpPr>
            <a:spLocks noChangeShapeType="1"/>
          </p:cNvSpPr>
          <p:nvPr/>
        </p:nvSpPr>
        <p:spPr bwMode="auto">
          <a:xfrm>
            <a:off x="5718175" y="4454475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1" name="Line 23"/>
          <p:cNvSpPr>
            <a:spLocks noChangeShapeType="1"/>
          </p:cNvSpPr>
          <p:nvPr/>
        </p:nvSpPr>
        <p:spPr bwMode="auto">
          <a:xfrm>
            <a:off x="2092325" y="4437013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2" name="Rectangle 24"/>
          <p:cNvSpPr>
            <a:spLocks noChangeArrowheads="1"/>
          </p:cNvSpPr>
          <p:nvPr/>
        </p:nvSpPr>
        <p:spPr bwMode="auto">
          <a:xfrm>
            <a:off x="7156450" y="2836813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22553" name="Rectangle 25"/>
          <p:cNvSpPr>
            <a:spLocks noChangeArrowheads="1"/>
          </p:cNvSpPr>
          <p:nvPr/>
        </p:nvSpPr>
        <p:spPr bwMode="auto">
          <a:xfrm>
            <a:off x="7067550" y="5273625"/>
            <a:ext cx="154781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22554" name="Rectangle 26"/>
          <p:cNvSpPr>
            <a:spLocks noChangeArrowheads="1"/>
          </p:cNvSpPr>
          <p:nvPr/>
        </p:nvSpPr>
        <p:spPr bwMode="auto">
          <a:xfrm>
            <a:off x="7578725" y="5700663"/>
            <a:ext cx="48736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D</a:t>
            </a:r>
          </a:p>
        </p:txBody>
      </p:sp>
      <p:sp>
        <p:nvSpPr>
          <p:cNvPr id="22555" name="Rectangle 27"/>
          <p:cNvSpPr>
            <a:spLocks noChangeArrowheads="1"/>
          </p:cNvSpPr>
          <p:nvPr/>
        </p:nvSpPr>
        <p:spPr bwMode="auto">
          <a:xfrm>
            <a:off x="2662238" y="6088013"/>
            <a:ext cx="2071687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</a:t>
            </a:r>
          </a:p>
        </p:txBody>
      </p:sp>
      <p:sp>
        <p:nvSpPr>
          <p:cNvPr id="22556" name="Rectangle 28"/>
          <p:cNvSpPr>
            <a:spLocks noChangeArrowheads="1"/>
          </p:cNvSpPr>
          <p:nvPr/>
        </p:nvSpPr>
        <p:spPr bwMode="auto">
          <a:xfrm>
            <a:off x="7569200" y="3252738"/>
            <a:ext cx="487363" cy="205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G</a:t>
            </a:r>
          </a:p>
          <a:p>
            <a:r>
              <a:rPr lang="en-US" sz="3200" b="0">
                <a:latin typeface="Times" charset="0"/>
              </a:rPr>
              <a:t>F</a:t>
            </a:r>
          </a:p>
          <a:p>
            <a:r>
              <a:rPr lang="en-US" sz="3200" b="0">
                <a:latin typeface="Times" charset="0"/>
              </a:rPr>
              <a:t>E</a:t>
            </a:r>
          </a:p>
          <a:p>
            <a:r>
              <a:rPr lang="en-US" sz="3200" b="0">
                <a:latin typeface="Times" charset="0"/>
              </a:rPr>
              <a:t>D</a:t>
            </a:r>
          </a:p>
        </p:txBody>
      </p:sp>
      <p:sp>
        <p:nvSpPr>
          <p:cNvPr id="22557" name="Line 29"/>
          <p:cNvSpPr>
            <a:spLocks noChangeShapeType="1"/>
          </p:cNvSpPr>
          <p:nvPr/>
        </p:nvSpPr>
        <p:spPr bwMode="auto">
          <a:xfrm flipH="1">
            <a:off x="7804150" y="5168850"/>
            <a:ext cx="11113" cy="287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2319710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2266950" y="6016005"/>
            <a:ext cx="286226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   D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842592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 dirty="0"/>
              <a:t> </a:t>
            </a:r>
          </a:p>
        </p:txBody>
      </p:sp>
      <p:sp>
        <p:nvSpPr>
          <p:cNvPr id="23557" name="Oval 5"/>
          <p:cNvSpPr>
            <a:spLocks noChangeArrowheads="1"/>
          </p:cNvSpPr>
          <p:nvPr/>
        </p:nvSpPr>
        <p:spPr bwMode="auto">
          <a:xfrm>
            <a:off x="3573463" y="320930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3614738" y="3190255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1744663" y="408560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1785938" y="4066555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3561" name="Oval 9"/>
          <p:cNvSpPr>
            <a:spLocks noChangeArrowheads="1"/>
          </p:cNvSpPr>
          <p:nvPr/>
        </p:nvSpPr>
        <p:spPr bwMode="auto">
          <a:xfrm>
            <a:off x="5326063" y="408560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Rectangle 10"/>
          <p:cNvSpPr>
            <a:spLocks noChangeArrowheads="1"/>
          </p:cNvSpPr>
          <p:nvPr/>
        </p:nvSpPr>
        <p:spPr bwMode="auto">
          <a:xfrm>
            <a:off x="5359400" y="4066555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3563" name="Oval 11"/>
          <p:cNvSpPr>
            <a:spLocks noChangeArrowheads="1"/>
          </p:cNvSpPr>
          <p:nvPr/>
        </p:nvSpPr>
        <p:spPr bwMode="auto">
          <a:xfrm>
            <a:off x="601663" y="5204792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635000" y="5185742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3565" name="Oval 13"/>
          <p:cNvSpPr>
            <a:spLocks noChangeArrowheads="1"/>
          </p:cNvSpPr>
          <p:nvPr/>
        </p:nvSpPr>
        <p:spPr bwMode="auto">
          <a:xfrm>
            <a:off x="2582863" y="5204792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6" name="Rectangle 14"/>
          <p:cNvSpPr>
            <a:spLocks noChangeArrowheads="1"/>
          </p:cNvSpPr>
          <p:nvPr/>
        </p:nvSpPr>
        <p:spPr bwMode="auto">
          <a:xfrm>
            <a:off x="2624138" y="5185742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3567" name="Oval 15"/>
          <p:cNvSpPr>
            <a:spLocks noChangeArrowheads="1"/>
          </p:cNvSpPr>
          <p:nvPr/>
        </p:nvSpPr>
        <p:spPr bwMode="auto">
          <a:xfrm>
            <a:off x="4411663" y="5204792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8" name="Rectangle 16"/>
          <p:cNvSpPr>
            <a:spLocks noChangeArrowheads="1"/>
          </p:cNvSpPr>
          <p:nvPr/>
        </p:nvSpPr>
        <p:spPr bwMode="auto">
          <a:xfrm>
            <a:off x="4459288" y="5185742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3569" name="Oval 17"/>
          <p:cNvSpPr>
            <a:spLocks noChangeArrowheads="1"/>
          </p:cNvSpPr>
          <p:nvPr/>
        </p:nvSpPr>
        <p:spPr bwMode="auto">
          <a:xfrm>
            <a:off x="6240463" y="5204792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Rectangle 18"/>
          <p:cNvSpPr>
            <a:spLocks noChangeArrowheads="1"/>
          </p:cNvSpPr>
          <p:nvPr/>
        </p:nvSpPr>
        <p:spPr bwMode="auto">
          <a:xfrm>
            <a:off x="6267450" y="5185742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3571" name="Line 19"/>
          <p:cNvSpPr>
            <a:spLocks noChangeShapeType="1"/>
          </p:cNvSpPr>
          <p:nvPr/>
        </p:nvSpPr>
        <p:spPr bwMode="auto">
          <a:xfrm flipH="1">
            <a:off x="2106613" y="3512517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2" name="Line 20"/>
          <p:cNvSpPr>
            <a:spLocks noChangeShapeType="1"/>
          </p:cNvSpPr>
          <p:nvPr/>
        </p:nvSpPr>
        <p:spPr bwMode="auto">
          <a:xfrm>
            <a:off x="3927475" y="3517280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3" name="Line 21"/>
          <p:cNvSpPr>
            <a:spLocks noChangeShapeType="1"/>
          </p:cNvSpPr>
          <p:nvPr/>
        </p:nvSpPr>
        <p:spPr bwMode="auto">
          <a:xfrm flipH="1">
            <a:off x="879475" y="4401517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4" name="Line 22"/>
          <p:cNvSpPr>
            <a:spLocks noChangeShapeType="1"/>
          </p:cNvSpPr>
          <p:nvPr/>
        </p:nvSpPr>
        <p:spPr bwMode="auto">
          <a:xfrm flipH="1">
            <a:off x="4732338" y="4372942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5" name="Line 23"/>
          <p:cNvSpPr>
            <a:spLocks noChangeShapeType="1"/>
          </p:cNvSpPr>
          <p:nvPr/>
        </p:nvSpPr>
        <p:spPr bwMode="auto">
          <a:xfrm>
            <a:off x="5718175" y="4382467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6" name="Line 24"/>
          <p:cNvSpPr>
            <a:spLocks noChangeShapeType="1"/>
          </p:cNvSpPr>
          <p:nvPr/>
        </p:nvSpPr>
        <p:spPr bwMode="auto">
          <a:xfrm>
            <a:off x="2092325" y="436500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7" name="Line 25"/>
          <p:cNvSpPr>
            <a:spLocks noChangeShapeType="1"/>
          </p:cNvSpPr>
          <p:nvPr/>
        </p:nvSpPr>
        <p:spPr bwMode="auto">
          <a:xfrm flipV="1">
            <a:off x="5122863" y="5901705"/>
            <a:ext cx="249555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8" name="Rectangle 26"/>
          <p:cNvSpPr>
            <a:spLocks noChangeArrowheads="1"/>
          </p:cNvSpPr>
          <p:nvPr/>
        </p:nvSpPr>
        <p:spPr bwMode="auto">
          <a:xfrm>
            <a:off x="7156450" y="2764805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23579" name="Rectangle 27"/>
          <p:cNvSpPr>
            <a:spLocks noChangeArrowheads="1"/>
          </p:cNvSpPr>
          <p:nvPr/>
        </p:nvSpPr>
        <p:spPr bwMode="auto">
          <a:xfrm>
            <a:off x="7067550" y="5201617"/>
            <a:ext cx="154781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23580" name="Rectangle 28"/>
          <p:cNvSpPr>
            <a:spLocks noChangeArrowheads="1"/>
          </p:cNvSpPr>
          <p:nvPr/>
        </p:nvSpPr>
        <p:spPr bwMode="auto">
          <a:xfrm>
            <a:off x="7578725" y="5628655"/>
            <a:ext cx="48736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D</a:t>
            </a:r>
          </a:p>
        </p:txBody>
      </p:sp>
      <p:sp>
        <p:nvSpPr>
          <p:cNvPr id="23581" name="Rectangle 29"/>
          <p:cNvSpPr>
            <a:spLocks noChangeArrowheads="1"/>
          </p:cNvSpPr>
          <p:nvPr/>
        </p:nvSpPr>
        <p:spPr bwMode="auto">
          <a:xfrm>
            <a:off x="7569200" y="3180730"/>
            <a:ext cx="487363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G</a:t>
            </a:r>
          </a:p>
          <a:p>
            <a:r>
              <a:rPr lang="en-US" sz="3200" b="0">
                <a:latin typeface="Times" charset="0"/>
              </a:rPr>
              <a:t>F</a:t>
            </a:r>
          </a:p>
          <a:p>
            <a:r>
              <a:rPr lang="en-US" sz="3200" b="0">
                <a:latin typeface="Times" charset="0"/>
              </a:rPr>
              <a:t>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3227960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4580" name="Oval 4"/>
          <p:cNvSpPr>
            <a:spLocks noChangeArrowheads="1"/>
          </p:cNvSpPr>
          <p:nvPr/>
        </p:nvSpPr>
        <p:spPr bwMode="auto">
          <a:xfrm>
            <a:off x="3573463" y="33081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3614738" y="32891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4582" name="Oval 6"/>
          <p:cNvSpPr>
            <a:spLocks noChangeArrowheads="1"/>
          </p:cNvSpPr>
          <p:nvPr/>
        </p:nvSpPr>
        <p:spPr bwMode="auto">
          <a:xfrm>
            <a:off x="1744663" y="41844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1785938" y="41654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4584" name="Oval 8"/>
          <p:cNvSpPr>
            <a:spLocks noChangeArrowheads="1"/>
          </p:cNvSpPr>
          <p:nvPr/>
        </p:nvSpPr>
        <p:spPr bwMode="auto">
          <a:xfrm>
            <a:off x="5326063" y="41844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5359400" y="4165426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4586" name="Oval 10"/>
          <p:cNvSpPr>
            <a:spLocks noChangeArrowheads="1"/>
          </p:cNvSpPr>
          <p:nvPr/>
        </p:nvSpPr>
        <p:spPr bwMode="auto">
          <a:xfrm>
            <a:off x="6016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635000" y="5284613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4588" name="Oval 12"/>
          <p:cNvSpPr>
            <a:spLocks noChangeArrowheads="1"/>
          </p:cNvSpPr>
          <p:nvPr/>
        </p:nvSpPr>
        <p:spPr bwMode="auto">
          <a:xfrm>
            <a:off x="25828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2624138" y="5284613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4590" name="Oval 14"/>
          <p:cNvSpPr>
            <a:spLocks noChangeArrowheads="1"/>
          </p:cNvSpPr>
          <p:nvPr/>
        </p:nvSpPr>
        <p:spPr bwMode="auto">
          <a:xfrm>
            <a:off x="44116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4459288" y="5284613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4592" name="Oval 16"/>
          <p:cNvSpPr>
            <a:spLocks noChangeArrowheads="1"/>
          </p:cNvSpPr>
          <p:nvPr/>
        </p:nvSpPr>
        <p:spPr bwMode="auto">
          <a:xfrm>
            <a:off x="62404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6267450" y="5284613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 flipH="1">
            <a:off x="2106613" y="3611388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5" name="Line 19"/>
          <p:cNvSpPr>
            <a:spLocks noChangeShapeType="1"/>
          </p:cNvSpPr>
          <p:nvPr/>
        </p:nvSpPr>
        <p:spPr bwMode="auto">
          <a:xfrm>
            <a:off x="3927475" y="36161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Line 20"/>
          <p:cNvSpPr>
            <a:spLocks noChangeShapeType="1"/>
          </p:cNvSpPr>
          <p:nvPr/>
        </p:nvSpPr>
        <p:spPr bwMode="auto">
          <a:xfrm flipH="1">
            <a:off x="879475" y="4500388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Line 21"/>
          <p:cNvSpPr>
            <a:spLocks noChangeShapeType="1"/>
          </p:cNvSpPr>
          <p:nvPr/>
        </p:nvSpPr>
        <p:spPr bwMode="auto">
          <a:xfrm flipH="1">
            <a:off x="4732338" y="4471813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8" name="Line 22"/>
          <p:cNvSpPr>
            <a:spLocks noChangeShapeType="1"/>
          </p:cNvSpPr>
          <p:nvPr/>
        </p:nvSpPr>
        <p:spPr bwMode="auto">
          <a:xfrm>
            <a:off x="5718175" y="4481338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9" name="Line 23"/>
          <p:cNvSpPr>
            <a:spLocks noChangeShapeType="1"/>
          </p:cNvSpPr>
          <p:nvPr/>
        </p:nvSpPr>
        <p:spPr bwMode="auto">
          <a:xfrm>
            <a:off x="2092325" y="4463876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0" name="Rectangle 24"/>
          <p:cNvSpPr>
            <a:spLocks noChangeArrowheads="1"/>
          </p:cNvSpPr>
          <p:nvPr/>
        </p:nvSpPr>
        <p:spPr bwMode="auto">
          <a:xfrm>
            <a:off x="2266950" y="6114876"/>
            <a:ext cx="286226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   D</a:t>
            </a:r>
          </a:p>
        </p:txBody>
      </p:sp>
      <p:sp>
        <p:nvSpPr>
          <p:cNvPr id="24601" name="Rectangle 25"/>
          <p:cNvSpPr>
            <a:spLocks noChangeArrowheads="1"/>
          </p:cNvSpPr>
          <p:nvPr/>
        </p:nvSpPr>
        <p:spPr bwMode="auto">
          <a:xfrm>
            <a:off x="7156450" y="2863676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24602" name="Rectangle 26"/>
          <p:cNvSpPr>
            <a:spLocks noChangeArrowheads="1"/>
          </p:cNvSpPr>
          <p:nvPr/>
        </p:nvSpPr>
        <p:spPr bwMode="auto">
          <a:xfrm>
            <a:off x="7067550" y="5300488"/>
            <a:ext cx="154781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24603" name="Rectangle 27"/>
          <p:cNvSpPr>
            <a:spLocks noChangeArrowheads="1"/>
          </p:cNvSpPr>
          <p:nvPr/>
        </p:nvSpPr>
        <p:spPr bwMode="auto">
          <a:xfrm>
            <a:off x="7600950" y="5727526"/>
            <a:ext cx="4413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E</a:t>
            </a:r>
          </a:p>
        </p:txBody>
      </p:sp>
      <p:sp>
        <p:nvSpPr>
          <p:cNvPr id="24604" name="Rectangle 28"/>
          <p:cNvSpPr>
            <a:spLocks noChangeArrowheads="1"/>
          </p:cNvSpPr>
          <p:nvPr/>
        </p:nvSpPr>
        <p:spPr bwMode="auto">
          <a:xfrm>
            <a:off x="7569200" y="3279601"/>
            <a:ext cx="487363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G</a:t>
            </a:r>
          </a:p>
          <a:p>
            <a:r>
              <a:rPr lang="en-US" sz="3200" b="0">
                <a:latin typeface="Times" charset="0"/>
              </a:rPr>
              <a:t>F</a:t>
            </a:r>
          </a:p>
          <a:p>
            <a:r>
              <a:rPr lang="en-US" sz="3200" b="0">
                <a:latin typeface="Times" charset="0"/>
              </a:rPr>
              <a:t>E</a:t>
            </a:r>
          </a:p>
        </p:txBody>
      </p:sp>
      <p:sp>
        <p:nvSpPr>
          <p:cNvPr id="24605" name="Line 29"/>
          <p:cNvSpPr>
            <a:spLocks noChangeShapeType="1"/>
          </p:cNvSpPr>
          <p:nvPr/>
        </p:nvSpPr>
        <p:spPr bwMode="auto">
          <a:xfrm>
            <a:off x="7805738" y="4748038"/>
            <a:ext cx="0" cy="627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611841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5604" name="Oval 4"/>
          <p:cNvSpPr>
            <a:spLocks noChangeArrowheads="1"/>
          </p:cNvSpPr>
          <p:nvPr/>
        </p:nvSpPr>
        <p:spPr bwMode="auto">
          <a:xfrm>
            <a:off x="3573463" y="33081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3614738" y="32891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5606" name="Oval 6"/>
          <p:cNvSpPr>
            <a:spLocks noChangeArrowheads="1"/>
          </p:cNvSpPr>
          <p:nvPr/>
        </p:nvSpPr>
        <p:spPr bwMode="auto">
          <a:xfrm>
            <a:off x="1744663" y="41844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1785938" y="41654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5608" name="Oval 8"/>
          <p:cNvSpPr>
            <a:spLocks noChangeArrowheads="1"/>
          </p:cNvSpPr>
          <p:nvPr/>
        </p:nvSpPr>
        <p:spPr bwMode="auto">
          <a:xfrm>
            <a:off x="5326063" y="41844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5359400" y="4165426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5610" name="Oval 10"/>
          <p:cNvSpPr>
            <a:spLocks noChangeArrowheads="1"/>
          </p:cNvSpPr>
          <p:nvPr/>
        </p:nvSpPr>
        <p:spPr bwMode="auto">
          <a:xfrm>
            <a:off x="6016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635000" y="5284613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5612" name="Oval 12"/>
          <p:cNvSpPr>
            <a:spLocks noChangeArrowheads="1"/>
          </p:cNvSpPr>
          <p:nvPr/>
        </p:nvSpPr>
        <p:spPr bwMode="auto">
          <a:xfrm>
            <a:off x="25828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2624138" y="5284613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5614" name="Oval 14"/>
          <p:cNvSpPr>
            <a:spLocks noChangeArrowheads="1"/>
          </p:cNvSpPr>
          <p:nvPr/>
        </p:nvSpPr>
        <p:spPr bwMode="auto">
          <a:xfrm>
            <a:off x="44116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4459288" y="5284613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5616" name="Oval 16"/>
          <p:cNvSpPr>
            <a:spLocks noChangeArrowheads="1"/>
          </p:cNvSpPr>
          <p:nvPr/>
        </p:nvSpPr>
        <p:spPr bwMode="auto">
          <a:xfrm>
            <a:off x="62404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7" name="Rectangle 17"/>
          <p:cNvSpPr>
            <a:spLocks noChangeArrowheads="1"/>
          </p:cNvSpPr>
          <p:nvPr/>
        </p:nvSpPr>
        <p:spPr bwMode="auto">
          <a:xfrm>
            <a:off x="6267450" y="5284613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 flipH="1">
            <a:off x="2106613" y="3611388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9" name="Line 19"/>
          <p:cNvSpPr>
            <a:spLocks noChangeShapeType="1"/>
          </p:cNvSpPr>
          <p:nvPr/>
        </p:nvSpPr>
        <p:spPr bwMode="auto">
          <a:xfrm>
            <a:off x="3927475" y="36161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0" name="Line 20"/>
          <p:cNvSpPr>
            <a:spLocks noChangeShapeType="1"/>
          </p:cNvSpPr>
          <p:nvPr/>
        </p:nvSpPr>
        <p:spPr bwMode="auto">
          <a:xfrm flipH="1">
            <a:off x="879475" y="4500388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1" name="Line 21"/>
          <p:cNvSpPr>
            <a:spLocks noChangeShapeType="1"/>
          </p:cNvSpPr>
          <p:nvPr/>
        </p:nvSpPr>
        <p:spPr bwMode="auto">
          <a:xfrm flipH="1">
            <a:off x="4732338" y="4471813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2" name="Line 22"/>
          <p:cNvSpPr>
            <a:spLocks noChangeShapeType="1"/>
          </p:cNvSpPr>
          <p:nvPr/>
        </p:nvSpPr>
        <p:spPr bwMode="auto">
          <a:xfrm>
            <a:off x="5718175" y="4481338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3" name="Line 23"/>
          <p:cNvSpPr>
            <a:spLocks noChangeShapeType="1"/>
          </p:cNvSpPr>
          <p:nvPr/>
        </p:nvSpPr>
        <p:spPr bwMode="auto">
          <a:xfrm>
            <a:off x="2092325" y="4463876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4" name="Rectangle 24"/>
          <p:cNvSpPr>
            <a:spLocks noChangeArrowheads="1"/>
          </p:cNvSpPr>
          <p:nvPr/>
        </p:nvSpPr>
        <p:spPr bwMode="auto">
          <a:xfrm>
            <a:off x="7156450" y="2863676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25625" name="Rectangle 25"/>
          <p:cNvSpPr>
            <a:spLocks noChangeArrowheads="1"/>
          </p:cNvSpPr>
          <p:nvPr/>
        </p:nvSpPr>
        <p:spPr bwMode="auto">
          <a:xfrm>
            <a:off x="7067550" y="5300488"/>
            <a:ext cx="154781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25626" name="Rectangle 26"/>
          <p:cNvSpPr>
            <a:spLocks noChangeArrowheads="1"/>
          </p:cNvSpPr>
          <p:nvPr/>
        </p:nvSpPr>
        <p:spPr bwMode="auto">
          <a:xfrm>
            <a:off x="7600950" y="5727526"/>
            <a:ext cx="4413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E</a:t>
            </a:r>
          </a:p>
        </p:txBody>
      </p:sp>
      <p:sp>
        <p:nvSpPr>
          <p:cNvPr id="25627" name="Rectangle 27"/>
          <p:cNvSpPr>
            <a:spLocks noChangeArrowheads="1"/>
          </p:cNvSpPr>
          <p:nvPr/>
        </p:nvSpPr>
        <p:spPr bwMode="auto">
          <a:xfrm>
            <a:off x="7569200" y="3279601"/>
            <a:ext cx="487363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G</a:t>
            </a:r>
          </a:p>
          <a:p>
            <a:r>
              <a:rPr lang="en-US" sz="3200" b="0">
                <a:latin typeface="Times" charset="0"/>
              </a:rPr>
              <a:t>F</a:t>
            </a:r>
          </a:p>
        </p:txBody>
      </p:sp>
      <p:sp>
        <p:nvSpPr>
          <p:cNvPr id="25628" name="Line 28"/>
          <p:cNvSpPr>
            <a:spLocks noChangeShapeType="1"/>
          </p:cNvSpPr>
          <p:nvPr/>
        </p:nvSpPr>
        <p:spPr bwMode="auto">
          <a:xfrm flipV="1">
            <a:off x="5484813" y="6000576"/>
            <a:ext cx="2133600" cy="341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9" name="Rectangle 29"/>
          <p:cNvSpPr>
            <a:spLocks noChangeArrowheads="1"/>
          </p:cNvSpPr>
          <p:nvPr/>
        </p:nvSpPr>
        <p:spPr bwMode="auto">
          <a:xfrm>
            <a:off x="1885950" y="6114876"/>
            <a:ext cx="362426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   D   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1950547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3573463" y="33081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3614738" y="32891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6630" name="Oval 6"/>
          <p:cNvSpPr>
            <a:spLocks noChangeArrowheads="1"/>
          </p:cNvSpPr>
          <p:nvPr/>
        </p:nvSpPr>
        <p:spPr bwMode="auto">
          <a:xfrm>
            <a:off x="1744663" y="41844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1785938" y="41654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6632" name="Oval 8"/>
          <p:cNvSpPr>
            <a:spLocks noChangeArrowheads="1"/>
          </p:cNvSpPr>
          <p:nvPr/>
        </p:nvSpPr>
        <p:spPr bwMode="auto">
          <a:xfrm>
            <a:off x="5326063" y="41844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5359400" y="4165426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6634" name="Oval 10"/>
          <p:cNvSpPr>
            <a:spLocks noChangeArrowheads="1"/>
          </p:cNvSpPr>
          <p:nvPr/>
        </p:nvSpPr>
        <p:spPr bwMode="auto">
          <a:xfrm>
            <a:off x="6016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635000" y="5284613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6636" name="Oval 12"/>
          <p:cNvSpPr>
            <a:spLocks noChangeArrowheads="1"/>
          </p:cNvSpPr>
          <p:nvPr/>
        </p:nvSpPr>
        <p:spPr bwMode="auto">
          <a:xfrm>
            <a:off x="25828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624138" y="5284613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6638" name="Oval 14"/>
          <p:cNvSpPr>
            <a:spLocks noChangeArrowheads="1"/>
          </p:cNvSpPr>
          <p:nvPr/>
        </p:nvSpPr>
        <p:spPr bwMode="auto">
          <a:xfrm>
            <a:off x="44116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9" name="Rectangle 15"/>
          <p:cNvSpPr>
            <a:spLocks noChangeArrowheads="1"/>
          </p:cNvSpPr>
          <p:nvPr/>
        </p:nvSpPr>
        <p:spPr bwMode="auto">
          <a:xfrm>
            <a:off x="4459288" y="5284613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62404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6267450" y="5284613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6642" name="Line 18"/>
          <p:cNvSpPr>
            <a:spLocks noChangeShapeType="1"/>
          </p:cNvSpPr>
          <p:nvPr/>
        </p:nvSpPr>
        <p:spPr bwMode="auto">
          <a:xfrm flipH="1">
            <a:off x="2106613" y="3611388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3" name="Line 19"/>
          <p:cNvSpPr>
            <a:spLocks noChangeShapeType="1"/>
          </p:cNvSpPr>
          <p:nvPr/>
        </p:nvSpPr>
        <p:spPr bwMode="auto">
          <a:xfrm>
            <a:off x="3927475" y="36161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4" name="Line 20"/>
          <p:cNvSpPr>
            <a:spLocks noChangeShapeType="1"/>
          </p:cNvSpPr>
          <p:nvPr/>
        </p:nvSpPr>
        <p:spPr bwMode="auto">
          <a:xfrm flipH="1">
            <a:off x="879475" y="4500388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5" name="Line 21"/>
          <p:cNvSpPr>
            <a:spLocks noChangeShapeType="1"/>
          </p:cNvSpPr>
          <p:nvPr/>
        </p:nvSpPr>
        <p:spPr bwMode="auto">
          <a:xfrm flipH="1">
            <a:off x="4732338" y="4471813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6" name="Line 22"/>
          <p:cNvSpPr>
            <a:spLocks noChangeShapeType="1"/>
          </p:cNvSpPr>
          <p:nvPr/>
        </p:nvSpPr>
        <p:spPr bwMode="auto">
          <a:xfrm>
            <a:off x="5718175" y="4481338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7" name="Line 23"/>
          <p:cNvSpPr>
            <a:spLocks noChangeShapeType="1"/>
          </p:cNvSpPr>
          <p:nvPr/>
        </p:nvSpPr>
        <p:spPr bwMode="auto">
          <a:xfrm>
            <a:off x="2092325" y="4463876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8" name="Rectangle 24"/>
          <p:cNvSpPr>
            <a:spLocks noChangeArrowheads="1"/>
          </p:cNvSpPr>
          <p:nvPr/>
        </p:nvSpPr>
        <p:spPr bwMode="auto">
          <a:xfrm>
            <a:off x="7156450" y="2863676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26649" name="Rectangle 25"/>
          <p:cNvSpPr>
            <a:spLocks noChangeArrowheads="1"/>
          </p:cNvSpPr>
          <p:nvPr/>
        </p:nvSpPr>
        <p:spPr bwMode="auto">
          <a:xfrm>
            <a:off x="7067550" y="5300488"/>
            <a:ext cx="154781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26650" name="Rectangle 26"/>
          <p:cNvSpPr>
            <a:spLocks noChangeArrowheads="1"/>
          </p:cNvSpPr>
          <p:nvPr/>
        </p:nvSpPr>
        <p:spPr bwMode="auto">
          <a:xfrm>
            <a:off x="7612063" y="5727526"/>
            <a:ext cx="419100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F</a:t>
            </a:r>
          </a:p>
        </p:txBody>
      </p:sp>
      <p:sp>
        <p:nvSpPr>
          <p:cNvPr id="26651" name="Rectangle 27"/>
          <p:cNvSpPr>
            <a:spLocks noChangeArrowheads="1"/>
          </p:cNvSpPr>
          <p:nvPr/>
        </p:nvSpPr>
        <p:spPr bwMode="auto">
          <a:xfrm>
            <a:off x="7569200" y="3279601"/>
            <a:ext cx="487363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G</a:t>
            </a:r>
          </a:p>
          <a:p>
            <a:r>
              <a:rPr lang="en-US" sz="3200" b="0">
                <a:latin typeface="Times" charset="0"/>
              </a:rPr>
              <a:t>F</a:t>
            </a:r>
          </a:p>
        </p:txBody>
      </p:sp>
      <p:sp>
        <p:nvSpPr>
          <p:cNvPr id="26652" name="Line 28"/>
          <p:cNvSpPr>
            <a:spLocks noChangeShapeType="1"/>
          </p:cNvSpPr>
          <p:nvPr/>
        </p:nvSpPr>
        <p:spPr bwMode="auto">
          <a:xfrm>
            <a:off x="7805738" y="4267026"/>
            <a:ext cx="0" cy="1108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3" name="Rectangle 29"/>
          <p:cNvSpPr>
            <a:spLocks noChangeArrowheads="1"/>
          </p:cNvSpPr>
          <p:nvPr/>
        </p:nvSpPr>
        <p:spPr bwMode="auto">
          <a:xfrm>
            <a:off x="1885950" y="6114876"/>
            <a:ext cx="362426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   D   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2644381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626568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7652" name="Oval 4"/>
          <p:cNvSpPr>
            <a:spLocks noChangeArrowheads="1"/>
          </p:cNvSpPr>
          <p:nvPr/>
        </p:nvSpPr>
        <p:spPr bwMode="auto">
          <a:xfrm>
            <a:off x="3573463" y="299328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3614738" y="2974231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7654" name="Oval 6"/>
          <p:cNvSpPr>
            <a:spLocks noChangeArrowheads="1"/>
          </p:cNvSpPr>
          <p:nvPr/>
        </p:nvSpPr>
        <p:spPr bwMode="auto">
          <a:xfrm>
            <a:off x="1744663" y="386958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1785938" y="3850531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7656" name="Oval 8"/>
          <p:cNvSpPr>
            <a:spLocks noChangeArrowheads="1"/>
          </p:cNvSpPr>
          <p:nvPr/>
        </p:nvSpPr>
        <p:spPr bwMode="auto">
          <a:xfrm>
            <a:off x="5326063" y="386958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5359400" y="3850531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7658" name="Oval 10"/>
          <p:cNvSpPr>
            <a:spLocks noChangeArrowheads="1"/>
          </p:cNvSpPr>
          <p:nvPr/>
        </p:nvSpPr>
        <p:spPr bwMode="auto">
          <a:xfrm>
            <a:off x="601663" y="498876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635000" y="4969718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7660" name="Oval 12"/>
          <p:cNvSpPr>
            <a:spLocks noChangeArrowheads="1"/>
          </p:cNvSpPr>
          <p:nvPr/>
        </p:nvSpPr>
        <p:spPr bwMode="auto">
          <a:xfrm>
            <a:off x="2582863" y="498876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2624138" y="4969718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7662" name="Oval 14"/>
          <p:cNvSpPr>
            <a:spLocks noChangeArrowheads="1"/>
          </p:cNvSpPr>
          <p:nvPr/>
        </p:nvSpPr>
        <p:spPr bwMode="auto">
          <a:xfrm>
            <a:off x="4411663" y="498876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4459288" y="4969718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7664" name="Oval 16"/>
          <p:cNvSpPr>
            <a:spLocks noChangeArrowheads="1"/>
          </p:cNvSpPr>
          <p:nvPr/>
        </p:nvSpPr>
        <p:spPr bwMode="auto">
          <a:xfrm>
            <a:off x="6240463" y="498876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5" name="Rectangle 17"/>
          <p:cNvSpPr>
            <a:spLocks noChangeArrowheads="1"/>
          </p:cNvSpPr>
          <p:nvPr/>
        </p:nvSpPr>
        <p:spPr bwMode="auto">
          <a:xfrm>
            <a:off x="6267450" y="4969718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7666" name="Line 18"/>
          <p:cNvSpPr>
            <a:spLocks noChangeShapeType="1"/>
          </p:cNvSpPr>
          <p:nvPr/>
        </p:nvSpPr>
        <p:spPr bwMode="auto">
          <a:xfrm flipH="1">
            <a:off x="2106613" y="3296493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7" name="Line 19"/>
          <p:cNvSpPr>
            <a:spLocks noChangeShapeType="1"/>
          </p:cNvSpPr>
          <p:nvPr/>
        </p:nvSpPr>
        <p:spPr bwMode="auto">
          <a:xfrm>
            <a:off x="3927475" y="3301256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 flipH="1">
            <a:off x="879475" y="4185493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9" name="Line 21"/>
          <p:cNvSpPr>
            <a:spLocks noChangeShapeType="1"/>
          </p:cNvSpPr>
          <p:nvPr/>
        </p:nvSpPr>
        <p:spPr bwMode="auto">
          <a:xfrm flipH="1">
            <a:off x="4732338" y="4156918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0" name="Line 22"/>
          <p:cNvSpPr>
            <a:spLocks noChangeShapeType="1"/>
          </p:cNvSpPr>
          <p:nvPr/>
        </p:nvSpPr>
        <p:spPr bwMode="auto">
          <a:xfrm>
            <a:off x="5718175" y="4166443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1" name="Line 23"/>
          <p:cNvSpPr>
            <a:spLocks noChangeShapeType="1"/>
          </p:cNvSpPr>
          <p:nvPr/>
        </p:nvSpPr>
        <p:spPr bwMode="auto">
          <a:xfrm>
            <a:off x="2092325" y="4148981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2" name="Rectangle 24"/>
          <p:cNvSpPr>
            <a:spLocks noChangeArrowheads="1"/>
          </p:cNvSpPr>
          <p:nvPr/>
        </p:nvSpPr>
        <p:spPr bwMode="auto">
          <a:xfrm>
            <a:off x="7156450" y="2548781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27673" name="Rectangle 25"/>
          <p:cNvSpPr>
            <a:spLocks noChangeArrowheads="1"/>
          </p:cNvSpPr>
          <p:nvPr/>
        </p:nvSpPr>
        <p:spPr bwMode="auto">
          <a:xfrm>
            <a:off x="7067550" y="4985593"/>
            <a:ext cx="154781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27674" name="Rectangle 26"/>
          <p:cNvSpPr>
            <a:spLocks noChangeArrowheads="1"/>
          </p:cNvSpPr>
          <p:nvPr/>
        </p:nvSpPr>
        <p:spPr bwMode="auto">
          <a:xfrm>
            <a:off x="7612063" y="5412631"/>
            <a:ext cx="419100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F</a:t>
            </a:r>
          </a:p>
        </p:txBody>
      </p:sp>
      <p:sp>
        <p:nvSpPr>
          <p:cNvPr id="27675" name="Rectangle 27"/>
          <p:cNvSpPr>
            <a:spLocks noChangeArrowheads="1"/>
          </p:cNvSpPr>
          <p:nvPr/>
        </p:nvSpPr>
        <p:spPr bwMode="auto">
          <a:xfrm>
            <a:off x="7569200" y="2964706"/>
            <a:ext cx="48736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G</a:t>
            </a:r>
          </a:p>
        </p:txBody>
      </p:sp>
      <p:sp>
        <p:nvSpPr>
          <p:cNvPr id="27676" name="Line 28"/>
          <p:cNvSpPr>
            <a:spLocks noChangeShapeType="1"/>
          </p:cNvSpPr>
          <p:nvPr/>
        </p:nvSpPr>
        <p:spPr bwMode="auto">
          <a:xfrm flipV="1">
            <a:off x="5965825" y="5685681"/>
            <a:ext cx="1652588" cy="363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7" name="Rectangle 29"/>
          <p:cNvSpPr>
            <a:spLocks noChangeArrowheads="1"/>
          </p:cNvSpPr>
          <p:nvPr/>
        </p:nvSpPr>
        <p:spPr bwMode="auto">
          <a:xfrm>
            <a:off x="1519238" y="5799981"/>
            <a:ext cx="4357687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   D   E   F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3417941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770584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3573463" y="31372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3614738" y="3118247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1744663" y="40135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1785938" y="3994547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8680" name="Oval 8"/>
          <p:cNvSpPr>
            <a:spLocks noChangeArrowheads="1"/>
          </p:cNvSpPr>
          <p:nvPr/>
        </p:nvSpPr>
        <p:spPr bwMode="auto">
          <a:xfrm>
            <a:off x="5326063" y="40135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5359400" y="3994547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8682" name="Oval 10"/>
          <p:cNvSpPr>
            <a:spLocks noChangeArrowheads="1"/>
          </p:cNvSpPr>
          <p:nvPr/>
        </p:nvSpPr>
        <p:spPr bwMode="auto">
          <a:xfrm>
            <a:off x="6016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635000" y="5113734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8684" name="Oval 12"/>
          <p:cNvSpPr>
            <a:spLocks noChangeArrowheads="1"/>
          </p:cNvSpPr>
          <p:nvPr/>
        </p:nvSpPr>
        <p:spPr bwMode="auto">
          <a:xfrm>
            <a:off x="25828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2624138" y="511373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8686" name="Oval 14"/>
          <p:cNvSpPr>
            <a:spLocks noChangeArrowheads="1"/>
          </p:cNvSpPr>
          <p:nvPr/>
        </p:nvSpPr>
        <p:spPr bwMode="auto">
          <a:xfrm>
            <a:off x="44116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Rectangle 15"/>
          <p:cNvSpPr>
            <a:spLocks noChangeArrowheads="1"/>
          </p:cNvSpPr>
          <p:nvPr/>
        </p:nvSpPr>
        <p:spPr bwMode="auto">
          <a:xfrm>
            <a:off x="4459288" y="5113734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8688" name="Oval 16"/>
          <p:cNvSpPr>
            <a:spLocks noChangeArrowheads="1"/>
          </p:cNvSpPr>
          <p:nvPr/>
        </p:nvSpPr>
        <p:spPr bwMode="auto">
          <a:xfrm>
            <a:off x="62404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6267450" y="5113734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 flipH="1">
            <a:off x="2106613" y="344050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1" name="Line 19"/>
          <p:cNvSpPr>
            <a:spLocks noChangeShapeType="1"/>
          </p:cNvSpPr>
          <p:nvPr/>
        </p:nvSpPr>
        <p:spPr bwMode="auto">
          <a:xfrm>
            <a:off x="3927475" y="3445272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2" name="Line 20"/>
          <p:cNvSpPr>
            <a:spLocks noChangeShapeType="1"/>
          </p:cNvSpPr>
          <p:nvPr/>
        </p:nvSpPr>
        <p:spPr bwMode="auto">
          <a:xfrm flipH="1">
            <a:off x="879475" y="4329509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Line 21"/>
          <p:cNvSpPr>
            <a:spLocks noChangeShapeType="1"/>
          </p:cNvSpPr>
          <p:nvPr/>
        </p:nvSpPr>
        <p:spPr bwMode="auto">
          <a:xfrm flipH="1">
            <a:off x="4732338" y="4300934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4" name="Line 22"/>
          <p:cNvSpPr>
            <a:spLocks noChangeShapeType="1"/>
          </p:cNvSpPr>
          <p:nvPr/>
        </p:nvSpPr>
        <p:spPr bwMode="auto">
          <a:xfrm>
            <a:off x="5718175" y="4310459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5" name="Line 23"/>
          <p:cNvSpPr>
            <a:spLocks noChangeShapeType="1"/>
          </p:cNvSpPr>
          <p:nvPr/>
        </p:nvSpPr>
        <p:spPr bwMode="auto">
          <a:xfrm>
            <a:off x="2092325" y="4292997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Rectangle 24"/>
          <p:cNvSpPr>
            <a:spLocks noChangeArrowheads="1"/>
          </p:cNvSpPr>
          <p:nvPr/>
        </p:nvSpPr>
        <p:spPr bwMode="auto">
          <a:xfrm>
            <a:off x="7156450" y="2692797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7067550" y="5129609"/>
            <a:ext cx="154781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28698" name="Rectangle 26"/>
          <p:cNvSpPr>
            <a:spLocks noChangeArrowheads="1"/>
          </p:cNvSpPr>
          <p:nvPr/>
        </p:nvSpPr>
        <p:spPr bwMode="auto">
          <a:xfrm>
            <a:off x="7578725" y="5556647"/>
            <a:ext cx="48736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G</a:t>
            </a:r>
          </a:p>
        </p:txBody>
      </p:sp>
      <p:sp>
        <p:nvSpPr>
          <p:cNvPr id="28699" name="Rectangle 27"/>
          <p:cNvSpPr>
            <a:spLocks noChangeArrowheads="1"/>
          </p:cNvSpPr>
          <p:nvPr/>
        </p:nvSpPr>
        <p:spPr bwMode="auto">
          <a:xfrm>
            <a:off x="7569200" y="3108722"/>
            <a:ext cx="48736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G</a:t>
            </a:r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>
            <a:off x="7794625" y="3648472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1" name="Rectangle 29"/>
          <p:cNvSpPr>
            <a:spLocks noChangeArrowheads="1"/>
          </p:cNvSpPr>
          <p:nvPr/>
        </p:nvSpPr>
        <p:spPr bwMode="auto">
          <a:xfrm>
            <a:off x="1519238" y="5943997"/>
            <a:ext cx="4357687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   D   E   F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1383023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698576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9700" name="Oval 4"/>
          <p:cNvSpPr>
            <a:spLocks noChangeArrowheads="1"/>
          </p:cNvSpPr>
          <p:nvPr/>
        </p:nvSpPr>
        <p:spPr bwMode="auto">
          <a:xfrm>
            <a:off x="3573463" y="30652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3614738" y="30462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9702" name="Oval 6"/>
          <p:cNvSpPr>
            <a:spLocks noChangeArrowheads="1"/>
          </p:cNvSpPr>
          <p:nvPr/>
        </p:nvSpPr>
        <p:spPr bwMode="auto">
          <a:xfrm>
            <a:off x="17446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1785938" y="39225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9704" name="Oval 8"/>
          <p:cNvSpPr>
            <a:spLocks noChangeArrowheads="1"/>
          </p:cNvSpPr>
          <p:nvPr/>
        </p:nvSpPr>
        <p:spPr bwMode="auto">
          <a:xfrm>
            <a:off x="53260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5359400" y="3922539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9706" name="Oval 10"/>
          <p:cNvSpPr>
            <a:spLocks noChangeArrowheads="1"/>
          </p:cNvSpPr>
          <p:nvPr/>
        </p:nvSpPr>
        <p:spPr bwMode="auto">
          <a:xfrm>
            <a:off x="60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635000" y="5041726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9708" name="Oval 12"/>
          <p:cNvSpPr>
            <a:spLocks noChangeArrowheads="1"/>
          </p:cNvSpPr>
          <p:nvPr/>
        </p:nvSpPr>
        <p:spPr bwMode="auto">
          <a:xfrm>
            <a:off x="25828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2624138" y="50417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9710" name="Oval 14"/>
          <p:cNvSpPr>
            <a:spLocks noChangeArrowheads="1"/>
          </p:cNvSpPr>
          <p:nvPr/>
        </p:nvSpPr>
        <p:spPr bwMode="auto">
          <a:xfrm>
            <a:off x="441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4459288" y="5041726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62404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Rectangle 17"/>
          <p:cNvSpPr>
            <a:spLocks noChangeArrowheads="1"/>
          </p:cNvSpPr>
          <p:nvPr/>
        </p:nvSpPr>
        <p:spPr bwMode="auto">
          <a:xfrm>
            <a:off x="6267450" y="5041726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9714" name="Line 18"/>
          <p:cNvSpPr>
            <a:spLocks noChangeShapeType="1"/>
          </p:cNvSpPr>
          <p:nvPr/>
        </p:nvSpPr>
        <p:spPr bwMode="auto">
          <a:xfrm flipH="1">
            <a:off x="2106613" y="3368501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5" name="Line 19"/>
          <p:cNvSpPr>
            <a:spLocks noChangeShapeType="1"/>
          </p:cNvSpPr>
          <p:nvPr/>
        </p:nvSpPr>
        <p:spPr bwMode="auto">
          <a:xfrm>
            <a:off x="3927475" y="3373264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6" name="Line 20"/>
          <p:cNvSpPr>
            <a:spLocks noChangeShapeType="1"/>
          </p:cNvSpPr>
          <p:nvPr/>
        </p:nvSpPr>
        <p:spPr bwMode="auto">
          <a:xfrm flipH="1">
            <a:off x="879475" y="4257501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7" name="Line 21"/>
          <p:cNvSpPr>
            <a:spLocks noChangeShapeType="1"/>
          </p:cNvSpPr>
          <p:nvPr/>
        </p:nvSpPr>
        <p:spPr bwMode="auto">
          <a:xfrm flipH="1">
            <a:off x="4732338" y="4228926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8" name="Line 22"/>
          <p:cNvSpPr>
            <a:spLocks noChangeShapeType="1"/>
          </p:cNvSpPr>
          <p:nvPr/>
        </p:nvSpPr>
        <p:spPr bwMode="auto">
          <a:xfrm>
            <a:off x="5718175" y="4238451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9" name="Line 23"/>
          <p:cNvSpPr>
            <a:spLocks noChangeShapeType="1"/>
          </p:cNvSpPr>
          <p:nvPr/>
        </p:nvSpPr>
        <p:spPr bwMode="auto">
          <a:xfrm>
            <a:off x="2092325" y="4220989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0" name="Rectangle 24"/>
          <p:cNvSpPr>
            <a:spLocks noChangeArrowheads="1"/>
          </p:cNvSpPr>
          <p:nvPr/>
        </p:nvSpPr>
        <p:spPr bwMode="auto">
          <a:xfrm>
            <a:off x="7156450" y="2620789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29721" name="Rectangle 25"/>
          <p:cNvSpPr>
            <a:spLocks noChangeArrowheads="1"/>
          </p:cNvSpPr>
          <p:nvPr/>
        </p:nvSpPr>
        <p:spPr bwMode="auto">
          <a:xfrm>
            <a:off x="7067550" y="5057601"/>
            <a:ext cx="154781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29722" name="Rectangle 26"/>
          <p:cNvSpPr>
            <a:spLocks noChangeArrowheads="1"/>
          </p:cNvSpPr>
          <p:nvPr/>
        </p:nvSpPr>
        <p:spPr bwMode="auto">
          <a:xfrm>
            <a:off x="7578725" y="5484639"/>
            <a:ext cx="48736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G</a:t>
            </a:r>
          </a:p>
        </p:txBody>
      </p:sp>
      <p:sp>
        <p:nvSpPr>
          <p:cNvPr id="29723" name="Rectangle 27"/>
          <p:cNvSpPr>
            <a:spLocks noChangeArrowheads="1"/>
          </p:cNvSpPr>
          <p:nvPr/>
        </p:nvSpPr>
        <p:spPr bwMode="auto">
          <a:xfrm>
            <a:off x="7573963" y="3041476"/>
            <a:ext cx="47783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 flipV="1">
            <a:off x="6232525" y="5757689"/>
            <a:ext cx="1385888" cy="415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5" name="Rectangle 29"/>
          <p:cNvSpPr>
            <a:spLocks noChangeArrowheads="1"/>
          </p:cNvSpPr>
          <p:nvPr/>
        </p:nvSpPr>
        <p:spPr bwMode="auto">
          <a:xfrm>
            <a:off x="1109663" y="5871989"/>
            <a:ext cx="5176837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   D   E   F   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3356526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0724" name="Oval 4"/>
          <p:cNvSpPr>
            <a:spLocks noChangeArrowheads="1"/>
          </p:cNvSpPr>
          <p:nvPr/>
        </p:nvSpPr>
        <p:spPr bwMode="auto">
          <a:xfrm>
            <a:off x="3573463" y="337383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3614738" y="335478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1744663" y="425013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1785938" y="423108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0728" name="Oval 8"/>
          <p:cNvSpPr>
            <a:spLocks noChangeArrowheads="1"/>
          </p:cNvSpPr>
          <p:nvPr/>
        </p:nvSpPr>
        <p:spPr bwMode="auto">
          <a:xfrm>
            <a:off x="5326063" y="425013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5359400" y="4231084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601663" y="536932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635000" y="5350271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0732" name="Oval 12"/>
          <p:cNvSpPr>
            <a:spLocks noChangeArrowheads="1"/>
          </p:cNvSpPr>
          <p:nvPr/>
        </p:nvSpPr>
        <p:spPr bwMode="auto">
          <a:xfrm>
            <a:off x="2582863" y="536932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3" name="Rectangle 13"/>
          <p:cNvSpPr>
            <a:spLocks noChangeArrowheads="1"/>
          </p:cNvSpPr>
          <p:nvPr/>
        </p:nvSpPr>
        <p:spPr bwMode="auto">
          <a:xfrm>
            <a:off x="2624138" y="5350271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0734" name="Oval 14"/>
          <p:cNvSpPr>
            <a:spLocks noChangeArrowheads="1"/>
          </p:cNvSpPr>
          <p:nvPr/>
        </p:nvSpPr>
        <p:spPr bwMode="auto">
          <a:xfrm>
            <a:off x="4411663" y="536932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5" name="Rectangle 15"/>
          <p:cNvSpPr>
            <a:spLocks noChangeArrowheads="1"/>
          </p:cNvSpPr>
          <p:nvPr/>
        </p:nvSpPr>
        <p:spPr bwMode="auto">
          <a:xfrm>
            <a:off x="4459288" y="5350271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0736" name="Oval 16"/>
          <p:cNvSpPr>
            <a:spLocks noChangeArrowheads="1"/>
          </p:cNvSpPr>
          <p:nvPr/>
        </p:nvSpPr>
        <p:spPr bwMode="auto">
          <a:xfrm>
            <a:off x="6240463" y="536932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7" name="Rectangle 17"/>
          <p:cNvSpPr>
            <a:spLocks noChangeArrowheads="1"/>
          </p:cNvSpPr>
          <p:nvPr/>
        </p:nvSpPr>
        <p:spPr bwMode="auto">
          <a:xfrm>
            <a:off x="6267450" y="5350271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 flipH="1">
            <a:off x="2106613" y="3677046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9" name="Line 19"/>
          <p:cNvSpPr>
            <a:spLocks noChangeShapeType="1"/>
          </p:cNvSpPr>
          <p:nvPr/>
        </p:nvSpPr>
        <p:spPr bwMode="auto">
          <a:xfrm>
            <a:off x="3927475" y="3681809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0" name="Line 20"/>
          <p:cNvSpPr>
            <a:spLocks noChangeShapeType="1"/>
          </p:cNvSpPr>
          <p:nvPr/>
        </p:nvSpPr>
        <p:spPr bwMode="auto">
          <a:xfrm flipH="1">
            <a:off x="879475" y="4566046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1" name="Line 21"/>
          <p:cNvSpPr>
            <a:spLocks noChangeShapeType="1"/>
          </p:cNvSpPr>
          <p:nvPr/>
        </p:nvSpPr>
        <p:spPr bwMode="auto">
          <a:xfrm flipH="1">
            <a:off x="4732338" y="4537471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2" name="Line 22"/>
          <p:cNvSpPr>
            <a:spLocks noChangeShapeType="1"/>
          </p:cNvSpPr>
          <p:nvPr/>
        </p:nvSpPr>
        <p:spPr bwMode="auto">
          <a:xfrm>
            <a:off x="5718175" y="4546996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3" name="Line 23"/>
          <p:cNvSpPr>
            <a:spLocks noChangeShapeType="1"/>
          </p:cNvSpPr>
          <p:nvPr/>
        </p:nvSpPr>
        <p:spPr bwMode="auto">
          <a:xfrm>
            <a:off x="2092325" y="4529534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4" name="Rectangle 24"/>
          <p:cNvSpPr>
            <a:spLocks noChangeArrowheads="1"/>
          </p:cNvSpPr>
          <p:nvPr/>
        </p:nvSpPr>
        <p:spPr bwMode="auto">
          <a:xfrm>
            <a:off x="1103313" y="6174184"/>
            <a:ext cx="5189537" cy="7112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   D   E   F   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26787526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96" y="4149080"/>
            <a:ext cx="3657600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Backtracking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3200" dirty="0" smtClean="0">
                <a:latin typeface="Arial" charset="0"/>
                <a:cs typeface="Arial" charset="0"/>
              </a:rPr>
              <a:t>	</a:t>
            </a:r>
            <a:r>
              <a:rPr lang="en-US" altLang="en-US" sz="2800" dirty="0" smtClean="0">
                <a:latin typeface="Arial" charset="0"/>
                <a:cs typeface="Arial" charset="0"/>
              </a:rPr>
              <a:t>To discuss depth-first traversals, we will define a backtracking algorithm for stepping through a tree: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At any node, we proceed to the first child that has not yet been visited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Or, if we have visited all the children (of which a leaf node is a special case), we backtrack to the parent and repeat this decision making process</a:t>
            </a:r>
          </a:p>
          <a:p>
            <a:pPr>
              <a:buFont typeface="Arial" charset="0"/>
              <a:buNone/>
            </a:pPr>
            <a:r>
              <a:rPr lang="en-US" altLang="en-US" sz="2800" dirty="0" smtClean="0">
                <a:latin typeface="Arial" charset="0"/>
                <a:cs typeface="Arial" charset="0"/>
              </a:rPr>
              <a:t>	We end once all the children</a:t>
            </a:r>
            <a:br>
              <a:rPr lang="en-US" altLang="en-US" sz="2800" dirty="0" smtClean="0">
                <a:latin typeface="Arial" charset="0"/>
                <a:cs typeface="Arial" charset="0"/>
              </a:rPr>
            </a:br>
            <a:r>
              <a:rPr lang="en-US" altLang="en-US" sz="2800" dirty="0" smtClean="0">
                <a:latin typeface="Arial" charset="0"/>
                <a:cs typeface="Arial" charset="0"/>
              </a:rPr>
              <a:t>of the root are visited</a:t>
            </a:r>
          </a:p>
        </p:txBody>
      </p:sp>
    </p:spTree>
    <p:extLst>
      <p:ext uri="{BB962C8B-B14F-4D97-AF65-F5344CB8AC3E}">
        <p14:creationId xmlns="" xmlns:p14="http://schemas.microsoft.com/office/powerpoint/2010/main" val="29128120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5" y="2495550"/>
            <a:ext cx="23717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5" descr="tr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88" y="2495550"/>
            <a:ext cx="27305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idx="1"/>
          </p:nvPr>
        </p:nvSpPr>
        <p:spPr>
          <a:xfrm>
            <a:off x="177800" y="1124744"/>
            <a:ext cx="8785225" cy="4934744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These trees are equal if the order of the children is ignored</a:t>
            </a:r>
          </a:p>
          <a:p>
            <a:pPr lvl="1"/>
            <a:r>
              <a:rPr lang="en-US" altLang="en-US" i="1" dirty="0" smtClean="0">
                <a:latin typeface="Arial" charset="0"/>
                <a:cs typeface="Arial" charset="0"/>
              </a:rPr>
              <a:t>unordered tree</a:t>
            </a:r>
            <a:r>
              <a:rPr lang="en-US" altLang="en-US" dirty="0" smtClean="0">
                <a:latin typeface="Arial" charset="0"/>
                <a:cs typeface="Arial" charset="0"/>
              </a:rPr>
              <a:t>s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They are different if order is relevant (</a:t>
            </a:r>
            <a:r>
              <a:rPr lang="en-US" altLang="en-US" i="1" dirty="0" smtClean="0">
                <a:latin typeface="Arial" charset="0"/>
                <a:cs typeface="Arial" charset="0"/>
              </a:rPr>
              <a:t>ordered trees</a:t>
            </a:r>
            <a:r>
              <a:rPr lang="en-US" altLang="en-US" dirty="0" smtClean="0">
                <a:latin typeface="Arial" charset="0"/>
                <a:cs typeface="Arial" charset="0"/>
              </a:rPr>
              <a:t>)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We will usually examine ordered trees (linear orders)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 a hierarchical ordering, order is not relevant</a:t>
            </a:r>
          </a:p>
        </p:txBody>
      </p:sp>
    </p:spTree>
    <p:extLst>
      <p:ext uri="{BB962C8B-B14F-4D97-AF65-F5344CB8AC3E}">
        <p14:creationId xmlns="" xmlns:p14="http://schemas.microsoft.com/office/powerpoint/2010/main" val="3607845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Depth-first Traversal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sz="2400" dirty="0" smtClean="0">
                <a:latin typeface="Arial" charset="0"/>
                <a:cs typeface="Arial" charset="0"/>
              </a:rPr>
              <a:t>We define such a path as a </a:t>
            </a:r>
            <a:r>
              <a:rPr lang="en-US" altLang="en-US" sz="2400" i="1" dirty="0" smtClean="0">
                <a:latin typeface="Arial" charset="0"/>
                <a:cs typeface="Arial" charset="0"/>
              </a:rPr>
              <a:t>depth-first traversal</a:t>
            </a:r>
            <a:endParaRPr lang="en-US" altLang="en-US" sz="2400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z="2400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We note that each node could be visited twice in such a scheme</a:t>
            </a:r>
          </a:p>
          <a:p>
            <a:pPr lvl="1"/>
            <a:r>
              <a:rPr lang="en-US" altLang="en-US" sz="2000" dirty="0" smtClean="0">
                <a:latin typeface="Arial" charset="0"/>
                <a:cs typeface="Arial" charset="0"/>
              </a:rPr>
              <a:t>The first time the node is approached (before any children)</a:t>
            </a:r>
          </a:p>
          <a:p>
            <a:pPr lvl="1"/>
            <a:r>
              <a:rPr lang="en-US" altLang="en-US" sz="2000" dirty="0" smtClean="0">
                <a:latin typeface="Arial" charset="0"/>
                <a:cs typeface="Arial" charset="0"/>
              </a:rPr>
              <a:t>The last time it is approached (after all children)</a:t>
            </a:r>
          </a:p>
        </p:txBody>
      </p:sp>
      <p:pic>
        <p:nvPicPr>
          <p:cNvPr id="11268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665" y="4224338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5142503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Pre-order Depth-first Traversal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Visiting each node first results in the sequence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 algn="ctr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A, B, C, D, E, F, G, H, I, J, K, L, M</a:t>
            </a:r>
          </a:p>
        </p:txBody>
      </p:sp>
      <p:pic>
        <p:nvPicPr>
          <p:cNvPr id="12292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880" y="3573463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928888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Post-order Depth-first Traversal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Visiting the nodes with their last visit: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 algn="ctr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D, C, F, G, E, B, J, K, L, I, M, H, A</a:t>
            </a:r>
          </a:p>
        </p:txBody>
      </p:sp>
      <p:pic>
        <p:nvPicPr>
          <p:cNvPr id="13316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38" y="3573463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182083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Traversal Of Binary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There are four methods for the traversal of a binary tree </a:t>
            </a:r>
          </a:p>
          <a:p>
            <a:pPr>
              <a:buFontTx/>
              <a:buAutoNum type="arabicPeriod"/>
            </a:pP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Preorder </a:t>
            </a:r>
            <a:r>
              <a:rPr lang="en-US" sz="2800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Traversal :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Each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node is processed before any node in either of its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subtrees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AutoNum type="arabicPeriod" startAt="2"/>
            </a:pPr>
            <a:r>
              <a:rPr lang="en-US" sz="2800" b="1" dirty="0" err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Traversal: Each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node is processed after all nodes in its left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subtree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and before any node in its right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subtree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AutoNum type="arabicPeriod" startAt="3"/>
            </a:pPr>
            <a:r>
              <a:rPr lang="en-US" sz="2800" b="1" dirty="0" err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Traversal: Each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node is processed after all nodes in both of its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subtrees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AutoNum type="arabicPeriod" startAt="4"/>
            </a:pP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Level order </a:t>
            </a:r>
            <a:r>
              <a:rPr lang="en-US" sz="2800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Traversal: Each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node at level l is processed before any node at level l+1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1493933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idx="1"/>
          </p:nvPr>
        </p:nvSpPr>
        <p:spPr bwMode="auto"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marL="342900" indent="-342900"/>
            <a:r>
              <a:rPr lang="en-US" dirty="0"/>
              <a:t> </a:t>
            </a: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793750" y="29178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  <a:cs typeface="+mn-cs"/>
              </a:rPr>
              <a:t>Pre-order Traversal: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  <a:cs typeface="+mn-cs"/>
              </a:rPr>
              <a:t>Root - Left Child - Right Child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685800" y="15478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 anchor="ctr"/>
          <a:lstStyle/>
          <a:p>
            <a:pPr algn="ctr" eaLnBrk="0" hangingPunct="0"/>
            <a:r>
              <a:rPr lang="en-US" sz="4400" u="sng" dirty="0">
                <a:solidFill>
                  <a:srgbClr val="FF0000"/>
                </a:solidFill>
                <a:latin typeface="Times" charset="0"/>
                <a:cs typeface="+mn-cs"/>
              </a:rPr>
              <a:t>Depth-First Search</a:t>
            </a:r>
          </a:p>
        </p:txBody>
      </p:sp>
    </p:spTree>
    <p:extLst>
      <p:ext uri="{BB962C8B-B14F-4D97-AF65-F5344CB8AC3E}">
        <p14:creationId xmlns="" xmlns:p14="http://schemas.microsoft.com/office/powerpoint/2010/main" val="32500514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4"/>
          <p:cNvGrpSpPr>
            <a:grpSpLocks/>
          </p:cNvGrpSpPr>
          <p:nvPr/>
        </p:nvGrpSpPr>
        <p:grpSpPr bwMode="auto">
          <a:xfrm>
            <a:off x="2322513" y="990600"/>
            <a:ext cx="6435725" cy="5224463"/>
            <a:chOff x="1706" y="486"/>
            <a:chExt cx="4054" cy="3291"/>
          </a:xfrm>
        </p:grpSpPr>
        <p:sp>
          <p:nvSpPr>
            <p:cNvPr id="17429" name="Oval 5"/>
            <p:cNvSpPr>
              <a:spLocks noChangeArrowheads="1"/>
            </p:cNvSpPr>
            <p:nvPr/>
          </p:nvSpPr>
          <p:spPr bwMode="auto">
            <a:xfrm>
              <a:off x="3348" y="4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17430" name="Oval 6"/>
            <p:cNvSpPr>
              <a:spLocks noChangeArrowheads="1"/>
            </p:cNvSpPr>
            <p:nvPr/>
          </p:nvSpPr>
          <p:spPr bwMode="auto">
            <a:xfrm>
              <a:off x="4420" y="1301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17431" name="Oval 7"/>
            <p:cNvSpPr>
              <a:spLocks noChangeArrowheads="1"/>
            </p:cNvSpPr>
            <p:nvPr/>
          </p:nvSpPr>
          <p:spPr bwMode="auto">
            <a:xfrm>
              <a:off x="4918" y="19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</a:p>
          </p:txBody>
        </p:sp>
        <p:sp>
          <p:nvSpPr>
            <p:cNvPr id="17432" name="Oval 8"/>
            <p:cNvSpPr>
              <a:spLocks noChangeArrowheads="1"/>
            </p:cNvSpPr>
            <p:nvPr/>
          </p:nvSpPr>
          <p:spPr bwMode="auto">
            <a:xfrm>
              <a:off x="1986" y="199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</a:p>
          </p:txBody>
        </p:sp>
        <p:sp>
          <p:nvSpPr>
            <p:cNvPr id="17433" name="Oval 9"/>
            <p:cNvSpPr>
              <a:spLocks noChangeArrowheads="1"/>
            </p:cNvSpPr>
            <p:nvPr/>
          </p:nvSpPr>
          <p:spPr bwMode="auto">
            <a:xfrm>
              <a:off x="2479" y="129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17434" name="Oval 10"/>
            <p:cNvSpPr>
              <a:spLocks noChangeArrowheads="1"/>
            </p:cNvSpPr>
            <p:nvPr/>
          </p:nvSpPr>
          <p:spPr bwMode="auto">
            <a:xfrm>
              <a:off x="4622" y="3389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</a:p>
          </p:txBody>
        </p:sp>
        <p:sp>
          <p:nvSpPr>
            <p:cNvPr id="17435" name="Oval 11"/>
            <p:cNvSpPr>
              <a:spLocks noChangeArrowheads="1"/>
            </p:cNvSpPr>
            <p:nvPr/>
          </p:nvSpPr>
          <p:spPr bwMode="auto">
            <a:xfrm>
              <a:off x="3053" y="3398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</a:p>
          </p:txBody>
        </p:sp>
        <p:sp>
          <p:nvSpPr>
            <p:cNvPr id="17436" name="Oval 12"/>
            <p:cNvSpPr>
              <a:spLocks noChangeArrowheads="1"/>
            </p:cNvSpPr>
            <p:nvPr/>
          </p:nvSpPr>
          <p:spPr bwMode="auto">
            <a:xfrm>
              <a:off x="5372" y="3379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</a:p>
          </p:txBody>
        </p:sp>
        <p:sp>
          <p:nvSpPr>
            <p:cNvPr id="17437" name="Oval 13"/>
            <p:cNvSpPr>
              <a:spLocks noChangeArrowheads="1"/>
            </p:cNvSpPr>
            <p:nvPr/>
          </p:nvSpPr>
          <p:spPr bwMode="auto">
            <a:xfrm>
              <a:off x="4053" y="197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G</a:t>
              </a:r>
            </a:p>
          </p:txBody>
        </p:sp>
        <p:sp>
          <p:nvSpPr>
            <p:cNvPr id="17438" name="Oval 14"/>
            <p:cNvSpPr>
              <a:spLocks noChangeArrowheads="1"/>
            </p:cNvSpPr>
            <p:nvPr/>
          </p:nvSpPr>
          <p:spPr bwMode="auto">
            <a:xfrm>
              <a:off x="2894" y="19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sp>
          <p:nvSpPr>
            <p:cNvPr id="17439" name="Oval 15"/>
            <p:cNvSpPr>
              <a:spLocks noChangeArrowheads="1"/>
            </p:cNvSpPr>
            <p:nvPr/>
          </p:nvSpPr>
          <p:spPr bwMode="auto">
            <a:xfrm>
              <a:off x="2344" y="3398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sp>
          <p:nvSpPr>
            <p:cNvPr id="17440" name="Oval 16"/>
            <p:cNvSpPr>
              <a:spLocks noChangeArrowheads="1"/>
            </p:cNvSpPr>
            <p:nvPr/>
          </p:nvSpPr>
          <p:spPr bwMode="auto">
            <a:xfrm>
              <a:off x="2846" y="2800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</a:p>
          </p:txBody>
        </p:sp>
        <p:sp>
          <p:nvSpPr>
            <p:cNvPr id="17441" name="Oval 17"/>
            <p:cNvSpPr>
              <a:spLocks noChangeArrowheads="1"/>
            </p:cNvSpPr>
            <p:nvPr/>
          </p:nvSpPr>
          <p:spPr bwMode="auto">
            <a:xfrm>
              <a:off x="2344" y="277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</a:p>
          </p:txBody>
        </p:sp>
        <p:sp>
          <p:nvSpPr>
            <p:cNvPr id="17442" name="Oval 18"/>
            <p:cNvSpPr>
              <a:spLocks noChangeArrowheads="1"/>
            </p:cNvSpPr>
            <p:nvPr/>
          </p:nvSpPr>
          <p:spPr bwMode="auto">
            <a:xfrm>
              <a:off x="4909" y="269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O</a:t>
              </a:r>
            </a:p>
          </p:txBody>
        </p:sp>
        <p:sp>
          <p:nvSpPr>
            <p:cNvPr id="17443" name="Oval 19"/>
            <p:cNvSpPr>
              <a:spLocks noChangeArrowheads="1"/>
            </p:cNvSpPr>
            <p:nvPr/>
          </p:nvSpPr>
          <p:spPr bwMode="auto">
            <a:xfrm>
              <a:off x="1706" y="277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K</a:t>
              </a:r>
            </a:p>
          </p:txBody>
        </p:sp>
        <p:sp>
          <p:nvSpPr>
            <p:cNvPr id="17444" name="Line 20"/>
            <p:cNvSpPr>
              <a:spLocks noChangeShapeType="1"/>
            </p:cNvSpPr>
            <p:nvPr/>
          </p:nvSpPr>
          <p:spPr bwMode="auto">
            <a:xfrm flipH="1">
              <a:off x="2806" y="796"/>
              <a:ext cx="604" cy="54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45" name="Line 21"/>
            <p:cNvSpPr>
              <a:spLocks noChangeShapeType="1"/>
            </p:cNvSpPr>
            <p:nvPr/>
          </p:nvSpPr>
          <p:spPr bwMode="auto">
            <a:xfrm>
              <a:off x="3668" y="816"/>
              <a:ext cx="812" cy="557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46" name="Line 22"/>
            <p:cNvSpPr>
              <a:spLocks noChangeShapeType="1"/>
            </p:cNvSpPr>
            <p:nvPr/>
          </p:nvSpPr>
          <p:spPr bwMode="auto">
            <a:xfrm>
              <a:off x="4708" y="1648"/>
              <a:ext cx="330" cy="36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47" name="Line 23"/>
            <p:cNvSpPr>
              <a:spLocks noChangeShapeType="1"/>
            </p:cNvSpPr>
            <p:nvPr/>
          </p:nvSpPr>
          <p:spPr bwMode="auto">
            <a:xfrm flipH="1">
              <a:off x="4315" y="1660"/>
              <a:ext cx="217" cy="37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48" name="Line 24"/>
            <p:cNvSpPr>
              <a:spLocks noChangeShapeType="1"/>
            </p:cNvSpPr>
            <p:nvPr/>
          </p:nvSpPr>
          <p:spPr bwMode="auto">
            <a:xfrm flipH="1">
              <a:off x="2267" y="1625"/>
              <a:ext cx="311" cy="40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49" name="Line 25"/>
            <p:cNvSpPr>
              <a:spLocks noChangeShapeType="1"/>
            </p:cNvSpPr>
            <p:nvPr/>
          </p:nvSpPr>
          <p:spPr bwMode="auto">
            <a:xfrm>
              <a:off x="2759" y="1645"/>
              <a:ext cx="227" cy="36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50" name="Line 26"/>
            <p:cNvSpPr>
              <a:spLocks noChangeShapeType="1"/>
            </p:cNvSpPr>
            <p:nvPr/>
          </p:nvSpPr>
          <p:spPr bwMode="auto">
            <a:xfrm flipH="1">
              <a:off x="5103" y="2354"/>
              <a:ext cx="0" cy="359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51" name="Line 27"/>
            <p:cNvSpPr>
              <a:spLocks noChangeShapeType="1"/>
            </p:cNvSpPr>
            <p:nvPr/>
          </p:nvSpPr>
          <p:spPr bwMode="auto">
            <a:xfrm flipH="1">
              <a:off x="3044" y="2347"/>
              <a:ext cx="10" cy="444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52" name="Line 28"/>
            <p:cNvSpPr>
              <a:spLocks noChangeShapeType="1"/>
            </p:cNvSpPr>
            <p:nvPr/>
          </p:nvSpPr>
          <p:spPr bwMode="auto">
            <a:xfrm flipH="1">
              <a:off x="1951" y="2377"/>
              <a:ext cx="170" cy="40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53" name="Line 29"/>
            <p:cNvSpPr>
              <a:spLocks noChangeShapeType="1"/>
            </p:cNvSpPr>
            <p:nvPr/>
          </p:nvSpPr>
          <p:spPr bwMode="auto">
            <a:xfrm>
              <a:off x="2254" y="2370"/>
              <a:ext cx="208" cy="454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54" name="Line 30"/>
            <p:cNvSpPr>
              <a:spLocks noChangeShapeType="1"/>
            </p:cNvSpPr>
            <p:nvPr/>
          </p:nvSpPr>
          <p:spPr bwMode="auto">
            <a:xfrm flipH="1">
              <a:off x="2538" y="3114"/>
              <a:ext cx="0" cy="321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55" name="Line 31"/>
            <p:cNvSpPr>
              <a:spLocks noChangeShapeType="1"/>
            </p:cNvSpPr>
            <p:nvPr/>
          </p:nvSpPr>
          <p:spPr bwMode="auto">
            <a:xfrm>
              <a:off x="2643" y="3097"/>
              <a:ext cx="463" cy="41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56" name="Line 32"/>
            <p:cNvSpPr>
              <a:spLocks noChangeShapeType="1"/>
            </p:cNvSpPr>
            <p:nvPr/>
          </p:nvSpPr>
          <p:spPr bwMode="auto">
            <a:xfrm>
              <a:off x="5193" y="3023"/>
              <a:ext cx="266" cy="445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57" name="Line 33"/>
            <p:cNvSpPr>
              <a:spLocks noChangeShapeType="1"/>
            </p:cNvSpPr>
            <p:nvPr/>
          </p:nvSpPr>
          <p:spPr bwMode="auto">
            <a:xfrm flipH="1">
              <a:off x="4875" y="3054"/>
              <a:ext cx="150" cy="341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58" name="Oval 34"/>
            <p:cNvSpPr>
              <a:spLocks noChangeArrowheads="1"/>
            </p:cNvSpPr>
            <p:nvPr/>
          </p:nvSpPr>
          <p:spPr bwMode="auto">
            <a:xfrm>
              <a:off x="3396" y="279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</a:p>
          </p:txBody>
        </p:sp>
        <p:sp>
          <p:nvSpPr>
            <p:cNvPr id="17459" name="Line 35"/>
            <p:cNvSpPr>
              <a:spLocks noChangeShapeType="1"/>
            </p:cNvSpPr>
            <p:nvPr/>
          </p:nvSpPr>
          <p:spPr bwMode="auto">
            <a:xfrm>
              <a:off x="3190" y="2347"/>
              <a:ext cx="303" cy="472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7411" name="Rectangle 36"/>
          <p:cNvSpPr>
            <a:spLocks noChangeArrowheads="1"/>
          </p:cNvSpPr>
          <p:nvPr/>
        </p:nvSpPr>
        <p:spPr bwMode="auto">
          <a:xfrm>
            <a:off x="304800" y="228600"/>
            <a:ext cx="5456238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r>
              <a:rPr lang="en-US" sz="3200" b="1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Preorder Traversals</a:t>
            </a:r>
          </a:p>
        </p:txBody>
      </p:sp>
      <p:sp>
        <p:nvSpPr>
          <p:cNvPr id="104485" name="Rectangle 37"/>
          <p:cNvSpPr>
            <a:spLocks noChangeArrowheads="1"/>
          </p:cNvSpPr>
          <p:nvPr/>
        </p:nvSpPr>
        <p:spPr bwMode="auto">
          <a:xfrm>
            <a:off x="522288" y="914400"/>
            <a:ext cx="3663950" cy="14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562" tIns="46038" rIns="182562" bIns="46038"/>
          <a:lstStyle/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the root</a:t>
            </a:r>
          </a:p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Left subtree</a:t>
            </a:r>
          </a:p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Right subtree</a:t>
            </a:r>
          </a:p>
        </p:txBody>
      </p:sp>
      <p:sp>
        <p:nvSpPr>
          <p:cNvPr id="104486" name="Text Box 38"/>
          <p:cNvSpPr txBox="1">
            <a:spLocks noChangeArrowheads="1"/>
          </p:cNvSpPr>
          <p:nvPr/>
        </p:nvSpPr>
        <p:spPr bwMode="auto">
          <a:xfrm>
            <a:off x="5056188" y="1077913"/>
            <a:ext cx="338137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4487" name="Text Box 39"/>
          <p:cNvSpPr txBox="1">
            <a:spLocks noChangeArrowheads="1"/>
          </p:cNvSpPr>
          <p:nvPr/>
        </p:nvSpPr>
        <p:spPr bwMode="auto">
          <a:xfrm>
            <a:off x="3679825" y="2379663"/>
            <a:ext cx="338138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4488" name="Text Box 40"/>
          <p:cNvSpPr txBox="1">
            <a:spLocks noChangeArrowheads="1"/>
          </p:cNvSpPr>
          <p:nvPr/>
        </p:nvSpPr>
        <p:spPr bwMode="auto">
          <a:xfrm>
            <a:off x="2898775" y="3508375"/>
            <a:ext cx="338138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4489" name="Text Box 41"/>
          <p:cNvSpPr txBox="1">
            <a:spLocks noChangeArrowheads="1"/>
          </p:cNvSpPr>
          <p:nvPr/>
        </p:nvSpPr>
        <p:spPr bwMode="auto">
          <a:xfrm>
            <a:off x="2482850" y="4735513"/>
            <a:ext cx="338138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4490" name="Text Box 42"/>
          <p:cNvSpPr txBox="1">
            <a:spLocks noChangeArrowheads="1"/>
          </p:cNvSpPr>
          <p:nvPr/>
        </p:nvSpPr>
        <p:spPr bwMode="auto">
          <a:xfrm>
            <a:off x="3475038" y="4711700"/>
            <a:ext cx="338137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4491" name="Text Box 43"/>
          <p:cNvSpPr txBox="1">
            <a:spLocks noChangeArrowheads="1"/>
          </p:cNvSpPr>
          <p:nvPr/>
        </p:nvSpPr>
        <p:spPr bwMode="auto">
          <a:xfrm>
            <a:off x="3478213" y="5740400"/>
            <a:ext cx="338137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04492" name="Text Box 44"/>
          <p:cNvSpPr txBox="1">
            <a:spLocks noChangeArrowheads="1"/>
          </p:cNvSpPr>
          <p:nvPr/>
        </p:nvSpPr>
        <p:spPr bwMode="auto">
          <a:xfrm>
            <a:off x="4616450" y="5716588"/>
            <a:ext cx="338138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04493" name="Text Box 45"/>
          <p:cNvSpPr txBox="1">
            <a:spLocks noChangeArrowheads="1"/>
          </p:cNvSpPr>
          <p:nvPr/>
        </p:nvSpPr>
        <p:spPr bwMode="auto">
          <a:xfrm>
            <a:off x="4332288" y="3489325"/>
            <a:ext cx="338137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4494" name="Text Box 46"/>
          <p:cNvSpPr txBox="1">
            <a:spLocks noChangeArrowheads="1"/>
          </p:cNvSpPr>
          <p:nvPr/>
        </p:nvSpPr>
        <p:spPr bwMode="auto">
          <a:xfrm>
            <a:off x="4284663" y="4779963"/>
            <a:ext cx="338137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04495" name="Text Box 47"/>
          <p:cNvSpPr txBox="1">
            <a:spLocks noChangeArrowheads="1"/>
          </p:cNvSpPr>
          <p:nvPr/>
        </p:nvSpPr>
        <p:spPr bwMode="auto">
          <a:xfrm>
            <a:off x="5065713" y="4748213"/>
            <a:ext cx="4921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04496" name="Text Box 48"/>
          <p:cNvSpPr txBox="1">
            <a:spLocks noChangeArrowheads="1"/>
          </p:cNvSpPr>
          <p:nvPr/>
        </p:nvSpPr>
        <p:spPr bwMode="auto">
          <a:xfrm>
            <a:off x="6704013" y="2379663"/>
            <a:ext cx="481012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104497" name="Text Box 49"/>
          <p:cNvSpPr txBox="1">
            <a:spLocks noChangeArrowheads="1"/>
          </p:cNvSpPr>
          <p:nvPr/>
        </p:nvSpPr>
        <p:spPr bwMode="auto">
          <a:xfrm>
            <a:off x="6107113" y="3467100"/>
            <a:ext cx="4921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104498" name="Text Box 50"/>
          <p:cNvSpPr txBox="1">
            <a:spLocks noChangeArrowheads="1"/>
          </p:cNvSpPr>
          <p:nvPr/>
        </p:nvSpPr>
        <p:spPr bwMode="auto">
          <a:xfrm>
            <a:off x="7485063" y="3470275"/>
            <a:ext cx="4921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104499" name="Text Box 51"/>
          <p:cNvSpPr txBox="1">
            <a:spLocks noChangeArrowheads="1"/>
          </p:cNvSpPr>
          <p:nvPr/>
        </p:nvSpPr>
        <p:spPr bwMode="auto">
          <a:xfrm>
            <a:off x="7469188" y="4611688"/>
            <a:ext cx="4921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sp>
        <p:nvSpPr>
          <p:cNvPr id="104500" name="Text Box 52"/>
          <p:cNvSpPr txBox="1">
            <a:spLocks noChangeArrowheads="1"/>
          </p:cNvSpPr>
          <p:nvPr/>
        </p:nvSpPr>
        <p:spPr bwMode="auto">
          <a:xfrm>
            <a:off x="7023100" y="5703888"/>
            <a:ext cx="4921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104501" name="Text Box 53"/>
          <p:cNvSpPr txBox="1">
            <a:spLocks noChangeArrowheads="1"/>
          </p:cNvSpPr>
          <p:nvPr/>
        </p:nvSpPr>
        <p:spPr bwMode="auto">
          <a:xfrm>
            <a:off x="8210550" y="5678488"/>
            <a:ext cx="4921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2" name="Rectangle 1"/>
          <p:cNvSpPr/>
          <p:nvPr/>
        </p:nvSpPr>
        <p:spPr>
          <a:xfrm>
            <a:off x="44449" y="2270125"/>
            <a:ext cx="22780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Each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node is processed before any node in either of its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subtrees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6238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85" grpId="0" build="p"/>
      <p:bldP spid="104486" grpId="0" animBg="1"/>
      <p:bldP spid="104487" grpId="0" animBg="1"/>
      <p:bldP spid="104488" grpId="0" animBg="1"/>
      <p:bldP spid="104489" grpId="0" animBg="1"/>
      <p:bldP spid="104490" grpId="0" animBg="1"/>
      <p:bldP spid="104491" grpId="0" animBg="1"/>
      <p:bldP spid="104492" grpId="0" animBg="1"/>
      <p:bldP spid="104493" grpId="0" animBg="1"/>
      <p:bldP spid="104494" grpId="0" animBg="1"/>
      <p:bldP spid="104495" grpId="0" animBg="1"/>
      <p:bldP spid="104496" grpId="0" animBg="1"/>
      <p:bldP spid="104497" grpId="0" animBg="1"/>
      <p:bldP spid="104498" grpId="0" animBg="1"/>
      <p:bldP spid="104499" grpId="0" animBg="1"/>
      <p:bldP spid="104500" grpId="0" animBg="1"/>
      <p:bldP spid="10450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4"/>
          <p:cNvSpPr txBox="1">
            <a:spLocks noChangeArrowheads="1"/>
          </p:cNvSpPr>
          <p:nvPr/>
        </p:nvSpPr>
        <p:spPr bwMode="auto">
          <a:xfrm>
            <a:off x="539552" y="2564904"/>
            <a:ext cx="7620000" cy="2235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Algorithm TraversePreorder(n)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Process node 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if n is an internal node then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	TraversePreorder( n -&gt; leftChild)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	TraversePreorder( n -&gt; rightChild)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Preorder </a:t>
            </a:r>
            <a:r>
              <a:rPr lang="en-US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Traversals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995633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195" name="Line 3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idx="1"/>
          </p:nvPr>
        </p:nvSpPr>
        <p:spPr bwMode="auto"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819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820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820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820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820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821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821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821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821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821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822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822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822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822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822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9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483255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19" name="Line 3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9230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9232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9234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9236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9238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9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9240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1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9242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3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9244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5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9246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7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9248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9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9250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1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925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2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3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4" name="Rectangle 48"/>
          <p:cNvSpPr>
            <a:spLocks noChangeArrowheads="1"/>
          </p:cNvSpPr>
          <p:nvPr/>
        </p:nvSpPr>
        <p:spPr bwMode="auto">
          <a:xfrm>
            <a:off x="4432300" y="5568950"/>
            <a:ext cx="4524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9265" name="Line 49"/>
          <p:cNvSpPr>
            <a:spLocks noChangeShapeType="1"/>
          </p:cNvSpPr>
          <p:nvPr/>
        </p:nvSpPr>
        <p:spPr bwMode="auto">
          <a:xfrm>
            <a:off x="3752850" y="1998663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58769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43" name="Line 3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0246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0252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0254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0258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9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0260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0262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3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0264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5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0266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7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0268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9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0270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1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0272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3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0274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5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0276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9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0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1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2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8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9" name="Rectangle 49"/>
          <p:cNvSpPr>
            <a:spLocks noChangeArrowheads="1"/>
          </p:cNvSpPr>
          <p:nvPr/>
        </p:nvSpPr>
        <p:spPr bwMode="auto">
          <a:xfrm>
            <a:off x="4432300" y="5568950"/>
            <a:ext cx="4524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</a:t>
            </a:r>
          </a:p>
        </p:txBody>
      </p:sp>
    </p:spTree>
    <p:extLst>
      <p:ext uri="{BB962C8B-B14F-4D97-AF65-F5344CB8AC3E}">
        <p14:creationId xmlns="" xmlns:p14="http://schemas.microsoft.com/office/powerpoint/2010/main" val="390900147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09" y="1484976"/>
            <a:ext cx="7242841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4437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67" name="Line 3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1270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1272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1274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1276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1278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1280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1282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1284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5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1286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7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1288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9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1290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1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1292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3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1294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5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1296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7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1298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9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1300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3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4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5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6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2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3" name="Rectangle 49"/>
          <p:cNvSpPr>
            <a:spLocks noChangeArrowheads="1"/>
          </p:cNvSpPr>
          <p:nvPr/>
        </p:nvSpPr>
        <p:spPr bwMode="auto">
          <a:xfrm>
            <a:off x="4184650" y="5568950"/>
            <a:ext cx="9493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</a:t>
            </a:r>
          </a:p>
        </p:txBody>
      </p:sp>
      <p:sp>
        <p:nvSpPr>
          <p:cNvPr id="11314" name="Line 50"/>
          <p:cNvSpPr>
            <a:spLocks noChangeShapeType="1"/>
          </p:cNvSpPr>
          <p:nvPr/>
        </p:nvSpPr>
        <p:spPr bwMode="auto">
          <a:xfrm>
            <a:off x="1927225" y="2873375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068411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Line 2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1" name="Line 3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2298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2300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2304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2306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7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2308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9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2310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1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2312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3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2314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5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2316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7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2318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9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2320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1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2322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3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2324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5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6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7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8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6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7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8" name="Rectangle 50"/>
          <p:cNvSpPr>
            <a:spLocks noChangeArrowheads="1"/>
          </p:cNvSpPr>
          <p:nvPr/>
        </p:nvSpPr>
        <p:spPr bwMode="auto">
          <a:xfrm>
            <a:off x="4184650" y="5568950"/>
            <a:ext cx="9493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</a:t>
            </a:r>
          </a:p>
        </p:txBody>
      </p:sp>
    </p:spTree>
    <p:extLst>
      <p:ext uri="{BB962C8B-B14F-4D97-AF65-F5344CB8AC3E}">
        <p14:creationId xmlns="" xmlns:p14="http://schemas.microsoft.com/office/powerpoint/2010/main" val="111047717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Line 2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15" name="Line 3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16" name="Line 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331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332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332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332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332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333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333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333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333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333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334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334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334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334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3348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9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0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1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2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0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1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2" name="Line 50"/>
          <p:cNvSpPr>
            <a:spLocks noChangeShapeType="1"/>
          </p:cNvSpPr>
          <p:nvPr/>
        </p:nvSpPr>
        <p:spPr bwMode="auto">
          <a:xfrm>
            <a:off x="774700" y="4025900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3" name="Rectangle 51"/>
          <p:cNvSpPr>
            <a:spLocks noChangeArrowheads="1"/>
          </p:cNvSpPr>
          <p:nvPr/>
        </p:nvSpPr>
        <p:spPr bwMode="auto">
          <a:xfrm>
            <a:off x="3925888" y="5568950"/>
            <a:ext cx="146843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</a:t>
            </a:r>
          </a:p>
        </p:txBody>
      </p:sp>
    </p:spTree>
    <p:extLst>
      <p:ext uri="{BB962C8B-B14F-4D97-AF65-F5344CB8AC3E}">
        <p14:creationId xmlns="" xmlns:p14="http://schemas.microsoft.com/office/powerpoint/2010/main" val="404248733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434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435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435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435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435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435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436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436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436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436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436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437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6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7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8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9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4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5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6" name="Rectangle 50"/>
          <p:cNvSpPr>
            <a:spLocks noChangeArrowheads="1"/>
          </p:cNvSpPr>
          <p:nvPr/>
        </p:nvSpPr>
        <p:spPr bwMode="auto">
          <a:xfrm>
            <a:off x="3925888" y="5568950"/>
            <a:ext cx="146843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</a:t>
            </a:r>
          </a:p>
        </p:txBody>
      </p:sp>
      <p:sp>
        <p:nvSpPr>
          <p:cNvPr id="14387" name="Line 51"/>
          <p:cNvSpPr>
            <a:spLocks noChangeShapeType="1"/>
          </p:cNvSpPr>
          <p:nvPr/>
        </p:nvSpPr>
        <p:spPr bwMode="auto">
          <a:xfrm flipH="1">
            <a:off x="1042988" y="4143375"/>
            <a:ext cx="409575" cy="9080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308410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536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536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536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537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537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537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537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538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538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538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538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538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539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539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539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0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1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2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8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9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10" name="Rectangle 50"/>
          <p:cNvSpPr>
            <a:spLocks noChangeArrowheads="1"/>
          </p:cNvSpPr>
          <p:nvPr/>
        </p:nvSpPr>
        <p:spPr bwMode="auto">
          <a:xfrm>
            <a:off x="3667125" y="5568950"/>
            <a:ext cx="198755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</a:t>
            </a:r>
          </a:p>
        </p:txBody>
      </p:sp>
      <p:sp>
        <p:nvSpPr>
          <p:cNvPr id="15411" name="Line 51"/>
          <p:cNvSpPr>
            <a:spLocks noChangeShapeType="1"/>
          </p:cNvSpPr>
          <p:nvPr/>
        </p:nvSpPr>
        <p:spPr bwMode="auto">
          <a:xfrm flipH="1">
            <a:off x="1042988" y="4143375"/>
            <a:ext cx="409575" cy="9080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12" name="Line 52"/>
          <p:cNvSpPr>
            <a:spLocks noChangeShapeType="1"/>
          </p:cNvSpPr>
          <p:nvPr/>
        </p:nvSpPr>
        <p:spPr bwMode="auto">
          <a:xfrm>
            <a:off x="550863" y="5243513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422069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638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639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639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639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639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639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640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640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640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640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640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641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641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641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641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641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4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5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6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2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3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4" name="Rectangle 50"/>
          <p:cNvSpPr>
            <a:spLocks noChangeArrowheads="1"/>
          </p:cNvSpPr>
          <p:nvPr/>
        </p:nvSpPr>
        <p:spPr bwMode="auto">
          <a:xfrm>
            <a:off x="3667125" y="5568950"/>
            <a:ext cx="198755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</a:t>
            </a:r>
          </a:p>
        </p:txBody>
      </p:sp>
      <p:sp>
        <p:nvSpPr>
          <p:cNvPr id="16435" name="Line 51"/>
          <p:cNvSpPr>
            <a:spLocks noChangeShapeType="1"/>
          </p:cNvSpPr>
          <p:nvPr/>
        </p:nvSpPr>
        <p:spPr bwMode="auto">
          <a:xfrm flipH="1">
            <a:off x="1412875" y="4335463"/>
            <a:ext cx="328613" cy="7032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00708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741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741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741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742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742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742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742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743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743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743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743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743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744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744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6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7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8" name="Rectangle 50"/>
          <p:cNvSpPr>
            <a:spLocks noChangeArrowheads="1"/>
          </p:cNvSpPr>
          <p:nvPr/>
        </p:nvSpPr>
        <p:spPr bwMode="auto">
          <a:xfrm>
            <a:off x="3667125" y="5568950"/>
            <a:ext cx="198755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</a:t>
            </a:r>
          </a:p>
        </p:txBody>
      </p:sp>
      <p:sp>
        <p:nvSpPr>
          <p:cNvPr id="17459" name="Line 51"/>
          <p:cNvSpPr>
            <a:spLocks noChangeShapeType="1"/>
          </p:cNvSpPr>
          <p:nvPr/>
        </p:nvSpPr>
        <p:spPr bwMode="auto">
          <a:xfrm>
            <a:off x="1766888" y="4327525"/>
            <a:ext cx="252412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30926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843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844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844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844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844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844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845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845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845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845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845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846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846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846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846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0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1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2" name="Rectangle 50"/>
          <p:cNvSpPr>
            <a:spLocks noChangeArrowheads="1"/>
          </p:cNvSpPr>
          <p:nvPr/>
        </p:nvSpPr>
        <p:spPr bwMode="auto">
          <a:xfrm>
            <a:off x="3498850" y="5568950"/>
            <a:ext cx="23256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</a:t>
            </a:r>
          </a:p>
        </p:txBody>
      </p:sp>
      <p:sp>
        <p:nvSpPr>
          <p:cNvPr id="18483" name="Line 51"/>
          <p:cNvSpPr>
            <a:spLocks noChangeShapeType="1"/>
          </p:cNvSpPr>
          <p:nvPr/>
        </p:nvSpPr>
        <p:spPr bwMode="auto">
          <a:xfrm>
            <a:off x="1766888" y="4327525"/>
            <a:ext cx="252412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4" name="Line 52"/>
          <p:cNvSpPr>
            <a:spLocks noChangeShapeType="1"/>
          </p:cNvSpPr>
          <p:nvPr/>
        </p:nvSpPr>
        <p:spPr bwMode="auto">
          <a:xfrm>
            <a:off x="1554163" y="5264150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915773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946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946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946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946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947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948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948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949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4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5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6" name="Rectangle 50"/>
          <p:cNvSpPr>
            <a:spLocks noChangeArrowheads="1"/>
          </p:cNvSpPr>
          <p:nvPr/>
        </p:nvSpPr>
        <p:spPr bwMode="auto">
          <a:xfrm>
            <a:off x="3498850" y="5568950"/>
            <a:ext cx="23256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</a:t>
            </a:r>
          </a:p>
        </p:txBody>
      </p:sp>
      <p:sp>
        <p:nvSpPr>
          <p:cNvPr id="19507" name="Line 51"/>
          <p:cNvSpPr>
            <a:spLocks noChangeShapeType="1"/>
          </p:cNvSpPr>
          <p:nvPr/>
        </p:nvSpPr>
        <p:spPr bwMode="auto">
          <a:xfrm>
            <a:off x="2047875" y="4224338"/>
            <a:ext cx="280988" cy="7826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7159183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048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048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049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049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049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049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050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050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050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050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050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051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051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051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8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9" name="Line 49"/>
          <p:cNvSpPr>
            <a:spLocks noChangeShapeType="1"/>
          </p:cNvSpPr>
          <p:nvPr/>
        </p:nvSpPr>
        <p:spPr bwMode="auto">
          <a:xfrm flipH="1">
            <a:off x="2043113" y="3214688"/>
            <a:ext cx="795337" cy="6921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30" name="Rectangle 50"/>
          <p:cNvSpPr>
            <a:spLocks noChangeArrowheads="1"/>
          </p:cNvSpPr>
          <p:nvPr/>
        </p:nvSpPr>
        <p:spPr bwMode="auto">
          <a:xfrm>
            <a:off x="3498850" y="5568950"/>
            <a:ext cx="23256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</a:t>
            </a:r>
          </a:p>
        </p:txBody>
      </p:sp>
    </p:spTree>
    <p:extLst>
      <p:ext uri="{BB962C8B-B14F-4D97-AF65-F5344CB8AC3E}">
        <p14:creationId xmlns="" xmlns:p14="http://schemas.microsoft.com/office/powerpoint/2010/main" val="281092866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35" y="1976437"/>
            <a:ext cx="5873028" cy="47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7705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Line 2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1510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1512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1514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1516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7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1518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9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1520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1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1522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3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1524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5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1526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1528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9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1530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1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1532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3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1534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5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1536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7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1538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1540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1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2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3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2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3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4" name="Rectangle 50"/>
          <p:cNvSpPr>
            <a:spLocks noChangeArrowheads="1"/>
          </p:cNvSpPr>
          <p:nvPr/>
        </p:nvSpPr>
        <p:spPr bwMode="auto">
          <a:xfrm>
            <a:off x="3498850" y="5568950"/>
            <a:ext cx="23256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</a:t>
            </a:r>
          </a:p>
        </p:txBody>
      </p:sp>
    </p:spTree>
    <p:extLst>
      <p:ext uri="{BB962C8B-B14F-4D97-AF65-F5344CB8AC3E}">
        <p14:creationId xmlns="" xmlns:p14="http://schemas.microsoft.com/office/powerpoint/2010/main" val="4088479389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Line 2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1" name="Line 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2" name="Line 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2538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2540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2542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2544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2546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7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2548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9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2550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1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2552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3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2554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5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2556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7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2558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9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2560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1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2562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3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2564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5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6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7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8" name="Line 40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9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6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7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8" name="Rectangle 50"/>
          <p:cNvSpPr>
            <a:spLocks noChangeArrowheads="1"/>
          </p:cNvSpPr>
          <p:nvPr/>
        </p:nvSpPr>
        <p:spPr bwMode="auto">
          <a:xfrm>
            <a:off x="3251200" y="5568950"/>
            <a:ext cx="28225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</a:t>
            </a:r>
          </a:p>
        </p:txBody>
      </p:sp>
      <p:sp>
        <p:nvSpPr>
          <p:cNvPr id="22579" name="Line 51"/>
          <p:cNvSpPr>
            <a:spLocks noChangeShapeType="1"/>
          </p:cNvSpPr>
          <p:nvPr/>
        </p:nvSpPr>
        <p:spPr bwMode="auto">
          <a:xfrm>
            <a:off x="2759075" y="4037013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5808821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355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355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356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356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356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356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356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357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357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357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357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357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358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358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358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358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3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4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5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0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1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2" name="Rectangle 50"/>
          <p:cNvSpPr>
            <a:spLocks noChangeArrowheads="1"/>
          </p:cNvSpPr>
          <p:nvPr/>
        </p:nvSpPr>
        <p:spPr bwMode="auto">
          <a:xfrm>
            <a:off x="3251200" y="5568950"/>
            <a:ext cx="28225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</a:t>
            </a:r>
          </a:p>
        </p:txBody>
      </p:sp>
      <p:sp>
        <p:nvSpPr>
          <p:cNvPr id="23603" name="Line 51"/>
          <p:cNvSpPr>
            <a:spLocks noChangeShapeType="1"/>
          </p:cNvSpPr>
          <p:nvPr/>
        </p:nvSpPr>
        <p:spPr bwMode="auto">
          <a:xfrm flipH="1">
            <a:off x="3141663" y="4221163"/>
            <a:ext cx="373062" cy="7953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02435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458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458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458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458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458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459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459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459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459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459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460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460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460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460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460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461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7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8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9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4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5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6" name="Rectangle 50"/>
          <p:cNvSpPr>
            <a:spLocks noChangeArrowheads="1"/>
          </p:cNvSpPr>
          <p:nvPr/>
        </p:nvSpPr>
        <p:spPr bwMode="auto">
          <a:xfrm>
            <a:off x="3036888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</a:t>
            </a:r>
          </a:p>
        </p:txBody>
      </p:sp>
      <p:sp>
        <p:nvSpPr>
          <p:cNvPr id="24627" name="Line 51"/>
          <p:cNvSpPr>
            <a:spLocks noChangeShapeType="1"/>
          </p:cNvSpPr>
          <p:nvPr/>
        </p:nvSpPr>
        <p:spPr bwMode="auto">
          <a:xfrm flipH="1">
            <a:off x="3141663" y="4221163"/>
            <a:ext cx="373062" cy="7953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8" name="Line 52"/>
          <p:cNvSpPr>
            <a:spLocks noChangeShapeType="1"/>
          </p:cNvSpPr>
          <p:nvPr/>
        </p:nvSpPr>
        <p:spPr bwMode="auto">
          <a:xfrm>
            <a:off x="2546350" y="5273675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2545189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Line 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560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560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560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561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561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561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561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561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562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562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562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562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562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563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563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563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1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2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8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9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50" name="Rectangle 50"/>
          <p:cNvSpPr>
            <a:spLocks noChangeArrowheads="1"/>
          </p:cNvSpPr>
          <p:nvPr/>
        </p:nvSpPr>
        <p:spPr bwMode="auto">
          <a:xfrm>
            <a:off x="3036888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</a:t>
            </a:r>
          </a:p>
        </p:txBody>
      </p:sp>
      <p:sp>
        <p:nvSpPr>
          <p:cNvPr id="25651" name="Line 51"/>
          <p:cNvSpPr>
            <a:spLocks noChangeShapeType="1"/>
          </p:cNvSpPr>
          <p:nvPr/>
        </p:nvSpPr>
        <p:spPr bwMode="auto">
          <a:xfrm flipH="1">
            <a:off x="3408363" y="4338638"/>
            <a:ext cx="298450" cy="711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3798216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663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663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663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663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663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664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664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664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665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665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665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665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665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2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3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4" name="Rectangle 50"/>
          <p:cNvSpPr>
            <a:spLocks noChangeArrowheads="1"/>
          </p:cNvSpPr>
          <p:nvPr/>
        </p:nvSpPr>
        <p:spPr bwMode="auto">
          <a:xfrm>
            <a:off x="3036888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</a:t>
            </a:r>
          </a:p>
        </p:txBody>
      </p:sp>
      <p:sp>
        <p:nvSpPr>
          <p:cNvPr id="26675" name="Line 51"/>
          <p:cNvSpPr>
            <a:spLocks noChangeShapeType="1"/>
          </p:cNvSpPr>
          <p:nvPr/>
        </p:nvSpPr>
        <p:spPr bwMode="auto">
          <a:xfrm>
            <a:off x="3794125" y="4337050"/>
            <a:ext cx="252413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6116601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765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765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765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765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766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766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766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766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766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767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767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767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767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767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768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768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6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7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8" name="Rectangle 50"/>
          <p:cNvSpPr>
            <a:spLocks noChangeArrowheads="1"/>
          </p:cNvSpPr>
          <p:nvPr/>
        </p:nvSpPr>
        <p:spPr bwMode="auto">
          <a:xfrm>
            <a:off x="2790825" y="5568950"/>
            <a:ext cx="37480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</a:t>
            </a:r>
          </a:p>
        </p:txBody>
      </p:sp>
      <p:sp>
        <p:nvSpPr>
          <p:cNvPr id="27699" name="Line 51"/>
          <p:cNvSpPr>
            <a:spLocks noChangeShapeType="1"/>
          </p:cNvSpPr>
          <p:nvPr/>
        </p:nvSpPr>
        <p:spPr bwMode="auto">
          <a:xfrm>
            <a:off x="3794125" y="4337050"/>
            <a:ext cx="252413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700" name="Line 52"/>
          <p:cNvSpPr>
            <a:spLocks noChangeShapeType="1"/>
          </p:cNvSpPr>
          <p:nvPr/>
        </p:nvSpPr>
        <p:spPr bwMode="auto">
          <a:xfrm>
            <a:off x="3527425" y="5273675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2599221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868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868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868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868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868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869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869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869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869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869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870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870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870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870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20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21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22" name="Rectangle 50"/>
          <p:cNvSpPr>
            <a:spLocks noChangeArrowheads="1"/>
          </p:cNvSpPr>
          <p:nvPr/>
        </p:nvSpPr>
        <p:spPr bwMode="auto">
          <a:xfrm>
            <a:off x="2790825" y="5568950"/>
            <a:ext cx="37480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</a:t>
            </a:r>
          </a:p>
        </p:txBody>
      </p:sp>
      <p:sp>
        <p:nvSpPr>
          <p:cNvPr id="28723" name="Line 51"/>
          <p:cNvSpPr>
            <a:spLocks noChangeShapeType="1"/>
          </p:cNvSpPr>
          <p:nvPr/>
        </p:nvSpPr>
        <p:spPr bwMode="auto">
          <a:xfrm>
            <a:off x="4011613" y="4213225"/>
            <a:ext cx="280987" cy="7826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7519008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970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970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970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970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970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971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971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971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971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972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972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972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972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972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973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4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5" name="Line 49"/>
          <p:cNvSpPr>
            <a:spLocks noChangeShapeType="1"/>
          </p:cNvSpPr>
          <p:nvPr/>
        </p:nvSpPr>
        <p:spPr bwMode="auto">
          <a:xfrm>
            <a:off x="3186113" y="3006725"/>
            <a:ext cx="573087" cy="7731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6" name="Rectangle 50"/>
          <p:cNvSpPr>
            <a:spLocks noChangeArrowheads="1"/>
          </p:cNvSpPr>
          <p:nvPr/>
        </p:nvSpPr>
        <p:spPr bwMode="auto">
          <a:xfrm>
            <a:off x="2790825" y="5568950"/>
            <a:ext cx="37480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</a:t>
            </a:r>
          </a:p>
        </p:txBody>
      </p:sp>
    </p:spTree>
    <p:extLst>
      <p:ext uri="{BB962C8B-B14F-4D97-AF65-F5344CB8AC3E}">
        <p14:creationId xmlns="" xmlns:p14="http://schemas.microsoft.com/office/powerpoint/2010/main" val="372429744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072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072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073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073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073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073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074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074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074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074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074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075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075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075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8" name="Line 48"/>
          <p:cNvSpPr>
            <a:spLocks noChangeShapeType="1"/>
          </p:cNvSpPr>
          <p:nvPr/>
        </p:nvSpPr>
        <p:spPr bwMode="auto">
          <a:xfrm flipH="1">
            <a:off x="3205163" y="2333625"/>
            <a:ext cx="1370012" cy="5699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9" name="Rectangle 49"/>
          <p:cNvSpPr>
            <a:spLocks noChangeArrowheads="1"/>
          </p:cNvSpPr>
          <p:nvPr/>
        </p:nvSpPr>
        <p:spPr bwMode="auto">
          <a:xfrm>
            <a:off x="2790825" y="5568950"/>
            <a:ext cx="37480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</a:t>
            </a:r>
          </a:p>
        </p:txBody>
      </p:sp>
    </p:spTree>
    <p:extLst>
      <p:ext uri="{BB962C8B-B14F-4D97-AF65-F5344CB8AC3E}">
        <p14:creationId xmlns="" xmlns:p14="http://schemas.microsoft.com/office/powerpoint/2010/main" val="176916178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" y="1362869"/>
            <a:ext cx="7588924" cy="531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387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Line 2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47" name="Line 3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1754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1756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1758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1760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1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1762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3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1764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5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1766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7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1768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9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1770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1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1772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3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1774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5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1776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7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1778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9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1780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1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2" name="Line 38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3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4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5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6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2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3" name="Rectangle 49"/>
          <p:cNvSpPr>
            <a:spLocks noChangeArrowheads="1"/>
          </p:cNvSpPr>
          <p:nvPr/>
        </p:nvSpPr>
        <p:spPr bwMode="auto">
          <a:xfrm>
            <a:off x="2790825" y="5568950"/>
            <a:ext cx="37480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</a:t>
            </a:r>
          </a:p>
        </p:txBody>
      </p:sp>
    </p:spTree>
    <p:extLst>
      <p:ext uri="{BB962C8B-B14F-4D97-AF65-F5344CB8AC3E}">
        <p14:creationId xmlns="" xmlns:p14="http://schemas.microsoft.com/office/powerpoint/2010/main" val="248163962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1" name="Line 3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2776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2780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2782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2784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2786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7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2788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9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2790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1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2792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3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2794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5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2796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7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2798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9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2800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1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2802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3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2804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5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6" name="Line 38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7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8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9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0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1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6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7" name="Rectangle 49"/>
          <p:cNvSpPr>
            <a:spLocks noChangeArrowheads="1"/>
          </p:cNvSpPr>
          <p:nvPr/>
        </p:nvSpPr>
        <p:spPr bwMode="auto">
          <a:xfrm>
            <a:off x="2530475" y="5568950"/>
            <a:ext cx="4267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</a:t>
            </a:r>
          </a:p>
        </p:txBody>
      </p:sp>
      <p:sp>
        <p:nvSpPr>
          <p:cNvPr id="32818" name="Line 50"/>
          <p:cNvSpPr>
            <a:spLocks noChangeShapeType="1"/>
          </p:cNvSpPr>
          <p:nvPr/>
        </p:nvSpPr>
        <p:spPr bwMode="auto">
          <a:xfrm>
            <a:off x="5373688" y="2970213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49688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2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795" name="Line 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3379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380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380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381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381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381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381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381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382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382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382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382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3828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9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0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1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2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3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4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40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41" name="Rectangle 49"/>
          <p:cNvSpPr>
            <a:spLocks noChangeArrowheads="1"/>
          </p:cNvSpPr>
          <p:nvPr/>
        </p:nvSpPr>
        <p:spPr bwMode="auto">
          <a:xfrm>
            <a:off x="2530475" y="5568950"/>
            <a:ext cx="4267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</a:t>
            </a:r>
          </a:p>
        </p:txBody>
      </p:sp>
      <p:sp>
        <p:nvSpPr>
          <p:cNvPr id="33842" name="Line 50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9044249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Line 2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19" name="Line 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34821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4822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4824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4826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4828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4830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4832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4834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5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4836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7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4838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9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4840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1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4842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3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4844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5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4846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7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4848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9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4850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1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4852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3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4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5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6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7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8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4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5" name="Rectangle 49"/>
          <p:cNvSpPr>
            <a:spLocks noChangeArrowheads="1"/>
          </p:cNvSpPr>
          <p:nvPr/>
        </p:nvSpPr>
        <p:spPr bwMode="auto">
          <a:xfrm>
            <a:off x="2293938" y="5568950"/>
            <a:ext cx="47402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</a:t>
            </a:r>
          </a:p>
        </p:txBody>
      </p:sp>
      <p:sp>
        <p:nvSpPr>
          <p:cNvPr id="34866" name="Line 50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7" name="Line 51"/>
          <p:cNvSpPr>
            <a:spLocks noChangeShapeType="1"/>
          </p:cNvSpPr>
          <p:nvPr/>
        </p:nvSpPr>
        <p:spPr bwMode="auto">
          <a:xfrm>
            <a:off x="4584700" y="4046538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3698845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Line 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7" name="Rectangle 47"/>
          <p:cNvSpPr>
            <a:spLocks noGrp="1" noChangeArrowheads="1"/>
          </p:cNvSpPr>
          <p:nvPr>
            <p:ph type="title"/>
          </p:nvPr>
        </p:nvSpPr>
        <p:spPr>
          <a:xfrm>
            <a:off x="663575" y="609600"/>
            <a:ext cx="7772400" cy="1143000"/>
          </a:xfrm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584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584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584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585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585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585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585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586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586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586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586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586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587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587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587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2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8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9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90" name="Rectangle 50"/>
          <p:cNvSpPr>
            <a:spLocks noChangeArrowheads="1"/>
          </p:cNvSpPr>
          <p:nvPr/>
        </p:nvSpPr>
        <p:spPr bwMode="auto">
          <a:xfrm>
            <a:off x="2293938" y="5568950"/>
            <a:ext cx="47402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</a:t>
            </a:r>
          </a:p>
        </p:txBody>
      </p:sp>
      <p:sp>
        <p:nvSpPr>
          <p:cNvPr id="35891" name="Line 51"/>
          <p:cNvSpPr>
            <a:spLocks noChangeShapeType="1"/>
          </p:cNvSpPr>
          <p:nvPr/>
        </p:nvSpPr>
        <p:spPr bwMode="auto">
          <a:xfrm flipH="1">
            <a:off x="4956175" y="4232275"/>
            <a:ext cx="373063" cy="7953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586085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1" name="Rectangle 47"/>
          <p:cNvSpPr>
            <a:spLocks noGrp="1" noChangeArrowheads="1"/>
          </p:cNvSpPr>
          <p:nvPr>
            <p:ph type="title"/>
          </p:nvPr>
        </p:nvSpPr>
        <p:spPr>
          <a:xfrm>
            <a:off x="663575" y="609600"/>
            <a:ext cx="7772400" cy="1143000"/>
          </a:xfrm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687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687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688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688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688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688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688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689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689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689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689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689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6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2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3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4" name="Rectangle 50"/>
          <p:cNvSpPr>
            <a:spLocks noChangeArrowheads="1"/>
          </p:cNvSpPr>
          <p:nvPr/>
        </p:nvSpPr>
        <p:spPr bwMode="auto">
          <a:xfrm>
            <a:off x="2070100" y="5568950"/>
            <a:ext cx="51911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</a:t>
            </a:r>
          </a:p>
        </p:txBody>
      </p:sp>
      <p:sp>
        <p:nvSpPr>
          <p:cNvPr id="36915" name="Line 51"/>
          <p:cNvSpPr>
            <a:spLocks noChangeShapeType="1"/>
          </p:cNvSpPr>
          <p:nvPr/>
        </p:nvSpPr>
        <p:spPr bwMode="auto">
          <a:xfrm flipH="1">
            <a:off x="4956175" y="4232275"/>
            <a:ext cx="373063" cy="7953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6" name="Line 52"/>
          <p:cNvSpPr>
            <a:spLocks noChangeShapeType="1"/>
          </p:cNvSpPr>
          <p:nvPr/>
        </p:nvSpPr>
        <p:spPr bwMode="auto">
          <a:xfrm>
            <a:off x="4498975" y="5275263"/>
            <a:ext cx="295275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7835922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Line 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5" name="Rectangle 47"/>
          <p:cNvSpPr>
            <a:spLocks noGrp="1" noChangeArrowheads="1"/>
          </p:cNvSpPr>
          <p:nvPr>
            <p:ph type="title"/>
          </p:nvPr>
        </p:nvSpPr>
        <p:spPr>
          <a:xfrm>
            <a:off x="663575" y="609600"/>
            <a:ext cx="7772400" cy="1143000"/>
          </a:xfrm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789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790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790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790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790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790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791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791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791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791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791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792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792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0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1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6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7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8" name="Rectangle 50"/>
          <p:cNvSpPr>
            <a:spLocks noChangeArrowheads="1"/>
          </p:cNvSpPr>
          <p:nvPr/>
        </p:nvSpPr>
        <p:spPr bwMode="auto">
          <a:xfrm>
            <a:off x="2070100" y="5568950"/>
            <a:ext cx="51911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</a:t>
            </a:r>
          </a:p>
        </p:txBody>
      </p:sp>
      <p:sp>
        <p:nvSpPr>
          <p:cNvPr id="37939" name="Line 51"/>
          <p:cNvSpPr>
            <a:spLocks noChangeShapeType="1"/>
          </p:cNvSpPr>
          <p:nvPr/>
        </p:nvSpPr>
        <p:spPr bwMode="auto">
          <a:xfrm flipH="1">
            <a:off x="5202238" y="4327525"/>
            <a:ext cx="298450" cy="711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90772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891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891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892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892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893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893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893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893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893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894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894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894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894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60" name="Line 48"/>
          <p:cNvSpPr>
            <a:spLocks noChangeShapeType="1"/>
          </p:cNvSpPr>
          <p:nvPr/>
        </p:nvSpPr>
        <p:spPr bwMode="auto">
          <a:xfrm>
            <a:off x="5608638" y="431323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61" name="Line 49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62" name="Line 50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63" name="Rectangle 51"/>
          <p:cNvSpPr>
            <a:spLocks noChangeArrowheads="1"/>
          </p:cNvSpPr>
          <p:nvPr/>
        </p:nvSpPr>
        <p:spPr bwMode="auto">
          <a:xfrm>
            <a:off x="2070100" y="5568950"/>
            <a:ext cx="51911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</a:t>
            </a:r>
          </a:p>
        </p:txBody>
      </p:sp>
    </p:spTree>
    <p:extLst>
      <p:ext uri="{BB962C8B-B14F-4D97-AF65-F5344CB8AC3E}">
        <p14:creationId xmlns="" xmlns:p14="http://schemas.microsoft.com/office/powerpoint/2010/main" val="35284218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994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994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995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995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995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995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995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996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996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996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996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996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997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4" name="Line 48"/>
          <p:cNvSpPr>
            <a:spLocks noChangeShapeType="1"/>
          </p:cNvSpPr>
          <p:nvPr/>
        </p:nvSpPr>
        <p:spPr bwMode="auto">
          <a:xfrm>
            <a:off x="5608638" y="431323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5" name="Line 49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6" name="Line 50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7" name="Rectangle 51"/>
          <p:cNvSpPr>
            <a:spLocks noChangeArrowheads="1"/>
          </p:cNvSpPr>
          <p:nvPr/>
        </p:nvSpPr>
        <p:spPr bwMode="auto">
          <a:xfrm>
            <a:off x="1789113" y="5568950"/>
            <a:ext cx="575468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</a:t>
            </a:r>
          </a:p>
        </p:txBody>
      </p:sp>
      <p:sp>
        <p:nvSpPr>
          <p:cNvPr id="39988" name="Line 52"/>
          <p:cNvSpPr>
            <a:spLocks noChangeShapeType="1"/>
          </p:cNvSpPr>
          <p:nvPr/>
        </p:nvSpPr>
        <p:spPr bwMode="auto">
          <a:xfrm>
            <a:off x="5364163" y="5283200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926718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096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096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6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096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6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097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097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097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097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097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098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098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098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098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098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099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099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099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4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5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8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9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10" name="Rectangle 50"/>
          <p:cNvSpPr>
            <a:spLocks noChangeArrowheads="1"/>
          </p:cNvSpPr>
          <p:nvPr/>
        </p:nvSpPr>
        <p:spPr bwMode="auto">
          <a:xfrm>
            <a:off x="1789113" y="5568950"/>
            <a:ext cx="575468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</a:t>
            </a:r>
          </a:p>
        </p:txBody>
      </p:sp>
      <p:sp>
        <p:nvSpPr>
          <p:cNvPr id="41011" name="Line 51"/>
          <p:cNvSpPr>
            <a:spLocks noChangeShapeType="1"/>
          </p:cNvSpPr>
          <p:nvPr/>
        </p:nvSpPr>
        <p:spPr bwMode="auto">
          <a:xfrm>
            <a:off x="5803900" y="4224338"/>
            <a:ext cx="280988" cy="7826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8608115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91" y="1196691"/>
            <a:ext cx="6759542" cy="50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5439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198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199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199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199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199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199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200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200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200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200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200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201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201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201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201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201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9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2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3" name="Line 49"/>
          <p:cNvSpPr>
            <a:spLocks noChangeShapeType="1"/>
          </p:cNvSpPr>
          <p:nvPr/>
        </p:nvSpPr>
        <p:spPr bwMode="auto">
          <a:xfrm flipH="1">
            <a:off x="5862638" y="3214688"/>
            <a:ext cx="561975" cy="7143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4" name="Rectangle 50"/>
          <p:cNvSpPr>
            <a:spLocks noChangeArrowheads="1"/>
          </p:cNvSpPr>
          <p:nvPr/>
        </p:nvSpPr>
        <p:spPr bwMode="auto">
          <a:xfrm>
            <a:off x="1789113" y="5568950"/>
            <a:ext cx="575468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</a:t>
            </a:r>
          </a:p>
        </p:txBody>
      </p:sp>
    </p:spTree>
    <p:extLst>
      <p:ext uri="{BB962C8B-B14F-4D97-AF65-F5344CB8AC3E}">
        <p14:creationId xmlns="" xmlns:p14="http://schemas.microsoft.com/office/powerpoint/2010/main" val="127591839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Line 2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1" name="Line 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3014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3016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3018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3020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3022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3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3024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5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3026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7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3028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9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3030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1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3032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3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3034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5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3036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7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3038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9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3040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1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3042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3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3044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5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6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7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8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9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0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1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6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7" name="Rectangle 49"/>
          <p:cNvSpPr>
            <a:spLocks noChangeArrowheads="1"/>
          </p:cNvSpPr>
          <p:nvPr/>
        </p:nvSpPr>
        <p:spPr bwMode="auto">
          <a:xfrm>
            <a:off x="1789113" y="5568950"/>
            <a:ext cx="575468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</a:t>
            </a:r>
          </a:p>
        </p:txBody>
      </p:sp>
      <p:sp>
        <p:nvSpPr>
          <p:cNvPr id="43058" name="Line 50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4202425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Line 2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35" name="Line 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4403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403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404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404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404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404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404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405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405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405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405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405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406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406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406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406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4068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9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0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1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2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3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4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5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80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81" name="Rectangle 49"/>
          <p:cNvSpPr>
            <a:spLocks noChangeArrowheads="1"/>
          </p:cNvSpPr>
          <p:nvPr/>
        </p:nvSpPr>
        <p:spPr bwMode="auto">
          <a:xfrm>
            <a:off x="1517650" y="5568950"/>
            <a:ext cx="62960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  G</a:t>
            </a:r>
          </a:p>
        </p:txBody>
      </p:sp>
      <p:sp>
        <p:nvSpPr>
          <p:cNvPr id="44082" name="Line 50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83" name="Line 51"/>
          <p:cNvSpPr>
            <a:spLocks noChangeShapeType="1"/>
          </p:cNvSpPr>
          <p:nvPr/>
        </p:nvSpPr>
        <p:spPr bwMode="auto">
          <a:xfrm>
            <a:off x="6430963" y="4057650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33257439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Line 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506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506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506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506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506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507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507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507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507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508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508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508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508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508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509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9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4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5" name="Line 49"/>
          <p:cNvSpPr>
            <a:spLocks noChangeShapeType="1"/>
          </p:cNvSpPr>
          <p:nvPr/>
        </p:nvSpPr>
        <p:spPr bwMode="auto">
          <a:xfrm flipH="1">
            <a:off x="6888163" y="4264025"/>
            <a:ext cx="330200" cy="7318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6" name="Line 50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7" name="Rectangle 51"/>
          <p:cNvSpPr>
            <a:spLocks noChangeArrowheads="1"/>
          </p:cNvSpPr>
          <p:nvPr/>
        </p:nvSpPr>
        <p:spPr bwMode="auto">
          <a:xfrm>
            <a:off x="1517650" y="5568950"/>
            <a:ext cx="62960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  G</a:t>
            </a:r>
          </a:p>
        </p:txBody>
      </p:sp>
    </p:spTree>
    <p:extLst>
      <p:ext uri="{BB962C8B-B14F-4D97-AF65-F5344CB8AC3E}">
        <p14:creationId xmlns="" xmlns:p14="http://schemas.microsoft.com/office/powerpoint/2010/main" val="103451841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Line 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608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608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608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609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609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609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609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610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610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610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610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610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611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611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611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8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9" name="Line 49"/>
          <p:cNvSpPr>
            <a:spLocks noChangeShapeType="1"/>
          </p:cNvSpPr>
          <p:nvPr/>
        </p:nvSpPr>
        <p:spPr bwMode="auto">
          <a:xfrm flipH="1">
            <a:off x="6888163" y="4264025"/>
            <a:ext cx="330200" cy="7318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30" name="Line 50"/>
          <p:cNvSpPr>
            <a:spLocks noChangeShapeType="1"/>
          </p:cNvSpPr>
          <p:nvPr/>
        </p:nvSpPr>
        <p:spPr bwMode="auto">
          <a:xfrm>
            <a:off x="6335713" y="5254625"/>
            <a:ext cx="338137" cy="79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31" name="Line 51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32" name="Rectangle 52"/>
          <p:cNvSpPr>
            <a:spLocks noChangeArrowheads="1"/>
          </p:cNvSpPr>
          <p:nvPr/>
        </p:nvSpPr>
        <p:spPr bwMode="auto">
          <a:xfrm>
            <a:off x="1260475" y="5568950"/>
            <a:ext cx="68151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  G  N</a:t>
            </a:r>
          </a:p>
        </p:txBody>
      </p:sp>
    </p:spTree>
    <p:extLst>
      <p:ext uri="{BB962C8B-B14F-4D97-AF65-F5344CB8AC3E}">
        <p14:creationId xmlns="" xmlns:p14="http://schemas.microsoft.com/office/powerpoint/2010/main" val="106830943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Line 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710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711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711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711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711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711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712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712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712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712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712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713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713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713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713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713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2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3" name="Line 49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4" name="Rectangle 50"/>
          <p:cNvSpPr>
            <a:spLocks noChangeArrowheads="1"/>
          </p:cNvSpPr>
          <p:nvPr/>
        </p:nvSpPr>
        <p:spPr bwMode="auto">
          <a:xfrm>
            <a:off x="1260475" y="5568950"/>
            <a:ext cx="68151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  G  N</a:t>
            </a:r>
          </a:p>
        </p:txBody>
      </p:sp>
      <p:sp>
        <p:nvSpPr>
          <p:cNvPr id="47155" name="Line 51"/>
          <p:cNvSpPr>
            <a:spLocks noChangeShapeType="1"/>
          </p:cNvSpPr>
          <p:nvPr/>
        </p:nvSpPr>
        <p:spPr bwMode="auto">
          <a:xfrm flipH="1">
            <a:off x="7091363" y="4327525"/>
            <a:ext cx="298450" cy="711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9138525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813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813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813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813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814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814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814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814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814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815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815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815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815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815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816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816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6" name="Line 48"/>
          <p:cNvSpPr>
            <a:spLocks noChangeShapeType="1"/>
          </p:cNvSpPr>
          <p:nvPr/>
        </p:nvSpPr>
        <p:spPr bwMode="auto">
          <a:xfrm>
            <a:off x="7507288" y="434498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7" name="Line 49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8" name="Line 50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9" name="Rectangle 51"/>
          <p:cNvSpPr>
            <a:spLocks noChangeArrowheads="1"/>
          </p:cNvSpPr>
          <p:nvPr/>
        </p:nvSpPr>
        <p:spPr bwMode="auto">
          <a:xfrm>
            <a:off x="1260475" y="5568950"/>
            <a:ext cx="68151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  G  N</a:t>
            </a:r>
          </a:p>
        </p:txBody>
      </p:sp>
    </p:spTree>
    <p:extLst>
      <p:ext uri="{BB962C8B-B14F-4D97-AF65-F5344CB8AC3E}">
        <p14:creationId xmlns="" xmlns:p14="http://schemas.microsoft.com/office/powerpoint/2010/main" val="419197511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915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915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916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916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916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916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916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917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917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917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917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917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918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918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918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918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200" name="Line 48"/>
          <p:cNvSpPr>
            <a:spLocks noChangeShapeType="1"/>
          </p:cNvSpPr>
          <p:nvPr/>
        </p:nvSpPr>
        <p:spPr bwMode="auto">
          <a:xfrm>
            <a:off x="7507288" y="434498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201" name="Line 49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202" name="Line 50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203" name="Rectangle 51"/>
          <p:cNvSpPr>
            <a:spLocks noChangeArrowheads="1"/>
          </p:cNvSpPr>
          <p:nvPr/>
        </p:nvSpPr>
        <p:spPr bwMode="auto">
          <a:xfrm>
            <a:off x="989013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  G  N  O</a:t>
            </a:r>
          </a:p>
        </p:txBody>
      </p:sp>
      <p:sp>
        <p:nvSpPr>
          <p:cNvPr id="49204" name="Line 52"/>
          <p:cNvSpPr>
            <a:spLocks noChangeShapeType="1"/>
          </p:cNvSpPr>
          <p:nvPr/>
        </p:nvSpPr>
        <p:spPr bwMode="auto">
          <a:xfrm>
            <a:off x="7273925" y="5262563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0538581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5018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5018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5018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5018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5018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5019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5019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5019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5019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5019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5020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5020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5020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5020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5020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5021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2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4" name="Line 48"/>
          <p:cNvSpPr>
            <a:spLocks noChangeShapeType="1"/>
          </p:cNvSpPr>
          <p:nvPr/>
        </p:nvSpPr>
        <p:spPr bwMode="auto">
          <a:xfrm>
            <a:off x="7721600" y="4205288"/>
            <a:ext cx="295275" cy="8112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5" name="Line 49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6" name="Line 50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7" name="Rectangle 51"/>
          <p:cNvSpPr>
            <a:spLocks noChangeArrowheads="1"/>
          </p:cNvSpPr>
          <p:nvPr/>
        </p:nvSpPr>
        <p:spPr bwMode="auto">
          <a:xfrm>
            <a:off x="989013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  G  N  O</a:t>
            </a:r>
          </a:p>
        </p:txBody>
      </p:sp>
    </p:spTree>
    <p:extLst>
      <p:ext uri="{BB962C8B-B14F-4D97-AF65-F5344CB8AC3E}">
        <p14:creationId xmlns="" xmlns:p14="http://schemas.microsoft.com/office/powerpoint/2010/main" val="48723812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4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5120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5120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5120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0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5121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1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5121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1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5121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1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5121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1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5121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1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5122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2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5122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2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5122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2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5122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2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5122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2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5123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3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5123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3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5123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3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3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3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3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3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4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4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4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4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44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45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46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48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49" name="Line 49"/>
          <p:cNvSpPr>
            <a:spLocks noChangeShapeType="1"/>
          </p:cNvSpPr>
          <p:nvPr/>
        </p:nvSpPr>
        <p:spPr bwMode="auto">
          <a:xfrm>
            <a:off x="6808788" y="3011488"/>
            <a:ext cx="557212" cy="7778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50" name="Rectangle 50"/>
          <p:cNvSpPr>
            <a:spLocks noChangeArrowheads="1"/>
          </p:cNvSpPr>
          <p:nvPr/>
        </p:nvSpPr>
        <p:spPr bwMode="auto">
          <a:xfrm>
            <a:off x="989013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  G  N  O</a:t>
            </a:r>
          </a:p>
        </p:txBody>
      </p:sp>
    </p:spTree>
    <p:extLst>
      <p:ext uri="{BB962C8B-B14F-4D97-AF65-F5344CB8AC3E}">
        <p14:creationId xmlns="" xmlns:p14="http://schemas.microsoft.com/office/powerpoint/2010/main" val="218984851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382963"/>
            <a:ext cx="390207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>
          <a:xfrm>
            <a:off x="450850" y="1600200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shape of a rooted tree gives a natural flow from the </a:t>
            </a:r>
            <a:r>
              <a:rPr lang="en-US" altLang="en-US" i="1" smtClean="0">
                <a:latin typeface="Arial" charset="0"/>
                <a:cs typeface="Arial" charset="0"/>
              </a:rPr>
              <a:t>root node</a:t>
            </a:r>
            <a:r>
              <a:rPr lang="en-US" altLang="en-US" smtClean="0">
                <a:latin typeface="Arial" charset="0"/>
                <a:cs typeface="Arial" charset="0"/>
              </a:rPr>
              <a:t>, or just </a:t>
            </a:r>
            <a:r>
              <a:rPr lang="en-US" altLang="en-US" i="1" smtClean="0">
                <a:latin typeface="Arial" charset="0"/>
                <a:cs typeface="Arial" charset="0"/>
              </a:rPr>
              <a:t>root</a:t>
            </a:r>
          </a:p>
          <a:p>
            <a:pPr>
              <a:buFontTx/>
              <a:buNone/>
            </a:pPr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97886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7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3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3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3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5224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5224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4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5224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4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5224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4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5224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4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5225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5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5225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5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5225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5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5225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5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5225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5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6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6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6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6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6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6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6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6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6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69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70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72" name="Line 48"/>
          <p:cNvSpPr>
            <a:spLocks noChangeShapeType="1"/>
          </p:cNvSpPr>
          <p:nvPr/>
        </p:nvSpPr>
        <p:spPr bwMode="auto">
          <a:xfrm>
            <a:off x="5041900" y="2095500"/>
            <a:ext cx="1331913" cy="56356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73" name="Rectangle 49"/>
          <p:cNvSpPr>
            <a:spLocks noChangeArrowheads="1"/>
          </p:cNvSpPr>
          <p:nvPr/>
        </p:nvSpPr>
        <p:spPr bwMode="auto">
          <a:xfrm>
            <a:off x="989013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  G  N  O</a:t>
            </a:r>
          </a:p>
        </p:txBody>
      </p:sp>
    </p:spTree>
    <p:extLst>
      <p:ext uri="{BB962C8B-B14F-4D97-AF65-F5344CB8AC3E}">
        <p14:creationId xmlns="" xmlns:p14="http://schemas.microsoft.com/office/powerpoint/2010/main" val="97124262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51" name="Line 3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53253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53254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55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53256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57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53258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59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53260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61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53262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63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53264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65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53266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67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53268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69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53270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71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53272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73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53274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75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53276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77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53278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79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53280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81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53282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83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5328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8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8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8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8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8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9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9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9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9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9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95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96" name="Rectangle 48"/>
          <p:cNvSpPr>
            <a:spLocks noChangeArrowheads="1"/>
          </p:cNvSpPr>
          <p:nvPr/>
        </p:nvSpPr>
        <p:spPr bwMode="auto">
          <a:xfrm>
            <a:off x="979488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  G  N  O</a:t>
            </a:r>
          </a:p>
        </p:txBody>
      </p:sp>
    </p:spTree>
    <p:extLst>
      <p:ext uri="{BB962C8B-B14F-4D97-AF65-F5344CB8AC3E}">
        <p14:creationId xmlns="" xmlns:p14="http://schemas.microsoft.com/office/powerpoint/2010/main" val="4189192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600"/>
              <a:t>Pseudo-Code for</a:t>
            </a:r>
            <a:br>
              <a:rPr lang="en-US" sz="3600"/>
            </a:br>
            <a:r>
              <a:rPr lang="en-US" sz="3600"/>
              <a:t>Pre-order Traversal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33413" y="2405063"/>
            <a:ext cx="7824787" cy="369093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 u="sng"/>
              <a:t>pre-traverse</a:t>
            </a:r>
            <a:endParaRPr lang="en-US"/>
          </a:p>
          <a:p>
            <a:pPr lvl="1">
              <a:buFontTx/>
              <a:buNone/>
            </a:pPr>
            <a:endParaRPr lang="en-US"/>
          </a:p>
          <a:p>
            <a:pPr lvl="1">
              <a:buFontTx/>
              <a:buNone/>
            </a:pPr>
            <a:r>
              <a:rPr lang="en-US" sz="3200"/>
              <a:t>visit current node		</a:t>
            </a:r>
            <a:r>
              <a:rPr lang="en-US" sz="2400" i="1"/>
              <a:t>e.g., print value</a:t>
            </a:r>
            <a:endParaRPr lang="en-US" sz="3200"/>
          </a:p>
          <a:p>
            <a:pPr lvl="1">
              <a:buFontTx/>
              <a:buNone/>
            </a:pPr>
            <a:r>
              <a:rPr lang="en-US" sz="3200"/>
              <a:t>pre-traverse left subtree</a:t>
            </a:r>
          </a:p>
          <a:p>
            <a:pPr lvl="1">
              <a:buFontTx/>
              <a:buNone/>
            </a:pPr>
            <a:r>
              <a:rPr lang="en-US" sz="3200"/>
              <a:t>pre-traverse right subtree</a:t>
            </a:r>
          </a:p>
        </p:txBody>
      </p:sp>
    </p:spTree>
    <p:extLst>
      <p:ext uri="{BB962C8B-B14F-4D97-AF65-F5344CB8AC3E}">
        <p14:creationId xmlns="" xmlns:p14="http://schemas.microsoft.com/office/powerpoint/2010/main" val="1617527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4"/>
          <p:cNvGrpSpPr>
            <a:grpSpLocks/>
          </p:cNvGrpSpPr>
          <p:nvPr/>
        </p:nvGrpSpPr>
        <p:grpSpPr bwMode="auto">
          <a:xfrm>
            <a:off x="2322513" y="1219200"/>
            <a:ext cx="6435725" cy="5224463"/>
            <a:chOff x="1706" y="486"/>
            <a:chExt cx="4054" cy="3291"/>
          </a:xfrm>
        </p:grpSpPr>
        <p:sp>
          <p:nvSpPr>
            <p:cNvPr id="19480" name="Oval 5"/>
            <p:cNvSpPr>
              <a:spLocks noChangeArrowheads="1"/>
            </p:cNvSpPr>
            <p:nvPr/>
          </p:nvSpPr>
          <p:spPr bwMode="auto">
            <a:xfrm>
              <a:off x="3348" y="4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A</a:t>
              </a:r>
            </a:p>
          </p:txBody>
        </p:sp>
        <p:sp>
          <p:nvSpPr>
            <p:cNvPr id="19481" name="Oval 6"/>
            <p:cNvSpPr>
              <a:spLocks noChangeArrowheads="1"/>
            </p:cNvSpPr>
            <p:nvPr/>
          </p:nvSpPr>
          <p:spPr bwMode="auto">
            <a:xfrm>
              <a:off x="4420" y="1301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D</a:t>
              </a:r>
            </a:p>
          </p:txBody>
        </p:sp>
        <p:sp>
          <p:nvSpPr>
            <p:cNvPr id="19482" name="Oval 7"/>
            <p:cNvSpPr>
              <a:spLocks noChangeArrowheads="1"/>
            </p:cNvSpPr>
            <p:nvPr/>
          </p:nvSpPr>
          <p:spPr bwMode="auto">
            <a:xfrm>
              <a:off x="4918" y="19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F</a:t>
              </a:r>
            </a:p>
          </p:txBody>
        </p:sp>
        <p:sp>
          <p:nvSpPr>
            <p:cNvPr id="19483" name="Oval 8"/>
            <p:cNvSpPr>
              <a:spLocks noChangeArrowheads="1"/>
            </p:cNvSpPr>
            <p:nvPr/>
          </p:nvSpPr>
          <p:spPr bwMode="auto">
            <a:xfrm>
              <a:off x="1986" y="199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I</a:t>
              </a:r>
            </a:p>
          </p:txBody>
        </p:sp>
        <p:sp>
          <p:nvSpPr>
            <p:cNvPr id="19484" name="Oval 9"/>
            <p:cNvSpPr>
              <a:spLocks noChangeArrowheads="1"/>
            </p:cNvSpPr>
            <p:nvPr/>
          </p:nvSpPr>
          <p:spPr bwMode="auto">
            <a:xfrm>
              <a:off x="2479" y="129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B</a:t>
              </a:r>
            </a:p>
          </p:txBody>
        </p:sp>
        <p:sp>
          <p:nvSpPr>
            <p:cNvPr id="19485" name="Oval 10"/>
            <p:cNvSpPr>
              <a:spLocks noChangeArrowheads="1"/>
            </p:cNvSpPr>
            <p:nvPr/>
          </p:nvSpPr>
          <p:spPr bwMode="auto">
            <a:xfrm>
              <a:off x="4622" y="3389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R</a:t>
              </a:r>
            </a:p>
          </p:txBody>
        </p:sp>
        <p:sp>
          <p:nvSpPr>
            <p:cNvPr id="19486" name="Oval 11"/>
            <p:cNvSpPr>
              <a:spLocks noChangeArrowheads="1"/>
            </p:cNvSpPr>
            <p:nvPr/>
          </p:nvSpPr>
          <p:spPr bwMode="auto">
            <a:xfrm>
              <a:off x="3053" y="3398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S</a:t>
              </a:r>
            </a:p>
          </p:txBody>
        </p:sp>
        <p:sp>
          <p:nvSpPr>
            <p:cNvPr id="19487" name="Oval 12"/>
            <p:cNvSpPr>
              <a:spLocks noChangeArrowheads="1"/>
            </p:cNvSpPr>
            <p:nvPr/>
          </p:nvSpPr>
          <p:spPr bwMode="auto">
            <a:xfrm>
              <a:off x="5372" y="3379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P</a:t>
              </a:r>
            </a:p>
          </p:txBody>
        </p:sp>
        <p:sp>
          <p:nvSpPr>
            <p:cNvPr id="19488" name="Oval 13"/>
            <p:cNvSpPr>
              <a:spLocks noChangeArrowheads="1"/>
            </p:cNvSpPr>
            <p:nvPr/>
          </p:nvSpPr>
          <p:spPr bwMode="auto">
            <a:xfrm>
              <a:off x="4053" y="197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G</a:t>
              </a:r>
            </a:p>
          </p:txBody>
        </p:sp>
        <p:sp>
          <p:nvSpPr>
            <p:cNvPr id="19489" name="Oval 14"/>
            <p:cNvSpPr>
              <a:spLocks noChangeArrowheads="1"/>
            </p:cNvSpPr>
            <p:nvPr/>
          </p:nvSpPr>
          <p:spPr bwMode="auto">
            <a:xfrm>
              <a:off x="2894" y="19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H</a:t>
              </a:r>
            </a:p>
          </p:txBody>
        </p:sp>
        <p:sp>
          <p:nvSpPr>
            <p:cNvPr id="19490" name="Oval 15"/>
            <p:cNvSpPr>
              <a:spLocks noChangeArrowheads="1"/>
            </p:cNvSpPr>
            <p:nvPr/>
          </p:nvSpPr>
          <p:spPr bwMode="auto">
            <a:xfrm>
              <a:off x="2344" y="3398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T</a:t>
              </a:r>
            </a:p>
          </p:txBody>
        </p:sp>
        <p:sp>
          <p:nvSpPr>
            <p:cNvPr id="19491" name="Oval 16"/>
            <p:cNvSpPr>
              <a:spLocks noChangeArrowheads="1"/>
            </p:cNvSpPr>
            <p:nvPr/>
          </p:nvSpPr>
          <p:spPr bwMode="auto">
            <a:xfrm>
              <a:off x="2846" y="2800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M</a:t>
              </a:r>
            </a:p>
          </p:txBody>
        </p:sp>
        <p:sp>
          <p:nvSpPr>
            <p:cNvPr id="19492" name="Oval 17"/>
            <p:cNvSpPr>
              <a:spLocks noChangeArrowheads="1"/>
            </p:cNvSpPr>
            <p:nvPr/>
          </p:nvSpPr>
          <p:spPr bwMode="auto">
            <a:xfrm>
              <a:off x="2344" y="277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L</a:t>
              </a:r>
            </a:p>
          </p:txBody>
        </p:sp>
        <p:sp>
          <p:nvSpPr>
            <p:cNvPr id="19493" name="Oval 18"/>
            <p:cNvSpPr>
              <a:spLocks noChangeArrowheads="1"/>
            </p:cNvSpPr>
            <p:nvPr/>
          </p:nvSpPr>
          <p:spPr bwMode="auto">
            <a:xfrm>
              <a:off x="4909" y="269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O</a:t>
              </a:r>
            </a:p>
          </p:txBody>
        </p:sp>
        <p:sp>
          <p:nvSpPr>
            <p:cNvPr id="19494" name="Oval 19"/>
            <p:cNvSpPr>
              <a:spLocks noChangeArrowheads="1"/>
            </p:cNvSpPr>
            <p:nvPr/>
          </p:nvSpPr>
          <p:spPr bwMode="auto">
            <a:xfrm>
              <a:off x="1706" y="277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K</a:t>
              </a:r>
            </a:p>
          </p:txBody>
        </p:sp>
        <p:sp>
          <p:nvSpPr>
            <p:cNvPr id="19495" name="Line 20"/>
            <p:cNvSpPr>
              <a:spLocks noChangeShapeType="1"/>
            </p:cNvSpPr>
            <p:nvPr/>
          </p:nvSpPr>
          <p:spPr bwMode="auto">
            <a:xfrm flipH="1">
              <a:off x="2806" y="796"/>
              <a:ext cx="604" cy="54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496" name="Line 21"/>
            <p:cNvSpPr>
              <a:spLocks noChangeShapeType="1"/>
            </p:cNvSpPr>
            <p:nvPr/>
          </p:nvSpPr>
          <p:spPr bwMode="auto">
            <a:xfrm>
              <a:off x="3668" y="816"/>
              <a:ext cx="812" cy="557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497" name="Line 22"/>
            <p:cNvSpPr>
              <a:spLocks noChangeShapeType="1"/>
            </p:cNvSpPr>
            <p:nvPr/>
          </p:nvSpPr>
          <p:spPr bwMode="auto">
            <a:xfrm>
              <a:off x="4708" y="1648"/>
              <a:ext cx="330" cy="36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498" name="Line 23"/>
            <p:cNvSpPr>
              <a:spLocks noChangeShapeType="1"/>
            </p:cNvSpPr>
            <p:nvPr/>
          </p:nvSpPr>
          <p:spPr bwMode="auto">
            <a:xfrm flipH="1">
              <a:off x="4315" y="1660"/>
              <a:ext cx="217" cy="37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499" name="Line 24"/>
            <p:cNvSpPr>
              <a:spLocks noChangeShapeType="1"/>
            </p:cNvSpPr>
            <p:nvPr/>
          </p:nvSpPr>
          <p:spPr bwMode="auto">
            <a:xfrm flipH="1">
              <a:off x="2267" y="1625"/>
              <a:ext cx="311" cy="40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500" name="Line 25"/>
            <p:cNvSpPr>
              <a:spLocks noChangeShapeType="1"/>
            </p:cNvSpPr>
            <p:nvPr/>
          </p:nvSpPr>
          <p:spPr bwMode="auto">
            <a:xfrm>
              <a:off x="2759" y="1645"/>
              <a:ext cx="227" cy="36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501" name="Line 26"/>
            <p:cNvSpPr>
              <a:spLocks noChangeShapeType="1"/>
            </p:cNvSpPr>
            <p:nvPr/>
          </p:nvSpPr>
          <p:spPr bwMode="auto">
            <a:xfrm flipH="1">
              <a:off x="5103" y="2354"/>
              <a:ext cx="0" cy="359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502" name="Line 27"/>
            <p:cNvSpPr>
              <a:spLocks noChangeShapeType="1"/>
            </p:cNvSpPr>
            <p:nvPr/>
          </p:nvSpPr>
          <p:spPr bwMode="auto">
            <a:xfrm flipH="1">
              <a:off x="3044" y="2347"/>
              <a:ext cx="10" cy="444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503" name="Line 28"/>
            <p:cNvSpPr>
              <a:spLocks noChangeShapeType="1"/>
            </p:cNvSpPr>
            <p:nvPr/>
          </p:nvSpPr>
          <p:spPr bwMode="auto">
            <a:xfrm flipH="1">
              <a:off x="1951" y="2377"/>
              <a:ext cx="170" cy="40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504" name="Line 29"/>
            <p:cNvSpPr>
              <a:spLocks noChangeShapeType="1"/>
            </p:cNvSpPr>
            <p:nvPr/>
          </p:nvSpPr>
          <p:spPr bwMode="auto">
            <a:xfrm>
              <a:off x="2254" y="2370"/>
              <a:ext cx="208" cy="454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505" name="Line 30"/>
            <p:cNvSpPr>
              <a:spLocks noChangeShapeType="1"/>
            </p:cNvSpPr>
            <p:nvPr/>
          </p:nvSpPr>
          <p:spPr bwMode="auto">
            <a:xfrm flipH="1">
              <a:off x="2538" y="3114"/>
              <a:ext cx="0" cy="321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506" name="Line 31"/>
            <p:cNvSpPr>
              <a:spLocks noChangeShapeType="1"/>
            </p:cNvSpPr>
            <p:nvPr/>
          </p:nvSpPr>
          <p:spPr bwMode="auto">
            <a:xfrm>
              <a:off x="2643" y="3097"/>
              <a:ext cx="463" cy="41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507" name="Line 32"/>
            <p:cNvSpPr>
              <a:spLocks noChangeShapeType="1"/>
            </p:cNvSpPr>
            <p:nvPr/>
          </p:nvSpPr>
          <p:spPr bwMode="auto">
            <a:xfrm>
              <a:off x="5193" y="3023"/>
              <a:ext cx="266" cy="445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508" name="Line 33"/>
            <p:cNvSpPr>
              <a:spLocks noChangeShapeType="1"/>
            </p:cNvSpPr>
            <p:nvPr/>
          </p:nvSpPr>
          <p:spPr bwMode="auto">
            <a:xfrm flipH="1">
              <a:off x="4875" y="3054"/>
              <a:ext cx="150" cy="341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509" name="Oval 34"/>
            <p:cNvSpPr>
              <a:spLocks noChangeArrowheads="1"/>
            </p:cNvSpPr>
            <p:nvPr/>
          </p:nvSpPr>
          <p:spPr bwMode="auto">
            <a:xfrm>
              <a:off x="3396" y="279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N</a:t>
              </a:r>
            </a:p>
          </p:txBody>
        </p:sp>
        <p:sp>
          <p:nvSpPr>
            <p:cNvPr id="19510" name="Line 35"/>
            <p:cNvSpPr>
              <a:spLocks noChangeShapeType="1"/>
            </p:cNvSpPr>
            <p:nvPr/>
          </p:nvSpPr>
          <p:spPr bwMode="auto">
            <a:xfrm>
              <a:off x="3190" y="2347"/>
              <a:ext cx="303" cy="472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5526" name="Text Box 54"/>
          <p:cNvSpPr txBox="1">
            <a:spLocks noChangeArrowheads="1"/>
          </p:cNvSpPr>
          <p:nvPr/>
        </p:nvSpPr>
        <p:spPr bwMode="auto">
          <a:xfrm>
            <a:off x="5029200" y="1295400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</a:t>
            </a:r>
          </a:p>
        </p:txBody>
      </p:sp>
      <p:sp>
        <p:nvSpPr>
          <p:cNvPr id="19460" name="Rectangle 36"/>
          <p:cNvSpPr>
            <a:spLocks noChangeArrowheads="1"/>
          </p:cNvSpPr>
          <p:nvPr/>
        </p:nvSpPr>
        <p:spPr bwMode="auto">
          <a:xfrm>
            <a:off x="228600" y="457200"/>
            <a:ext cx="38862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r>
              <a:rPr lang="en-US" sz="3200" b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Inorder Traversals</a:t>
            </a:r>
          </a:p>
        </p:txBody>
      </p:sp>
      <p:sp>
        <p:nvSpPr>
          <p:cNvPr id="105509" name="Rectangle 37"/>
          <p:cNvSpPr>
            <a:spLocks noChangeArrowheads="1"/>
          </p:cNvSpPr>
          <p:nvPr/>
        </p:nvSpPr>
        <p:spPr bwMode="auto">
          <a:xfrm>
            <a:off x="522288" y="914400"/>
            <a:ext cx="36639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562" tIns="46038" rIns="182562" bIns="46038"/>
          <a:lstStyle/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Left subtree</a:t>
            </a:r>
          </a:p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the root</a:t>
            </a:r>
          </a:p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Right subtree</a:t>
            </a:r>
          </a:p>
        </p:txBody>
      </p:sp>
      <p:sp>
        <p:nvSpPr>
          <p:cNvPr id="105510" name="Text Box 38"/>
          <p:cNvSpPr txBox="1">
            <a:spLocks noChangeArrowheads="1"/>
          </p:cNvSpPr>
          <p:nvPr/>
        </p:nvSpPr>
        <p:spPr bwMode="auto">
          <a:xfrm>
            <a:off x="2455863" y="4956175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</a:t>
            </a:r>
          </a:p>
        </p:txBody>
      </p:sp>
      <p:sp>
        <p:nvSpPr>
          <p:cNvPr id="105512" name="Text Box 40"/>
          <p:cNvSpPr txBox="1">
            <a:spLocks noChangeArrowheads="1"/>
          </p:cNvSpPr>
          <p:nvPr/>
        </p:nvSpPr>
        <p:spPr bwMode="auto">
          <a:xfrm>
            <a:off x="3459163" y="5946775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3</a:t>
            </a:r>
          </a:p>
        </p:txBody>
      </p:sp>
      <p:sp>
        <p:nvSpPr>
          <p:cNvPr id="105513" name="Text Box 41"/>
          <p:cNvSpPr txBox="1">
            <a:spLocks noChangeArrowheads="1"/>
          </p:cNvSpPr>
          <p:nvPr/>
        </p:nvSpPr>
        <p:spPr bwMode="auto">
          <a:xfrm>
            <a:off x="3463925" y="4924425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4</a:t>
            </a:r>
          </a:p>
        </p:txBody>
      </p:sp>
      <p:sp>
        <p:nvSpPr>
          <p:cNvPr id="105514" name="Text Box 42"/>
          <p:cNvSpPr txBox="1">
            <a:spLocks noChangeArrowheads="1"/>
          </p:cNvSpPr>
          <p:nvPr/>
        </p:nvSpPr>
        <p:spPr bwMode="auto">
          <a:xfrm>
            <a:off x="4591050" y="5935663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5</a:t>
            </a:r>
          </a:p>
        </p:txBody>
      </p:sp>
      <p:sp>
        <p:nvSpPr>
          <p:cNvPr id="105516" name="Text Box 44"/>
          <p:cNvSpPr txBox="1">
            <a:spLocks noChangeArrowheads="1"/>
          </p:cNvSpPr>
          <p:nvPr/>
        </p:nvSpPr>
        <p:spPr bwMode="auto">
          <a:xfrm>
            <a:off x="4294188" y="5021263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7</a:t>
            </a:r>
          </a:p>
        </p:txBody>
      </p:sp>
      <p:sp>
        <p:nvSpPr>
          <p:cNvPr id="105517" name="Text Box 45"/>
          <p:cNvSpPr txBox="1">
            <a:spLocks noChangeArrowheads="1"/>
          </p:cNvSpPr>
          <p:nvPr/>
        </p:nvSpPr>
        <p:spPr bwMode="auto">
          <a:xfrm>
            <a:off x="4368800" y="3692525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8</a:t>
            </a:r>
          </a:p>
        </p:txBody>
      </p:sp>
      <p:sp>
        <p:nvSpPr>
          <p:cNvPr id="105518" name="Text Box 46"/>
          <p:cNvSpPr txBox="1">
            <a:spLocks noChangeArrowheads="1"/>
          </p:cNvSpPr>
          <p:nvPr/>
        </p:nvSpPr>
        <p:spPr bwMode="auto">
          <a:xfrm>
            <a:off x="5176838" y="4968875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9</a:t>
            </a:r>
          </a:p>
        </p:txBody>
      </p:sp>
      <p:sp>
        <p:nvSpPr>
          <p:cNvPr id="105519" name="Text Box 47"/>
          <p:cNvSpPr txBox="1">
            <a:spLocks noChangeArrowheads="1"/>
          </p:cNvSpPr>
          <p:nvPr/>
        </p:nvSpPr>
        <p:spPr bwMode="auto">
          <a:xfrm>
            <a:off x="4953000" y="1295400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10</a:t>
            </a:r>
          </a:p>
        </p:txBody>
      </p:sp>
      <p:sp>
        <p:nvSpPr>
          <p:cNvPr id="105520" name="Text Box 48"/>
          <p:cNvSpPr txBox="1">
            <a:spLocks noChangeArrowheads="1"/>
          </p:cNvSpPr>
          <p:nvPr/>
        </p:nvSpPr>
        <p:spPr bwMode="auto">
          <a:xfrm>
            <a:off x="6091238" y="3679825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11</a:t>
            </a:r>
          </a:p>
        </p:txBody>
      </p:sp>
      <p:sp>
        <p:nvSpPr>
          <p:cNvPr id="105521" name="Text Box 49"/>
          <p:cNvSpPr txBox="1">
            <a:spLocks noChangeArrowheads="1"/>
          </p:cNvSpPr>
          <p:nvPr/>
        </p:nvSpPr>
        <p:spPr bwMode="auto">
          <a:xfrm>
            <a:off x="6675438" y="2592388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12</a:t>
            </a:r>
          </a:p>
        </p:txBody>
      </p:sp>
      <p:sp>
        <p:nvSpPr>
          <p:cNvPr id="105522" name="Text Box 50"/>
          <p:cNvSpPr txBox="1">
            <a:spLocks noChangeArrowheads="1"/>
          </p:cNvSpPr>
          <p:nvPr/>
        </p:nvSpPr>
        <p:spPr bwMode="auto">
          <a:xfrm>
            <a:off x="6989763" y="5922963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13</a:t>
            </a:r>
          </a:p>
        </p:txBody>
      </p:sp>
      <p:sp>
        <p:nvSpPr>
          <p:cNvPr id="105523" name="Text Box 51"/>
          <p:cNvSpPr txBox="1">
            <a:spLocks noChangeArrowheads="1"/>
          </p:cNvSpPr>
          <p:nvPr/>
        </p:nvSpPr>
        <p:spPr bwMode="auto">
          <a:xfrm>
            <a:off x="7451725" y="4814888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14</a:t>
            </a:r>
          </a:p>
        </p:txBody>
      </p:sp>
      <p:sp>
        <p:nvSpPr>
          <p:cNvPr id="105524" name="Text Box 52"/>
          <p:cNvSpPr txBox="1">
            <a:spLocks noChangeArrowheads="1"/>
          </p:cNvSpPr>
          <p:nvPr/>
        </p:nvSpPr>
        <p:spPr bwMode="auto">
          <a:xfrm>
            <a:off x="8191500" y="5907088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15</a:t>
            </a:r>
          </a:p>
        </p:txBody>
      </p:sp>
      <p:sp>
        <p:nvSpPr>
          <p:cNvPr id="105525" name="Text Box 53"/>
          <p:cNvSpPr txBox="1">
            <a:spLocks noChangeArrowheads="1"/>
          </p:cNvSpPr>
          <p:nvPr/>
        </p:nvSpPr>
        <p:spPr bwMode="auto">
          <a:xfrm>
            <a:off x="7459663" y="3694113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16</a:t>
            </a:r>
          </a:p>
        </p:txBody>
      </p:sp>
      <p:sp>
        <p:nvSpPr>
          <p:cNvPr id="105527" name="Text Box 55"/>
          <p:cNvSpPr txBox="1">
            <a:spLocks noChangeArrowheads="1"/>
          </p:cNvSpPr>
          <p:nvPr/>
        </p:nvSpPr>
        <p:spPr bwMode="auto">
          <a:xfrm>
            <a:off x="3657600" y="2590800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</a:t>
            </a:r>
          </a:p>
        </p:txBody>
      </p:sp>
      <p:sp>
        <p:nvSpPr>
          <p:cNvPr id="105528" name="Text Box 56"/>
          <p:cNvSpPr txBox="1">
            <a:spLocks noChangeArrowheads="1"/>
          </p:cNvSpPr>
          <p:nvPr/>
        </p:nvSpPr>
        <p:spPr bwMode="auto">
          <a:xfrm>
            <a:off x="2895600" y="3733800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</a:t>
            </a:r>
          </a:p>
        </p:txBody>
      </p:sp>
      <p:sp>
        <p:nvSpPr>
          <p:cNvPr id="105515" name="Text Box 43"/>
          <p:cNvSpPr txBox="1">
            <a:spLocks noChangeArrowheads="1"/>
          </p:cNvSpPr>
          <p:nvPr/>
        </p:nvSpPr>
        <p:spPr bwMode="auto">
          <a:xfrm>
            <a:off x="3657600" y="2590800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6</a:t>
            </a:r>
          </a:p>
        </p:txBody>
      </p:sp>
      <p:sp>
        <p:nvSpPr>
          <p:cNvPr id="105511" name="Text Box 39"/>
          <p:cNvSpPr txBox="1">
            <a:spLocks noChangeArrowheads="1"/>
          </p:cNvSpPr>
          <p:nvPr/>
        </p:nvSpPr>
        <p:spPr bwMode="auto">
          <a:xfrm>
            <a:off x="2895600" y="3733800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2</a:t>
            </a:r>
          </a:p>
        </p:txBody>
      </p:sp>
    </p:spTree>
    <p:extLst>
      <p:ext uri="{BB962C8B-B14F-4D97-AF65-F5344CB8AC3E}">
        <p14:creationId xmlns="" xmlns:p14="http://schemas.microsoft.com/office/powerpoint/2010/main" val="350092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526" grpId="0" animBg="1"/>
      <p:bldP spid="105526" grpId="1" animBg="1"/>
      <p:bldP spid="105509" grpId="0" build="p"/>
      <p:bldP spid="105510" grpId="0" animBg="1"/>
      <p:bldP spid="105512" grpId="0" animBg="1"/>
      <p:bldP spid="105513" grpId="0" animBg="1"/>
      <p:bldP spid="105514" grpId="0" animBg="1"/>
      <p:bldP spid="105516" grpId="0" animBg="1"/>
      <p:bldP spid="105517" grpId="0" animBg="1"/>
      <p:bldP spid="105518" grpId="0" animBg="1"/>
      <p:bldP spid="105519" grpId="0" animBg="1"/>
      <p:bldP spid="105520" grpId="0" animBg="1"/>
      <p:bldP spid="105521" grpId="0" animBg="1"/>
      <p:bldP spid="105522" grpId="0" animBg="1"/>
      <p:bldP spid="105523" grpId="0" animBg="1"/>
      <p:bldP spid="105524" grpId="0" animBg="1"/>
      <p:bldP spid="105525" grpId="0" animBg="1"/>
      <p:bldP spid="105527" grpId="0" animBg="1"/>
      <p:bldP spid="105527" grpId="1" animBg="1"/>
      <p:bldP spid="105528" grpId="0" animBg="1"/>
      <p:bldP spid="105528" grpId="1" animBg="1"/>
      <p:bldP spid="105515" grpId="0" animBg="1"/>
      <p:bldP spid="105511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4"/>
          <p:cNvSpPr txBox="1">
            <a:spLocks noChangeArrowheads="1"/>
          </p:cNvSpPr>
          <p:nvPr/>
        </p:nvSpPr>
        <p:spPr bwMode="auto">
          <a:xfrm>
            <a:off x="838200" y="990600"/>
            <a:ext cx="7620000" cy="269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Algorithm TraverseInorder(n)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if n is an internal node then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	TraverseInorder( n -&gt; leftChild)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Process node 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if n is an internal node then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	TraverseInorder( n -&gt; rightChild)</a:t>
            </a:r>
          </a:p>
        </p:txBody>
      </p:sp>
    </p:spTree>
    <p:extLst>
      <p:ext uri="{BB962C8B-B14F-4D97-AF65-F5344CB8AC3E}">
        <p14:creationId xmlns="" xmlns:p14="http://schemas.microsoft.com/office/powerpoint/2010/main" val="402258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9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614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615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615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615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615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615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616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616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616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6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616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6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616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6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617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7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617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7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617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7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617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7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617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7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4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5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6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9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92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506118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717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717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718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8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718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8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718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8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8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718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8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719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9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719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9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719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9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719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9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719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9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720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720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8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9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0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1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6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7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6893754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819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819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820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820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820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820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821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821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821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821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821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822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822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822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822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2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3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4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5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40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41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42" name="Line 50"/>
          <p:cNvSpPr>
            <a:spLocks noChangeShapeType="1"/>
          </p:cNvSpPr>
          <p:nvPr/>
        </p:nvSpPr>
        <p:spPr bwMode="auto">
          <a:xfrm flipH="1">
            <a:off x="1042988" y="4143375"/>
            <a:ext cx="409575" cy="9080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2623028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8" name="Rectangle 5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923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923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923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923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923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924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924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924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924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924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925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6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7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8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9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3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4" name="Line 48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5" name="Rectangle 49"/>
          <p:cNvSpPr>
            <a:spLocks noChangeArrowheads="1"/>
          </p:cNvSpPr>
          <p:nvPr/>
        </p:nvSpPr>
        <p:spPr bwMode="auto">
          <a:xfrm>
            <a:off x="4422775" y="5568950"/>
            <a:ext cx="474663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9266" name="Line 50"/>
          <p:cNvSpPr>
            <a:spLocks noChangeShapeType="1"/>
          </p:cNvSpPr>
          <p:nvPr/>
        </p:nvSpPr>
        <p:spPr bwMode="auto">
          <a:xfrm flipH="1">
            <a:off x="1042988" y="4143375"/>
            <a:ext cx="409575" cy="9080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7" name="Line 51"/>
          <p:cNvSpPr>
            <a:spLocks noChangeShapeType="1"/>
          </p:cNvSpPr>
          <p:nvPr/>
        </p:nvSpPr>
        <p:spPr bwMode="auto">
          <a:xfrm>
            <a:off x="550863" y="5243513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3720274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91" name="Rectangle 5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024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024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025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025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025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026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026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026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026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026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027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027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027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0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1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2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7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8" name="Line 48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9" name="Rectangle 49"/>
          <p:cNvSpPr>
            <a:spLocks noChangeArrowheads="1"/>
          </p:cNvSpPr>
          <p:nvPr/>
        </p:nvSpPr>
        <p:spPr bwMode="auto">
          <a:xfrm>
            <a:off x="4422775" y="5568950"/>
            <a:ext cx="474663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0290" name="Line 50"/>
          <p:cNvSpPr>
            <a:spLocks noChangeShapeType="1"/>
          </p:cNvSpPr>
          <p:nvPr/>
        </p:nvSpPr>
        <p:spPr bwMode="auto">
          <a:xfrm flipH="1">
            <a:off x="1412875" y="4335463"/>
            <a:ext cx="328613" cy="7032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0273734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421" y="3743598"/>
            <a:ext cx="390207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A path is a sequence of nodes</a:t>
            </a:r>
          </a:p>
          <a:p>
            <a:pPr lvl="1">
              <a:buFontTx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     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baseline="-25000" dirty="0" smtClean="0">
                <a:latin typeface="Times New Roman" pitchFamily="18" charset="0"/>
                <a:cs typeface="Arial" charset="0"/>
              </a:rPr>
              <a:t>0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,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baseline="-25000" dirty="0" smtClean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, ...,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i="1" baseline="-25000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</a:t>
            </a:r>
          </a:p>
          <a:p>
            <a:pPr>
              <a:buFontTx/>
              <a:buNone/>
            </a:pPr>
            <a:r>
              <a:rPr lang="en-US" altLang="en-US" i="1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where </a:t>
            </a:r>
            <a:r>
              <a:rPr lang="en-US" altLang="en-US" i="1" dirty="0" err="1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i="1" baseline="-25000" dirty="0" err="1" smtClean="0">
                <a:latin typeface="Times New Roman" pitchFamily="18" charset="0"/>
                <a:cs typeface="Arial" charset="0"/>
              </a:rPr>
              <a:t>k</a:t>
            </a:r>
            <a:r>
              <a:rPr lang="en-US" altLang="en-US" baseline="-25000" dirty="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is a child of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i="1" dirty="0" err="1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i="1" baseline="-25000" dirty="0" err="1" smtClean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is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length of this path is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i="1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i="1" dirty="0" smtClean="0">
                <a:latin typeface="Arial" charset="0"/>
                <a:cs typeface="Arial" charset="0"/>
              </a:rPr>
              <a:t>	E</a:t>
            </a:r>
            <a:r>
              <a:rPr lang="en-US" altLang="en-US" dirty="0" smtClean="0">
                <a:latin typeface="Arial" charset="0"/>
                <a:cs typeface="Arial" charset="0"/>
              </a:rPr>
              <a:t>.</a:t>
            </a:r>
            <a:r>
              <a:rPr lang="en-US" altLang="en-US" i="1" dirty="0" smtClean="0">
                <a:latin typeface="Arial" charset="0"/>
                <a:cs typeface="Arial" charset="0"/>
              </a:rPr>
              <a:t>g</a:t>
            </a:r>
            <a:r>
              <a:rPr lang="en-US" altLang="en-US" dirty="0" smtClean="0">
                <a:latin typeface="Arial" charset="0"/>
                <a:cs typeface="Arial" charset="0"/>
              </a:rPr>
              <a:t>., the path (B, E, G)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has length 2</a:t>
            </a:r>
          </a:p>
        </p:txBody>
      </p:sp>
    </p:spTree>
    <p:extLst>
      <p:ext uri="{BB962C8B-B14F-4D97-AF65-F5344CB8AC3E}">
        <p14:creationId xmlns="" xmlns:p14="http://schemas.microsoft.com/office/powerpoint/2010/main" val="35780584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Line 2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67" name="Line 3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4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1270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1272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1274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1276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1278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1280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1282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1284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5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1286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7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1288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9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1290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1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1292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3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1294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5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1296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7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1298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9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1300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1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2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3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4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1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2" name="Line 48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3" name="Line 49"/>
          <p:cNvSpPr>
            <a:spLocks noChangeShapeType="1"/>
          </p:cNvSpPr>
          <p:nvPr/>
        </p:nvSpPr>
        <p:spPr bwMode="auto">
          <a:xfrm>
            <a:off x="774700" y="4025900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5" name="Rectangle 51"/>
          <p:cNvSpPr>
            <a:spLocks noChangeArrowheads="1"/>
          </p:cNvSpPr>
          <p:nvPr/>
        </p:nvSpPr>
        <p:spPr bwMode="auto">
          <a:xfrm>
            <a:off x="4157663" y="5568950"/>
            <a:ext cx="9937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</a:t>
            </a:r>
          </a:p>
        </p:txBody>
      </p:sp>
    </p:spTree>
    <p:extLst>
      <p:ext uri="{BB962C8B-B14F-4D97-AF65-F5344CB8AC3E}">
        <p14:creationId xmlns="" xmlns:p14="http://schemas.microsoft.com/office/powerpoint/2010/main" val="208363975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8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229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229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230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230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230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230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231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231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231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231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231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232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232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5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6" name="Line 48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7" name="Line 49"/>
          <p:cNvSpPr>
            <a:spLocks noChangeShapeType="1"/>
          </p:cNvSpPr>
          <p:nvPr/>
        </p:nvSpPr>
        <p:spPr bwMode="auto">
          <a:xfrm>
            <a:off x="1766888" y="4327525"/>
            <a:ext cx="252412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9" name="Rectangle 51"/>
          <p:cNvSpPr>
            <a:spLocks noChangeArrowheads="1"/>
          </p:cNvSpPr>
          <p:nvPr/>
        </p:nvSpPr>
        <p:spPr bwMode="auto">
          <a:xfrm>
            <a:off x="4157663" y="5568950"/>
            <a:ext cx="9937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</a:t>
            </a:r>
          </a:p>
        </p:txBody>
      </p:sp>
    </p:spTree>
    <p:extLst>
      <p:ext uri="{BB962C8B-B14F-4D97-AF65-F5344CB8AC3E}">
        <p14:creationId xmlns="" xmlns:p14="http://schemas.microsoft.com/office/powerpoint/2010/main" val="85596981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3" name="Rectangle 5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331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331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332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332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332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332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333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333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333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333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333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334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334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334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334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9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0" name="Line 48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1" name="Line 49"/>
          <p:cNvSpPr>
            <a:spLocks noChangeShapeType="1"/>
          </p:cNvSpPr>
          <p:nvPr/>
        </p:nvSpPr>
        <p:spPr bwMode="auto">
          <a:xfrm>
            <a:off x="1766888" y="4327525"/>
            <a:ext cx="252412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2" name="Line 50"/>
          <p:cNvSpPr>
            <a:spLocks noChangeShapeType="1"/>
          </p:cNvSpPr>
          <p:nvPr/>
        </p:nvSpPr>
        <p:spPr bwMode="auto">
          <a:xfrm>
            <a:off x="1554163" y="5264150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4" name="Rectangle 52"/>
          <p:cNvSpPr>
            <a:spLocks noChangeArrowheads="1"/>
          </p:cNvSpPr>
          <p:nvPr/>
        </p:nvSpPr>
        <p:spPr bwMode="auto">
          <a:xfrm>
            <a:off x="3989388" y="5568950"/>
            <a:ext cx="13319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</a:t>
            </a:r>
          </a:p>
        </p:txBody>
      </p:sp>
    </p:spTree>
    <p:extLst>
      <p:ext uri="{BB962C8B-B14F-4D97-AF65-F5344CB8AC3E}">
        <p14:creationId xmlns="" xmlns:p14="http://schemas.microsoft.com/office/powerpoint/2010/main" val="310473704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6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434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435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435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435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435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435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436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436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436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436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436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437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3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4" name="Line 48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5" name="Line 49"/>
          <p:cNvSpPr>
            <a:spLocks noChangeShapeType="1"/>
          </p:cNvSpPr>
          <p:nvPr/>
        </p:nvSpPr>
        <p:spPr bwMode="auto">
          <a:xfrm>
            <a:off x="2047875" y="4224338"/>
            <a:ext cx="280988" cy="7826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7" name="Rectangle 51"/>
          <p:cNvSpPr>
            <a:spLocks noChangeArrowheads="1"/>
          </p:cNvSpPr>
          <p:nvPr/>
        </p:nvSpPr>
        <p:spPr bwMode="auto">
          <a:xfrm>
            <a:off x="3989388" y="5568950"/>
            <a:ext cx="13319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</a:t>
            </a:r>
          </a:p>
        </p:txBody>
      </p:sp>
    </p:spTree>
    <p:extLst>
      <p:ext uri="{BB962C8B-B14F-4D97-AF65-F5344CB8AC3E}">
        <p14:creationId xmlns="" xmlns:p14="http://schemas.microsoft.com/office/powerpoint/2010/main" val="264294484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9" name="Rectangle 4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536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536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536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537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537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537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537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538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538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538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538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538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539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539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539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7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8" name="Line 48"/>
          <p:cNvSpPr>
            <a:spLocks noChangeShapeType="1"/>
          </p:cNvSpPr>
          <p:nvPr/>
        </p:nvSpPr>
        <p:spPr bwMode="auto">
          <a:xfrm flipH="1">
            <a:off x="2043113" y="3214688"/>
            <a:ext cx="795337" cy="6921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10" name="Rectangle 50"/>
          <p:cNvSpPr>
            <a:spLocks noChangeArrowheads="1"/>
          </p:cNvSpPr>
          <p:nvPr/>
        </p:nvSpPr>
        <p:spPr bwMode="auto">
          <a:xfrm>
            <a:off x="3989388" y="5568950"/>
            <a:ext cx="13319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</a:t>
            </a:r>
          </a:p>
        </p:txBody>
      </p:sp>
    </p:spTree>
    <p:extLst>
      <p:ext uri="{BB962C8B-B14F-4D97-AF65-F5344CB8AC3E}">
        <p14:creationId xmlns="" xmlns:p14="http://schemas.microsoft.com/office/powerpoint/2010/main" val="181674152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3" name="Rectangle 4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6390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6392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6394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6396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6398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6400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1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6402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3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6404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5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6406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7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6408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6410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1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6412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3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6414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5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6416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7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6418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9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6420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3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4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5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6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1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2" name="Line 48"/>
          <p:cNvSpPr>
            <a:spLocks noChangeShapeType="1"/>
          </p:cNvSpPr>
          <p:nvPr/>
        </p:nvSpPr>
        <p:spPr bwMode="auto">
          <a:xfrm>
            <a:off x="1927225" y="2873375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4" name="Rectangle 50"/>
          <p:cNvSpPr>
            <a:spLocks noChangeArrowheads="1"/>
          </p:cNvSpPr>
          <p:nvPr/>
        </p:nvSpPr>
        <p:spPr bwMode="auto">
          <a:xfrm>
            <a:off x="3741738" y="5568950"/>
            <a:ext cx="18288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</a:t>
            </a:r>
          </a:p>
        </p:txBody>
      </p:sp>
    </p:spTree>
    <p:extLst>
      <p:ext uri="{BB962C8B-B14F-4D97-AF65-F5344CB8AC3E}">
        <p14:creationId xmlns="" xmlns:p14="http://schemas.microsoft.com/office/powerpoint/2010/main" val="377270885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Line 2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1" name="Line 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7" name="Rectangle 4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7416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7418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7420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1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7424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5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7426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7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7428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9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7430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1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7432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3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7434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5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7436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7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7438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9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7440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1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7442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3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7444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5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6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7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8" name="Line 40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9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5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6" name="Line 48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8" name="Rectangle 50"/>
          <p:cNvSpPr>
            <a:spLocks noChangeArrowheads="1"/>
          </p:cNvSpPr>
          <p:nvPr/>
        </p:nvSpPr>
        <p:spPr bwMode="auto">
          <a:xfrm>
            <a:off x="3741738" y="5568950"/>
            <a:ext cx="18288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</a:t>
            </a:r>
          </a:p>
        </p:txBody>
      </p:sp>
    </p:spTree>
    <p:extLst>
      <p:ext uri="{BB962C8B-B14F-4D97-AF65-F5344CB8AC3E}">
        <p14:creationId xmlns="" xmlns:p14="http://schemas.microsoft.com/office/powerpoint/2010/main" val="213814471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Line 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2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843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844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844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844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844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844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845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845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845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845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845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846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846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846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846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3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4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5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9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0" name="Line 48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1" name="Line 49"/>
          <p:cNvSpPr>
            <a:spLocks noChangeShapeType="1"/>
          </p:cNvSpPr>
          <p:nvPr/>
        </p:nvSpPr>
        <p:spPr bwMode="auto">
          <a:xfrm flipH="1">
            <a:off x="3141663" y="4221163"/>
            <a:ext cx="373062" cy="7953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3" name="Rectangle 51"/>
          <p:cNvSpPr>
            <a:spLocks noChangeArrowheads="1"/>
          </p:cNvSpPr>
          <p:nvPr/>
        </p:nvSpPr>
        <p:spPr bwMode="auto">
          <a:xfrm>
            <a:off x="3741738" y="5568950"/>
            <a:ext cx="18288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</a:t>
            </a:r>
          </a:p>
        </p:txBody>
      </p:sp>
    </p:spTree>
    <p:extLst>
      <p:ext uri="{BB962C8B-B14F-4D97-AF65-F5344CB8AC3E}">
        <p14:creationId xmlns="" xmlns:p14="http://schemas.microsoft.com/office/powerpoint/2010/main" val="41936166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Line 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7" name="Rectangle 5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946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946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946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946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947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948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948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949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7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8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9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3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4" name="Line 48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5" name="Line 49"/>
          <p:cNvSpPr>
            <a:spLocks noChangeShapeType="1"/>
          </p:cNvSpPr>
          <p:nvPr/>
        </p:nvSpPr>
        <p:spPr bwMode="auto">
          <a:xfrm flipH="1">
            <a:off x="3141663" y="4221163"/>
            <a:ext cx="373062" cy="7953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6" name="Line 50"/>
          <p:cNvSpPr>
            <a:spLocks noChangeShapeType="1"/>
          </p:cNvSpPr>
          <p:nvPr/>
        </p:nvSpPr>
        <p:spPr bwMode="auto">
          <a:xfrm>
            <a:off x="2546350" y="5273675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8" name="Rectangle 52"/>
          <p:cNvSpPr>
            <a:spLocks noChangeArrowheads="1"/>
          </p:cNvSpPr>
          <p:nvPr/>
        </p:nvSpPr>
        <p:spPr bwMode="auto">
          <a:xfrm>
            <a:off x="3527425" y="5568950"/>
            <a:ext cx="22574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</a:t>
            </a:r>
          </a:p>
        </p:txBody>
      </p:sp>
    </p:spTree>
    <p:extLst>
      <p:ext uri="{BB962C8B-B14F-4D97-AF65-F5344CB8AC3E}">
        <p14:creationId xmlns="" xmlns:p14="http://schemas.microsoft.com/office/powerpoint/2010/main" val="342965306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30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048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048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049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049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049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049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050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050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050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050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050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051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051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051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1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2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7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8" name="Line 48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9" name="Line 49"/>
          <p:cNvSpPr>
            <a:spLocks noChangeShapeType="1"/>
          </p:cNvSpPr>
          <p:nvPr/>
        </p:nvSpPr>
        <p:spPr bwMode="auto">
          <a:xfrm flipH="1">
            <a:off x="3408363" y="4338638"/>
            <a:ext cx="298450" cy="711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31" name="Rectangle 51"/>
          <p:cNvSpPr>
            <a:spLocks noChangeArrowheads="1"/>
          </p:cNvSpPr>
          <p:nvPr/>
        </p:nvSpPr>
        <p:spPr bwMode="auto">
          <a:xfrm>
            <a:off x="3527425" y="5568950"/>
            <a:ext cx="22574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</a:t>
            </a:r>
          </a:p>
        </p:txBody>
      </p:sp>
    </p:spTree>
    <p:extLst>
      <p:ext uri="{BB962C8B-B14F-4D97-AF65-F5344CB8AC3E}">
        <p14:creationId xmlns="" xmlns:p14="http://schemas.microsoft.com/office/powerpoint/2010/main" val="24853079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909268"/>
            <a:ext cx="3902075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177800" y="1484784"/>
            <a:ext cx="8785225" cy="44069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For each node in a tree, there exists a unique path from the root node to that node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length of this path is the </a:t>
            </a:r>
            <a:r>
              <a:rPr lang="en-US" altLang="en-US" i="1" dirty="0" smtClean="0">
                <a:latin typeface="Arial" charset="0"/>
                <a:cs typeface="Arial" charset="0"/>
              </a:rPr>
              <a:t>depth</a:t>
            </a:r>
            <a:r>
              <a:rPr lang="en-US" altLang="en-US" dirty="0" smtClean="0">
                <a:latin typeface="Arial" charset="0"/>
                <a:cs typeface="Arial" charset="0"/>
              </a:rPr>
              <a:t> of the node, </a:t>
            </a:r>
            <a:r>
              <a:rPr lang="en-US" altLang="en-US" i="1" dirty="0" smtClean="0">
                <a:latin typeface="Arial" charset="0"/>
                <a:cs typeface="Arial" charset="0"/>
              </a:rPr>
              <a:t>e</a:t>
            </a:r>
            <a:r>
              <a:rPr lang="en-US" altLang="en-US" dirty="0" smtClean="0">
                <a:latin typeface="Arial" charset="0"/>
                <a:cs typeface="Arial" charset="0"/>
              </a:rPr>
              <a:t>.</a:t>
            </a:r>
            <a:r>
              <a:rPr lang="en-US" altLang="en-US" i="1" dirty="0" smtClean="0">
                <a:latin typeface="Arial" charset="0"/>
                <a:cs typeface="Arial" charset="0"/>
              </a:rPr>
              <a:t>g</a:t>
            </a:r>
            <a:r>
              <a:rPr lang="en-US" altLang="en-US" dirty="0" smtClean="0">
                <a:latin typeface="Arial" charset="0"/>
                <a:cs typeface="Arial" charset="0"/>
              </a:rPr>
              <a:t>.,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 has depth 2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L has depth 3</a:t>
            </a:r>
          </a:p>
        </p:txBody>
      </p:sp>
      <p:sp>
        <p:nvSpPr>
          <p:cNvPr id="18437" name="Freeform 5"/>
          <p:cNvSpPr>
            <a:spLocks/>
          </p:cNvSpPr>
          <p:nvPr/>
        </p:nvSpPr>
        <p:spPr bwMode="auto">
          <a:xfrm>
            <a:off x="4211638" y="6778129"/>
            <a:ext cx="4175125" cy="1587"/>
          </a:xfrm>
          <a:custGeom>
            <a:avLst/>
            <a:gdLst>
              <a:gd name="T0" fmla="*/ 0 w 2630"/>
              <a:gd name="T1" fmla="*/ 0 h 1"/>
              <a:gd name="T2" fmla="*/ 2147483647 w 2630"/>
              <a:gd name="T3" fmla="*/ 0 h 1"/>
              <a:gd name="T4" fmla="*/ 0 60000 65536"/>
              <a:gd name="T5" fmla="*/ 0 60000 65536"/>
              <a:gd name="T6" fmla="*/ 0 w 2630"/>
              <a:gd name="T7" fmla="*/ 0 h 1"/>
              <a:gd name="T8" fmla="*/ 2630 w 263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30" h="1">
                <a:moveTo>
                  <a:pt x="0" y="0"/>
                </a:moveTo>
                <a:lnTo>
                  <a:pt x="263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4283075" y="5927229"/>
            <a:ext cx="43926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40301457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Line 2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4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1510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1512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1514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1516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7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1518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9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1520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1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1522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3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1524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5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1526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1528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9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1530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1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1532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3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1534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5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1536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7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1538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1540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1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2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3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1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2" name="Line 48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3" name="Line 49"/>
          <p:cNvSpPr>
            <a:spLocks noChangeShapeType="1"/>
          </p:cNvSpPr>
          <p:nvPr/>
        </p:nvSpPr>
        <p:spPr bwMode="auto">
          <a:xfrm>
            <a:off x="2759075" y="4037013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5" name="Rectangle 51"/>
          <p:cNvSpPr>
            <a:spLocks noChangeArrowheads="1"/>
          </p:cNvSpPr>
          <p:nvPr/>
        </p:nvSpPr>
        <p:spPr bwMode="auto">
          <a:xfrm>
            <a:off x="3279775" y="5568950"/>
            <a:ext cx="2754313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</a:t>
            </a:r>
          </a:p>
        </p:txBody>
      </p:sp>
    </p:spTree>
    <p:extLst>
      <p:ext uri="{BB962C8B-B14F-4D97-AF65-F5344CB8AC3E}">
        <p14:creationId xmlns="" xmlns:p14="http://schemas.microsoft.com/office/powerpoint/2010/main" val="268862221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8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253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253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254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254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254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254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254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255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255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255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255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255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256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256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5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6" name="Line 48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7" name="Line 49"/>
          <p:cNvSpPr>
            <a:spLocks noChangeShapeType="1"/>
          </p:cNvSpPr>
          <p:nvPr/>
        </p:nvSpPr>
        <p:spPr bwMode="auto">
          <a:xfrm>
            <a:off x="3794125" y="4337050"/>
            <a:ext cx="252413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9" name="Rectangle 51"/>
          <p:cNvSpPr>
            <a:spLocks noChangeArrowheads="1"/>
          </p:cNvSpPr>
          <p:nvPr/>
        </p:nvSpPr>
        <p:spPr bwMode="auto">
          <a:xfrm>
            <a:off x="3279775" y="5568950"/>
            <a:ext cx="2754313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</a:t>
            </a:r>
          </a:p>
        </p:txBody>
      </p:sp>
    </p:spTree>
    <p:extLst>
      <p:ext uri="{BB962C8B-B14F-4D97-AF65-F5344CB8AC3E}">
        <p14:creationId xmlns="" xmlns:p14="http://schemas.microsoft.com/office/powerpoint/2010/main" val="350215846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3" name="Rectangle 5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355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355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356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356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356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356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356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357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357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357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357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357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358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358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358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358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9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0" name="Line 48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1" name="Line 49"/>
          <p:cNvSpPr>
            <a:spLocks noChangeShapeType="1"/>
          </p:cNvSpPr>
          <p:nvPr/>
        </p:nvSpPr>
        <p:spPr bwMode="auto">
          <a:xfrm>
            <a:off x="3794125" y="4337050"/>
            <a:ext cx="252413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2" name="Line 50"/>
          <p:cNvSpPr>
            <a:spLocks noChangeShapeType="1"/>
          </p:cNvSpPr>
          <p:nvPr/>
        </p:nvSpPr>
        <p:spPr bwMode="auto">
          <a:xfrm>
            <a:off x="3527425" y="5273675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4" name="Rectangle 52"/>
          <p:cNvSpPr>
            <a:spLocks noChangeArrowheads="1"/>
          </p:cNvSpPr>
          <p:nvPr/>
        </p:nvSpPr>
        <p:spPr bwMode="auto">
          <a:xfrm>
            <a:off x="3030538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</a:t>
            </a:r>
          </a:p>
        </p:txBody>
      </p:sp>
    </p:spTree>
    <p:extLst>
      <p:ext uri="{BB962C8B-B14F-4D97-AF65-F5344CB8AC3E}">
        <p14:creationId xmlns="" xmlns:p14="http://schemas.microsoft.com/office/powerpoint/2010/main" val="269137159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6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458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458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458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458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458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459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459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459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459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459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460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460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460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460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460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461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3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4" name="Line 48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5" name="Line 49"/>
          <p:cNvSpPr>
            <a:spLocks noChangeShapeType="1"/>
          </p:cNvSpPr>
          <p:nvPr/>
        </p:nvSpPr>
        <p:spPr bwMode="auto">
          <a:xfrm>
            <a:off x="4011613" y="4213225"/>
            <a:ext cx="280987" cy="7826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7" name="Rectangle 51"/>
          <p:cNvSpPr>
            <a:spLocks noChangeArrowheads="1"/>
          </p:cNvSpPr>
          <p:nvPr/>
        </p:nvSpPr>
        <p:spPr bwMode="auto">
          <a:xfrm>
            <a:off x="3030538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</a:t>
            </a:r>
          </a:p>
        </p:txBody>
      </p:sp>
    </p:spTree>
    <p:extLst>
      <p:ext uri="{BB962C8B-B14F-4D97-AF65-F5344CB8AC3E}">
        <p14:creationId xmlns="" xmlns:p14="http://schemas.microsoft.com/office/powerpoint/2010/main" val="402304953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9" name="Rectangle 4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560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560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560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561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561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561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561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561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562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562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562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562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562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563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563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563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4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7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8" name="Line 48"/>
          <p:cNvSpPr>
            <a:spLocks noChangeShapeType="1"/>
          </p:cNvSpPr>
          <p:nvPr/>
        </p:nvSpPr>
        <p:spPr bwMode="auto">
          <a:xfrm>
            <a:off x="3186113" y="3006725"/>
            <a:ext cx="573087" cy="7731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50" name="Rectangle 50"/>
          <p:cNvSpPr>
            <a:spLocks noChangeArrowheads="1"/>
          </p:cNvSpPr>
          <p:nvPr/>
        </p:nvSpPr>
        <p:spPr bwMode="auto">
          <a:xfrm>
            <a:off x="3030538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</a:t>
            </a:r>
          </a:p>
        </p:txBody>
      </p:sp>
    </p:spTree>
    <p:extLst>
      <p:ext uri="{BB962C8B-B14F-4D97-AF65-F5344CB8AC3E}">
        <p14:creationId xmlns="" xmlns:p14="http://schemas.microsoft.com/office/powerpoint/2010/main" val="202719804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2" name="Rectangle 48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663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663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663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663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663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664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664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664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665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665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665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665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665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1" name="Line 47"/>
          <p:cNvSpPr>
            <a:spLocks noChangeShapeType="1"/>
          </p:cNvSpPr>
          <p:nvPr/>
        </p:nvSpPr>
        <p:spPr bwMode="auto">
          <a:xfrm flipH="1">
            <a:off x="3205163" y="2333625"/>
            <a:ext cx="1370012" cy="5699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3" name="Rectangle 49"/>
          <p:cNvSpPr>
            <a:spLocks noChangeArrowheads="1"/>
          </p:cNvSpPr>
          <p:nvPr/>
        </p:nvSpPr>
        <p:spPr bwMode="auto">
          <a:xfrm>
            <a:off x="3030538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</a:t>
            </a:r>
          </a:p>
        </p:txBody>
      </p:sp>
    </p:spTree>
    <p:extLst>
      <p:ext uri="{BB962C8B-B14F-4D97-AF65-F5344CB8AC3E}">
        <p14:creationId xmlns="" xmlns:p14="http://schemas.microsoft.com/office/powerpoint/2010/main" val="91989122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1" name="Line 3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6" name="Rectangle 48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7653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7655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7657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7659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7661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7663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7665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6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7667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8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7669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0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7671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2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7673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4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7675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6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7677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8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7679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0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7681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2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7683" name="Line 35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4" name="Line 36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5" name="Line 37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6" name="Line 38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7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8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9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0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1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5" name="Line 47"/>
          <p:cNvSpPr>
            <a:spLocks noChangeShapeType="1"/>
          </p:cNvSpPr>
          <p:nvPr/>
        </p:nvSpPr>
        <p:spPr bwMode="auto">
          <a:xfrm>
            <a:off x="3752850" y="1998663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7" name="Rectangle 49"/>
          <p:cNvSpPr>
            <a:spLocks noChangeArrowheads="1"/>
          </p:cNvSpPr>
          <p:nvPr/>
        </p:nvSpPr>
        <p:spPr bwMode="auto">
          <a:xfrm>
            <a:off x="2784475" y="5568950"/>
            <a:ext cx="37480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</a:t>
            </a:r>
          </a:p>
        </p:txBody>
      </p:sp>
    </p:spTree>
    <p:extLst>
      <p:ext uri="{BB962C8B-B14F-4D97-AF65-F5344CB8AC3E}">
        <p14:creationId xmlns="" xmlns:p14="http://schemas.microsoft.com/office/powerpoint/2010/main" val="182529934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2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20" name="Rectangle 48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868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868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868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868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868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869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869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869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869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869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870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870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870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870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8708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9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0" name="Line 38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1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2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3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4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5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9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21" name="Rectangle 49"/>
          <p:cNvSpPr>
            <a:spLocks noChangeArrowheads="1"/>
          </p:cNvSpPr>
          <p:nvPr/>
        </p:nvSpPr>
        <p:spPr bwMode="auto">
          <a:xfrm>
            <a:off x="2784475" y="5568950"/>
            <a:ext cx="37480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</a:t>
            </a:r>
          </a:p>
        </p:txBody>
      </p:sp>
    </p:spTree>
    <p:extLst>
      <p:ext uri="{BB962C8B-B14F-4D97-AF65-F5344CB8AC3E}">
        <p14:creationId xmlns="" xmlns:p14="http://schemas.microsoft.com/office/powerpoint/2010/main" val="172261406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Line 2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699" name="Line 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5" name="Rectangle 4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29701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9702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9704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9706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9708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9710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3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9714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5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9716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7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9718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9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9720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1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9722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3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9724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5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9726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7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9728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9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9730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1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4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8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3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4" name="Line 48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6" name="Rectangle 50"/>
          <p:cNvSpPr>
            <a:spLocks noChangeArrowheads="1"/>
          </p:cNvSpPr>
          <p:nvPr/>
        </p:nvSpPr>
        <p:spPr bwMode="auto">
          <a:xfrm>
            <a:off x="2784475" y="5568950"/>
            <a:ext cx="37480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</a:t>
            </a:r>
          </a:p>
        </p:txBody>
      </p:sp>
    </p:spTree>
    <p:extLst>
      <p:ext uri="{BB962C8B-B14F-4D97-AF65-F5344CB8AC3E}">
        <p14:creationId xmlns="" xmlns:p14="http://schemas.microsoft.com/office/powerpoint/2010/main" val="113854060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70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072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072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073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073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073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073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074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074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074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074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074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075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075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075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2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7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8" name="Line 48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9" name="Line 49"/>
          <p:cNvSpPr>
            <a:spLocks noChangeShapeType="1"/>
          </p:cNvSpPr>
          <p:nvPr/>
        </p:nvSpPr>
        <p:spPr bwMode="auto">
          <a:xfrm flipH="1">
            <a:off x="4956175" y="4232275"/>
            <a:ext cx="373063" cy="7953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71" name="Rectangle 51"/>
          <p:cNvSpPr>
            <a:spLocks noChangeArrowheads="1"/>
          </p:cNvSpPr>
          <p:nvPr/>
        </p:nvSpPr>
        <p:spPr bwMode="auto">
          <a:xfrm>
            <a:off x="2784475" y="5568950"/>
            <a:ext cx="37480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</a:t>
            </a:r>
          </a:p>
        </p:txBody>
      </p:sp>
    </p:spTree>
    <p:extLst>
      <p:ext uri="{BB962C8B-B14F-4D97-AF65-F5344CB8AC3E}">
        <p14:creationId xmlns="" xmlns:p14="http://schemas.microsoft.com/office/powerpoint/2010/main" val="198705440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</a:t>
            </a:r>
            <a:r>
              <a:rPr lang="en-US" altLang="en-US" i="1" smtClean="0">
                <a:latin typeface="Arial" charset="0"/>
                <a:cs typeface="Arial" charset="0"/>
              </a:rPr>
              <a:t>height</a:t>
            </a:r>
            <a:r>
              <a:rPr lang="en-US" altLang="en-US" smtClean="0">
                <a:latin typeface="Arial" charset="0"/>
                <a:cs typeface="Arial" charset="0"/>
              </a:rPr>
              <a:t> of a tree is defined as the maximum depth of any node within the tree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height of a tree with one node is 0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Just the root node</a:t>
            </a:r>
            <a:endParaRPr lang="en-US" altLang="en-US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For convenience, we define the height of the empty tree to be 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–1</a:t>
            </a:r>
          </a:p>
        </p:txBody>
      </p:sp>
    </p:spTree>
    <p:extLst>
      <p:ext uri="{BB962C8B-B14F-4D97-AF65-F5344CB8AC3E}">
        <p14:creationId xmlns="" xmlns:p14="http://schemas.microsoft.com/office/powerpoint/2010/main" val="4632132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Line 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5" name="Rectangle 5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174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175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175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175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176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176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176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176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176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177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177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177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177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177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6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1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2" name="Line 48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3" name="Line 49"/>
          <p:cNvSpPr>
            <a:spLocks noChangeShapeType="1"/>
          </p:cNvSpPr>
          <p:nvPr/>
        </p:nvSpPr>
        <p:spPr bwMode="auto">
          <a:xfrm flipH="1">
            <a:off x="4956175" y="4232275"/>
            <a:ext cx="373063" cy="7953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4" name="Line 50"/>
          <p:cNvSpPr>
            <a:spLocks noChangeShapeType="1"/>
          </p:cNvSpPr>
          <p:nvPr/>
        </p:nvSpPr>
        <p:spPr bwMode="auto">
          <a:xfrm>
            <a:off x="4498975" y="5275263"/>
            <a:ext cx="295275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6" name="Rectangle 52"/>
          <p:cNvSpPr>
            <a:spLocks noChangeArrowheads="1"/>
          </p:cNvSpPr>
          <p:nvPr/>
        </p:nvSpPr>
        <p:spPr bwMode="auto">
          <a:xfrm>
            <a:off x="2559050" y="5568950"/>
            <a:ext cx="41989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</a:t>
            </a:r>
          </a:p>
        </p:txBody>
      </p:sp>
    </p:spTree>
    <p:extLst>
      <p:ext uri="{BB962C8B-B14F-4D97-AF65-F5344CB8AC3E}">
        <p14:creationId xmlns="" xmlns:p14="http://schemas.microsoft.com/office/powerpoint/2010/main" val="230399787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Line 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8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277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277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278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278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278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278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278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279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279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279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279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279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280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280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0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1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5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6" name="Line 48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7" name="Line 49"/>
          <p:cNvSpPr>
            <a:spLocks noChangeShapeType="1"/>
          </p:cNvSpPr>
          <p:nvPr/>
        </p:nvSpPr>
        <p:spPr bwMode="auto">
          <a:xfrm flipH="1">
            <a:off x="5202238" y="4327525"/>
            <a:ext cx="298450" cy="711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9" name="Rectangle 51"/>
          <p:cNvSpPr>
            <a:spLocks noChangeArrowheads="1"/>
          </p:cNvSpPr>
          <p:nvPr/>
        </p:nvSpPr>
        <p:spPr bwMode="auto">
          <a:xfrm>
            <a:off x="2559050" y="5568950"/>
            <a:ext cx="41989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</a:t>
            </a:r>
          </a:p>
        </p:txBody>
      </p:sp>
    </p:spTree>
    <p:extLst>
      <p:ext uri="{BB962C8B-B14F-4D97-AF65-F5344CB8AC3E}">
        <p14:creationId xmlns="" xmlns:p14="http://schemas.microsoft.com/office/powerpoint/2010/main" val="379416559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2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795" name="Line 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42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3379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380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380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381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381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381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381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381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382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382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382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382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3828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9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0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1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2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3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4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9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40" name="Line 48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41" name="Line 49"/>
          <p:cNvSpPr>
            <a:spLocks noChangeShapeType="1"/>
          </p:cNvSpPr>
          <p:nvPr/>
        </p:nvSpPr>
        <p:spPr bwMode="auto">
          <a:xfrm>
            <a:off x="4584700" y="4046538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43" name="Rectangle 51"/>
          <p:cNvSpPr>
            <a:spLocks noChangeArrowheads="1"/>
          </p:cNvSpPr>
          <p:nvPr/>
        </p:nvSpPr>
        <p:spPr bwMode="auto">
          <a:xfrm>
            <a:off x="2320925" y="5568950"/>
            <a:ext cx="4672013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</a:t>
            </a:r>
          </a:p>
        </p:txBody>
      </p:sp>
    </p:spTree>
    <p:extLst>
      <p:ext uri="{BB962C8B-B14F-4D97-AF65-F5344CB8AC3E}">
        <p14:creationId xmlns="" xmlns:p14="http://schemas.microsoft.com/office/powerpoint/2010/main" val="166927917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6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482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482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482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482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482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483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483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483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483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483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484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484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484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484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484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485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3" name="Line 47"/>
          <p:cNvSpPr>
            <a:spLocks noChangeShapeType="1"/>
          </p:cNvSpPr>
          <p:nvPr/>
        </p:nvSpPr>
        <p:spPr bwMode="auto">
          <a:xfrm>
            <a:off x="5608638" y="431323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4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5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7" name="Rectangle 51"/>
          <p:cNvSpPr>
            <a:spLocks noChangeArrowheads="1"/>
          </p:cNvSpPr>
          <p:nvPr/>
        </p:nvSpPr>
        <p:spPr bwMode="auto">
          <a:xfrm>
            <a:off x="2320925" y="5568950"/>
            <a:ext cx="4672013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</a:t>
            </a:r>
          </a:p>
        </p:txBody>
      </p:sp>
    </p:spTree>
    <p:extLst>
      <p:ext uri="{BB962C8B-B14F-4D97-AF65-F5344CB8AC3E}">
        <p14:creationId xmlns="" xmlns:p14="http://schemas.microsoft.com/office/powerpoint/2010/main" val="280035695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91" name="Rectangle 5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584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584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584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585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585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585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585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586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586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586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586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586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587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587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587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4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5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7" name="Line 47"/>
          <p:cNvSpPr>
            <a:spLocks noChangeShapeType="1"/>
          </p:cNvSpPr>
          <p:nvPr/>
        </p:nvSpPr>
        <p:spPr bwMode="auto">
          <a:xfrm>
            <a:off x="5608638" y="431323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8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9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90" name="Line 50"/>
          <p:cNvSpPr>
            <a:spLocks noChangeShapeType="1"/>
          </p:cNvSpPr>
          <p:nvPr/>
        </p:nvSpPr>
        <p:spPr bwMode="auto">
          <a:xfrm>
            <a:off x="5364163" y="5283200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92" name="Rectangle 52"/>
          <p:cNvSpPr>
            <a:spLocks noChangeArrowheads="1"/>
          </p:cNvSpPr>
          <p:nvPr/>
        </p:nvSpPr>
        <p:spPr bwMode="auto">
          <a:xfrm>
            <a:off x="2039938" y="5568950"/>
            <a:ext cx="52355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</a:t>
            </a:r>
          </a:p>
        </p:txBody>
      </p:sp>
    </p:spTree>
    <p:extLst>
      <p:ext uri="{BB962C8B-B14F-4D97-AF65-F5344CB8AC3E}">
        <p14:creationId xmlns="" xmlns:p14="http://schemas.microsoft.com/office/powerpoint/2010/main" val="415864208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4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687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687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688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688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688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688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688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689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689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689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689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689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9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1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2" name="Line 48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3" name="Line 49"/>
          <p:cNvSpPr>
            <a:spLocks noChangeShapeType="1"/>
          </p:cNvSpPr>
          <p:nvPr/>
        </p:nvSpPr>
        <p:spPr bwMode="auto">
          <a:xfrm>
            <a:off x="5803900" y="4224338"/>
            <a:ext cx="280988" cy="7826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5" name="Rectangle 51"/>
          <p:cNvSpPr>
            <a:spLocks noChangeArrowheads="1"/>
          </p:cNvSpPr>
          <p:nvPr/>
        </p:nvSpPr>
        <p:spPr bwMode="auto">
          <a:xfrm>
            <a:off x="2039938" y="5568950"/>
            <a:ext cx="52355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</a:t>
            </a:r>
          </a:p>
        </p:txBody>
      </p:sp>
    </p:spTree>
    <p:extLst>
      <p:ext uri="{BB962C8B-B14F-4D97-AF65-F5344CB8AC3E}">
        <p14:creationId xmlns="" xmlns:p14="http://schemas.microsoft.com/office/powerpoint/2010/main" val="241576496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7" name="Rectangle 4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789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790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790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790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790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790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791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791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791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791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791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792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792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5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6" name="Line 48"/>
          <p:cNvSpPr>
            <a:spLocks noChangeShapeType="1"/>
          </p:cNvSpPr>
          <p:nvPr/>
        </p:nvSpPr>
        <p:spPr bwMode="auto">
          <a:xfrm flipH="1">
            <a:off x="5862638" y="3214688"/>
            <a:ext cx="561975" cy="7143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8" name="Rectangle 50"/>
          <p:cNvSpPr>
            <a:spLocks noChangeArrowheads="1"/>
          </p:cNvSpPr>
          <p:nvPr/>
        </p:nvSpPr>
        <p:spPr bwMode="auto">
          <a:xfrm>
            <a:off x="2039938" y="5568950"/>
            <a:ext cx="52355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</a:t>
            </a:r>
          </a:p>
        </p:txBody>
      </p:sp>
    </p:spTree>
    <p:extLst>
      <p:ext uri="{BB962C8B-B14F-4D97-AF65-F5344CB8AC3E}">
        <p14:creationId xmlns="" xmlns:p14="http://schemas.microsoft.com/office/powerpoint/2010/main" val="8840345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Line 2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15" name="Line 3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16" name="Line 4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61" name="Rectangle 4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3891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891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892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892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893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893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893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893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893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894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894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894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894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8948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9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0" name="Line 38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1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2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3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4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5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9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60" name="Line 48"/>
          <p:cNvSpPr>
            <a:spLocks noChangeShapeType="1"/>
          </p:cNvSpPr>
          <p:nvPr/>
        </p:nvSpPr>
        <p:spPr bwMode="auto">
          <a:xfrm>
            <a:off x="5373688" y="2970213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62" name="Rectangle 50"/>
          <p:cNvSpPr>
            <a:spLocks noChangeArrowheads="1"/>
          </p:cNvSpPr>
          <p:nvPr/>
        </p:nvSpPr>
        <p:spPr bwMode="auto">
          <a:xfrm>
            <a:off x="1781175" y="5568950"/>
            <a:ext cx="57546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</a:t>
            </a:r>
          </a:p>
        </p:txBody>
      </p:sp>
    </p:spTree>
    <p:extLst>
      <p:ext uri="{BB962C8B-B14F-4D97-AF65-F5344CB8AC3E}">
        <p14:creationId xmlns="" xmlns:p14="http://schemas.microsoft.com/office/powerpoint/2010/main" val="150416495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Line 2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39" name="Line 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0" name="Line 4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5" name="Rectangle 4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39941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7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9948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9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9950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1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9952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3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9954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5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9956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7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9958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9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9960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1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9962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3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9964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5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9966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7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9968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9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9970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1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9972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3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4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5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6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7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8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9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2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3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4" name="Line 48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6" name="Rectangle 50"/>
          <p:cNvSpPr>
            <a:spLocks noChangeArrowheads="1"/>
          </p:cNvSpPr>
          <p:nvPr/>
        </p:nvSpPr>
        <p:spPr bwMode="auto">
          <a:xfrm>
            <a:off x="1781175" y="5568950"/>
            <a:ext cx="57546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</a:t>
            </a:r>
          </a:p>
        </p:txBody>
      </p:sp>
    </p:spTree>
    <p:extLst>
      <p:ext uri="{BB962C8B-B14F-4D97-AF65-F5344CB8AC3E}">
        <p14:creationId xmlns="" xmlns:p14="http://schemas.microsoft.com/office/powerpoint/2010/main" val="259582342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Line 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10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096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096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6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096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6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097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097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097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097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097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098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098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098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098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098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099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099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099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7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8" name="Line 48"/>
          <p:cNvSpPr>
            <a:spLocks noChangeShapeType="1"/>
          </p:cNvSpPr>
          <p:nvPr/>
        </p:nvSpPr>
        <p:spPr bwMode="auto">
          <a:xfrm flipH="1">
            <a:off x="6888163" y="4264025"/>
            <a:ext cx="330200" cy="7318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9" name="Line 49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11" name="Rectangle 51"/>
          <p:cNvSpPr>
            <a:spLocks noChangeArrowheads="1"/>
          </p:cNvSpPr>
          <p:nvPr/>
        </p:nvSpPr>
        <p:spPr bwMode="auto">
          <a:xfrm>
            <a:off x="1781175" y="5568950"/>
            <a:ext cx="57546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</a:t>
            </a:r>
          </a:p>
        </p:txBody>
      </p:sp>
    </p:spTree>
    <p:extLst>
      <p:ext uri="{BB962C8B-B14F-4D97-AF65-F5344CB8AC3E}">
        <p14:creationId xmlns="" xmlns:p14="http://schemas.microsoft.com/office/powerpoint/2010/main" val="355893670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Tree.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205936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If a path exists from node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dirty="0" smtClean="0">
                <a:latin typeface="Arial" charset="0"/>
                <a:cs typeface="Arial" charset="0"/>
              </a:rPr>
              <a:t> to node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b</a:t>
            </a:r>
            <a:r>
              <a:rPr lang="en-US" altLang="en-US" dirty="0" smtClean="0"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US" altLang="en-US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dirty="0" smtClean="0">
                <a:latin typeface="Arial" charset="0"/>
                <a:cs typeface="Arial" charset="0"/>
              </a:rPr>
              <a:t> is an </a:t>
            </a:r>
            <a:r>
              <a:rPr lang="en-US" altLang="en-US" i="1" dirty="0" smtClean="0">
                <a:latin typeface="Arial" charset="0"/>
                <a:cs typeface="Arial" charset="0"/>
              </a:rPr>
              <a:t>ancestor</a:t>
            </a:r>
            <a:r>
              <a:rPr lang="en-US" altLang="en-US" dirty="0" smtClean="0">
                <a:latin typeface="Arial" charset="0"/>
                <a:cs typeface="Arial" charset="0"/>
              </a:rPr>
              <a:t> of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b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i="1" dirty="0" smtClean="0">
                <a:latin typeface="Times New Roman" pitchFamily="18" charset="0"/>
                <a:cs typeface="Arial" charset="0"/>
              </a:rPr>
              <a:t>b</a:t>
            </a:r>
            <a:r>
              <a:rPr lang="en-US" altLang="en-US" dirty="0" smtClean="0">
                <a:latin typeface="Arial" charset="0"/>
                <a:cs typeface="Arial" charset="0"/>
              </a:rPr>
              <a:t> is a </a:t>
            </a:r>
            <a:r>
              <a:rPr lang="en-US" altLang="en-US" i="1" dirty="0" smtClean="0">
                <a:latin typeface="Arial" charset="0"/>
                <a:cs typeface="Arial" charset="0"/>
              </a:rPr>
              <a:t>descendent</a:t>
            </a:r>
            <a:r>
              <a:rPr lang="en-US" altLang="en-US" dirty="0" smtClean="0">
                <a:latin typeface="Arial" charset="0"/>
                <a:cs typeface="Arial" charset="0"/>
              </a:rPr>
              <a:t> of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a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root node is an ancestor of all nodes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138114"/>
            <a:ext cx="7343775" cy="544736"/>
          </a:xfrm>
        </p:spPr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Terminology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751899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Line 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5" name="Rectangle 5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198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199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199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199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199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199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200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200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200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200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200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201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201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201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201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201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1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2" name="Line 48"/>
          <p:cNvSpPr>
            <a:spLocks noChangeShapeType="1"/>
          </p:cNvSpPr>
          <p:nvPr/>
        </p:nvSpPr>
        <p:spPr bwMode="auto">
          <a:xfrm flipH="1">
            <a:off x="6888163" y="4264025"/>
            <a:ext cx="330200" cy="7318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3" name="Line 49"/>
          <p:cNvSpPr>
            <a:spLocks noChangeShapeType="1"/>
          </p:cNvSpPr>
          <p:nvPr/>
        </p:nvSpPr>
        <p:spPr bwMode="auto">
          <a:xfrm>
            <a:off x="6335713" y="5254625"/>
            <a:ext cx="338137" cy="79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4" name="Line 50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6" name="Rectangle 52"/>
          <p:cNvSpPr>
            <a:spLocks noChangeArrowheads="1"/>
          </p:cNvSpPr>
          <p:nvPr/>
        </p:nvSpPr>
        <p:spPr bwMode="auto">
          <a:xfrm>
            <a:off x="1520825" y="5568950"/>
            <a:ext cx="62738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  N</a:t>
            </a:r>
          </a:p>
        </p:txBody>
      </p:sp>
    </p:spTree>
    <p:extLst>
      <p:ext uri="{BB962C8B-B14F-4D97-AF65-F5344CB8AC3E}">
        <p14:creationId xmlns="" xmlns:p14="http://schemas.microsoft.com/office/powerpoint/2010/main" val="48174093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Line 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8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301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301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301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301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302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302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302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302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302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303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303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303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303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303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304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304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1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5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6" name="Line 48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7" name="Line 49"/>
          <p:cNvSpPr>
            <a:spLocks noChangeShapeType="1"/>
          </p:cNvSpPr>
          <p:nvPr/>
        </p:nvSpPr>
        <p:spPr bwMode="auto">
          <a:xfrm flipH="1">
            <a:off x="7091363" y="4327525"/>
            <a:ext cx="298450" cy="711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9" name="Rectangle 51"/>
          <p:cNvSpPr>
            <a:spLocks noChangeArrowheads="1"/>
          </p:cNvSpPr>
          <p:nvPr/>
        </p:nvSpPr>
        <p:spPr bwMode="auto">
          <a:xfrm>
            <a:off x="1520825" y="5568950"/>
            <a:ext cx="62738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  N</a:t>
            </a:r>
          </a:p>
        </p:txBody>
      </p:sp>
    </p:spTree>
    <p:extLst>
      <p:ext uri="{BB962C8B-B14F-4D97-AF65-F5344CB8AC3E}">
        <p14:creationId xmlns="" xmlns:p14="http://schemas.microsoft.com/office/powerpoint/2010/main" val="147355221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Line 2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35" name="Line 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82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4403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403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404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404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404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404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404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405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405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405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405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405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406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406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406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406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4068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9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0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1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2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3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4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5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9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80" name="Line 48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81" name="Line 49"/>
          <p:cNvSpPr>
            <a:spLocks noChangeShapeType="1"/>
          </p:cNvSpPr>
          <p:nvPr/>
        </p:nvSpPr>
        <p:spPr bwMode="auto">
          <a:xfrm>
            <a:off x="6430963" y="4057650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83" name="Rectangle 51"/>
          <p:cNvSpPr>
            <a:spLocks noChangeArrowheads="1"/>
          </p:cNvSpPr>
          <p:nvPr/>
        </p:nvSpPr>
        <p:spPr bwMode="auto">
          <a:xfrm>
            <a:off x="1250950" y="5568950"/>
            <a:ext cx="68151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  N  G</a:t>
            </a:r>
          </a:p>
        </p:txBody>
      </p:sp>
    </p:spTree>
    <p:extLst>
      <p:ext uri="{BB962C8B-B14F-4D97-AF65-F5344CB8AC3E}">
        <p14:creationId xmlns="" xmlns:p14="http://schemas.microsoft.com/office/powerpoint/2010/main" val="126939823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6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506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506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506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506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506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507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507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507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507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508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508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508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508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508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509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2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3" name="Line 47"/>
          <p:cNvSpPr>
            <a:spLocks noChangeShapeType="1"/>
          </p:cNvSpPr>
          <p:nvPr/>
        </p:nvSpPr>
        <p:spPr bwMode="auto">
          <a:xfrm>
            <a:off x="7507288" y="434498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4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5" name="Line 49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7" name="Rectangle 51"/>
          <p:cNvSpPr>
            <a:spLocks noChangeArrowheads="1"/>
          </p:cNvSpPr>
          <p:nvPr/>
        </p:nvSpPr>
        <p:spPr bwMode="auto">
          <a:xfrm>
            <a:off x="1250950" y="5568950"/>
            <a:ext cx="68151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  N  G</a:t>
            </a:r>
          </a:p>
        </p:txBody>
      </p:sp>
    </p:spTree>
    <p:extLst>
      <p:ext uri="{BB962C8B-B14F-4D97-AF65-F5344CB8AC3E}">
        <p14:creationId xmlns="" xmlns:p14="http://schemas.microsoft.com/office/powerpoint/2010/main" val="269835286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31" name="Rectangle 5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608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608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608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609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609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609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609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610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610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610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610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610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611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611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611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4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5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6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7" name="Line 47"/>
          <p:cNvSpPr>
            <a:spLocks noChangeShapeType="1"/>
          </p:cNvSpPr>
          <p:nvPr/>
        </p:nvSpPr>
        <p:spPr bwMode="auto">
          <a:xfrm>
            <a:off x="7507288" y="434498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8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9" name="Line 49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30" name="Line 50"/>
          <p:cNvSpPr>
            <a:spLocks noChangeShapeType="1"/>
          </p:cNvSpPr>
          <p:nvPr/>
        </p:nvSpPr>
        <p:spPr bwMode="auto">
          <a:xfrm>
            <a:off x="7273925" y="5262563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32" name="Rectangle 52"/>
          <p:cNvSpPr>
            <a:spLocks noChangeArrowheads="1"/>
          </p:cNvSpPr>
          <p:nvPr/>
        </p:nvSpPr>
        <p:spPr bwMode="auto">
          <a:xfrm>
            <a:off x="979488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  N  G  O</a:t>
            </a:r>
          </a:p>
        </p:txBody>
      </p:sp>
    </p:spTree>
    <p:extLst>
      <p:ext uri="{BB962C8B-B14F-4D97-AF65-F5344CB8AC3E}">
        <p14:creationId xmlns="" xmlns:p14="http://schemas.microsoft.com/office/powerpoint/2010/main" val="57108319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4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710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711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711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711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711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711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712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712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712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712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712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713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713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713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713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713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9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0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1" name="Line 47"/>
          <p:cNvSpPr>
            <a:spLocks noChangeShapeType="1"/>
          </p:cNvSpPr>
          <p:nvPr/>
        </p:nvSpPr>
        <p:spPr bwMode="auto">
          <a:xfrm>
            <a:off x="7721600" y="4205288"/>
            <a:ext cx="295275" cy="8112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2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3" name="Line 49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5" name="Rectangle 51"/>
          <p:cNvSpPr>
            <a:spLocks noChangeArrowheads="1"/>
          </p:cNvSpPr>
          <p:nvPr/>
        </p:nvSpPr>
        <p:spPr bwMode="auto">
          <a:xfrm>
            <a:off x="979488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  N  G  O</a:t>
            </a:r>
          </a:p>
        </p:txBody>
      </p:sp>
    </p:spTree>
    <p:extLst>
      <p:ext uri="{BB962C8B-B14F-4D97-AF65-F5344CB8AC3E}">
        <p14:creationId xmlns="" xmlns:p14="http://schemas.microsoft.com/office/powerpoint/2010/main" val="292875144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7" name="Rectangle 4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813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813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813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813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814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814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814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814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814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815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815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815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815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815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816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816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5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6" name="Line 48"/>
          <p:cNvSpPr>
            <a:spLocks noChangeShapeType="1"/>
          </p:cNvSpPr>
          <p:nvPr/>
        </p:nvSpPr>
        <p:spPr bwMode="auto">
          <a:xfrm>
            <a:off x="6808788" y="3011488"/>
            <a:ext cx="557212" cy="7778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8" name="Rectangle 50"/>
          <p:cNvSpPr>
            <a:spLocks noChangeArrowheads="1"/>
          </p:cNvSpPr>
          <p:nvPr/>
        </p:nvSpPr>
        <p:spPr bwMode="auto">
          <a:xfrm>
            <a:off x="979488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  N  G  O</a:t>
            </a:r>
          </a:p>
        </p:txBody>
      </p:sp>
    </p:spTree>
    <p:extLst>
      <p:ext uri="{BB962C8B-B14F-4D97-AF65-F5344CB8AC3E}">
        <p14:creationId xmlns="" xmlns:p14="http://schemas.microsoft.com/office/powerpoint/2010/main" val="284697627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200" name="Rectangle 48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915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915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916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916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916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916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916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917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917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917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917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917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918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918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918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918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9" name="Line 47"/>
          <p:cNvSpPr>
            <a:spLocks noChangeShapeType="1"/>
          </p:cNvSpPr>
          <p:nvPr/>
        </p:nvSpPr>
        <p:spPr bwMode="auto">
          <a:xfrm>
            <a:off x="5041900" y="2095500"/>
            <a:ext cx="1331913" cy="56356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201" name="Rectangle 49"/>
          <p:cNvSpPr>
            <a:spLocks noChangeArrowheads="1"/>
          </p:cNvSpPr>
          <p:nvPr/>
        </p:nvSpPr>
        <p:spPr bwMode="auto">
          <a:xfrm>
            <a:off x="979488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  N  G  O</a:t>
            </a:r>
          </a:p>
        </p:txBody>
      </p:sp>
    </p:spTree>
    <p:extLst>
      <p:ext uri="{BB962C8B-B14F-4D97-AF65-F5344CB8AC3E}">
        <p14:creationId xmlns="" xmlns:p14="http://schemas.microsoft.com/office/powerpoint/2010/main" val="291732396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79" name="Line 3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4" name="Rectangle 48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50180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50181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50183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50185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6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50187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8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50189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0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50191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2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50193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4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50195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6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50197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8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50199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0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50201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2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50203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4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50205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6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50207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8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50209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0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50211" name="Line 35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2" name="Line 36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3" name="Line 37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4" name="Line 38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5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6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7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8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9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3" name="Rectangle 47"/>
          <p:cNvSpPr>
            <a:spLocks noChangeArrowheads="1"/>
          </p:cNvSpPr>
          <p:nvPr/>
        </p:nvSpPr>
        <p:spPr bwMode="auto">
          <a:xfrm>
            <a:off x="979488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  N  G  O</a:t>
            </a:r>
          </a:p>
        </p:txBody>
      </p:sp>
    </p:spTree>
    <p:extLst>
      <p:ext uri="{BB962C8B-B14F-4D97-AF65-F5344CB8AC3E}">
        <p14:creationId xmlns="" xmlns:p14="http://schemas.microsoft.com/office/powerpoint/2010/main" val="39318377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600"/>
              <a:t>Pseudo-Code for</a:t>
            </a:r>
            <a:br>
              <a:rPr lang="en-US" sz="3600"/>
            </a:br>
            <a:r>
              <a:rPr lang="en-US" sz="3600"/>
              <a:t>In-order Traversal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33413" y="2405063"/>
            <a:ext cx="7824787" cy="369093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 u="sng"/>
              <a:t>in-traverse</a:t>
            </a:r>
            <a:endParaRPr lang="en-US"/>
          </a:p>
          <a:p>
            <a:pPr lvl="1">
              <a:buFontTx/>
              <a:buNone/>
            </a:pPr>
            <a:endParaRPr lang="en-US"/>
          </a:p>
          <a:p>
            <a:pPr lvl="1">
              <a:buFontTx/>
              <a:buNone/>
            </a:pPr>
            <a:r>
              <a:rPr lang="en-US" sz="3200"/>
              <a:t>in-traverse left subtree</a:t>
            </a:r>
          </a:p>
          <a:p>
            <a:pPr lvl="1">
              <a:buFontTx/>
              <a:buNone/>
            </a:pPr>
            <a:r>
              <a:rPr lang="en-US" sz="3200"/>
              <a:t>visit current node		</a:t>
            </a:r>
            <a:r>
              <a:rPr lang="en-US" sz="2400" i="1"/>
              <a:t>e.g., print value</a:t>
            </a:r>
            <a:endParaRPr lang="en-US" sz="3200"/>
          </a:p>
          <a:p>
            <a:pPr lvl="1">
              <a:buFontTx/>
              <a:buNone/>
            </a:pPr>
            <a:r>
              <a:rPr lang="en-US" sz="3200"/>
              <a:t>in-traverse right subtree</a:t>
            </a:r>
          </a:p>
        </p:txBody>
      </p:sp>
    </p:spTree>
    <p:extLst>
      <p:ext uri="{BB962C8B-B14F-4D97-AF65-F5344CB8AC3E}">
        <p14:creationId xmlns="" xmlns:p14="http://schemas.microsoft.com/office/powerpoint/2010/main" val="42055214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descendants of node B are B, C, D, E, F, and G: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ancestors of node I are H, and A:</a:t>
            </a:r>
          </a:p>
        </p:txBody>
      </p:sp>
      <p:pic>
        <p:nvPicPr>
          <p:cNvPr id="23556" name="Picture 4" descr="b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816797"/>
            <a:ext cx="2376487" cy="174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 descr="b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466975"/>
            <a:ext cx="2376487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9042600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5"/>
          <p:cNvGrpSpPr>
            <a:grpSpLocks/>
          </p:cNvGrpSpPr>
          <p:nvPr/>
        </p:nvGrpSpPr>
        <p:grpSpPr bwMode="auto">
          <a:xfrm>
            <a:off x="2322513" y="990600"/>
            <a:ext cx="6435725" cy="5224463"/>
            <a:chOff x="1706" y="486"/>
            <a:chExt cx="4054" cy="3291"/>
          </a:xfrm>
        </p:grpSpPr>
        <p:sp>
          <p:nvSpPr>
            <p:cNvPr id="21528" name="Oval 6"/>
            <p:cNvSpPr>
              <a:spLocks noChangeArrowheads="1"/>
            </p:cNvSpPr>
            <p:nvPr/>
          </p:nvSpPr>
          <p:spPr bwMode="auto">
            <a:xfrm>
              <a:off x="3348" y="4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A</a:t>
              </a:r>
            </a:p>
          </p:txBody>
        </p:sp>
        <p:sp>
          <p:nvSpPr>
            <p:cNvPr id="21529" name="Oval 7"/>
            <p:cNvSpPr>
              <a:spLocks noChangeArrowheads="1"/>
            </p:cNvSpPr>
            <p:nvPr/>
          </p:nvSpPr>
          <p:spPr bwMode="auto">
            <a:xfrm>
              <a:off x="4420" y="1301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D</a:t>
              </a:r>
            </a:p>
          </p:txBody>
        </p:sp>
        <p:sp>
          <p:nvSpPr>
            <p:cNvPr id="21530" name="Oval 8"/>
            <p:cNvSpPr>
              <a:spLocks noChangeArrowheads="1"/>
            </p:cNvSpPr>
            <p:nvPr/>
          </p:nvSpPr>
          <p:spPr bwMode="auto">
            <a:xfrm>
              <a:off x="4918" y="19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F</a:t>
              </a:r>
            </a:p>
          </p:txBody>
        </p:sp>
        <p:sp>
          <p:nvSpPr>
            <p:cNvPr id="21531" name="Oval 9"/>
            <p:cNvSpPr>
              <a:spLocks noChangeArrowheads="1"/>
            </p:cNvSpPr>
            <p:nvPr/>
          </p:nvSpPr>
          <p:spPr bwMode="auto">
            <a:xfrm>
              <a:off x="1986" y="199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I</a:t>
              </a:r>
            </a:p>
          </p:txBody>
        </p:sp>
        <p:sp>
          <p:nvSpPr>
            <p:cNvPr id="21532" name="Oval 10"/>
            <p:cNvSpPr>
              <a:spLocks noChangeArrowheads="1"/>
            </p:cNvSpPr>
            <p:nvPr/>
          </p:nvSpPr>
          <p:spPr bwMode="auto">
            <a:xfrm>
              <a:off x="2479" y="129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B</a:t>
              </a:r>
            </a:p>
          </p:txBody>
        </p:sp>
        <p:sp>
          <p:nvSpPr>
            <p:cNvPr id="21533" name="Oval 11"/>
            <p:cNvSpPr>
              <a:spLocks noChangeArrowheads="1"/>
            </p:cNvSpPr>
            <p:nvPr/>
          </p:nvSpPr>
          <p:spPr bwMode="auto">
            <a:xfrm>
              <a:off x="4622" y="3389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R</a:t>
              </a:r>
            </a:p>
          </p:txBody>
        </p:sp>
        <p:sp>
          <p:nvSpPr>
            <p:cNvPr id="21534" name="Oval 12"/>
            <p:cNvSpPr>
              <a:spLocks noChangeArrowheads="1"/>
            </p:cNvSpPr>
            <p:nvPr/>
          </p:nvSpPr>
          <p:spPr bwMode="auto">
            <a:xfrm>
              <a:off x="3053" y="3398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S</a:t>
              </a:r>
            </a:p>
          </p:txBody>
        </p:sp>
        <p:sp>
          <p:nvSpPr>
            <p:cNvPr id="21535" name="Oval 13"/>
            <p:cNvSpPr>
              <a:spLocks noChangeArrowheads="1"/>
            </p:cNvSpPr>
            <p:nvPr/>
          </p:nvSpPr>
          <p:spPr bwMode="auto">
            <a:xfrm>
              <a:off x="5372" y="3379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P</a:t>
              </a:r>
            </a:p>
          </p:txBody>
        </p:sp>
        <p:sp>
          <p:nvSpPr>
            <p:cNvPr id="21536" name="Oval 14"/>
            <p:cNvSpPr>
              <a:spLocks noChangeArrowheads="1"/>
            </p:cNvSpPr>
            <p:nvPr/>
          </p:nvSpPr>
          <p:spPr bwMode="auto">
            <a:xfrm>
              <a:off x="4053" y="197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G</a:t>
              </a:r>
            </a:p>
          </p:txBody>
        </p:sp>
        <p:sp>
          <p:nvSpPr>
            <p:cNvPr id="21537" name="Oval 15"/>
            <p:cNvSpPr>
              <a:spLocks noChangeArrowheads="1"/>
            </p:cNvSpPr>
            <p:nvPr/>
          </p:nvSpPr>
          <p:spPr bwMode="auto">
            <a:xfrm>
              <a:off x="2894" y="19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H</a:t>
              </a:r>
            </a:p>
          </p:txBody>
        </p:sp>
        <p:sp>
          <p:nvSpPr>
            <p:cNvPr id="21538" name="Oval 16"/>
            <p:cNvSpPr>
              <a:spLocks noChangeArrowheads="1"/>
            </p:cNvSpPr>
            <p:nvPr/>
          </p:nvSpPr>
          <p:spPr bwMode="auto">
            <a:xfrm>
              <a:off x="2344" y="3398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T</a:t>
              </a:r>
            </a:p>
          </p:txBody>
        </p:sp>
        <p:sp>
          <p:nvSpPr>
            <p:cNvPr id="21539" name="Oval 17"/>
            <p:cNvSpPr>
              <a:spLocks noChangeArrowheads="1"/>
            </p:cNvSpPr>
            <p:nvPr/>
          </p:nvSpPr>
          <p:spPr bwMode="auto">
            <a:xfrm>
              <a:off x="2846" y="2800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M</a:t>
              </a:r>
            </a:p>
          </p:txBody>
        </p:sp>
        <p:sp>
          <p:nvSpPr>
            <p:cNvPr id="21540" name="Oval 18"/>
            <p:cNvSpPr>
              <a:spLocks noChangeArrowheads="1"/>
            </p:cNvSpPr>
            <p:nvPr/>
          </p:nvSpPr>
          <p:spPr bwMode="auto">
            <a:xfrm>
              <a:off x="2344" y="277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L</a:t>
              </a:r>
            </a:p>
          </p:txBody>
        </p:sp>
        <p:sp>
          <p:nvSpPr>
            <p:cNvPr id="21541" name="Oval 19"/>
            <p:cNvSpPr>
              <a:spLocks noChangeArrowheads="1"/>
            </p:cNvSpPr>
            <p:nvPr/>
          </p:nvSpPr>
          <p:spPr bwMode="auto">
            <a:xfrm>
              <a:off x="4909" y="269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O</a:t>
              </a:r>
            </a:p>
          </p:txBody>
        </p:sp>
        <p:sp>
          <p:nvSpPr>
            <p:cNvPr id="21542" name="Oval 20"/>
            <p:cNvSpPr>
              <a:spLocks noChangeArrowheads="1"/>
            </p:cNvSpPr>
            <p:nvPr/>
          </p:nvSpPr>
          <p:spPr bwMode="auto">
            <a:xfrm>
              <a:off x="1706" y="277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K</a:t>
              </a:r>
            </a:p>
          </p:txBody>
        </p:sp>
        <p:sp>
          <p:nvSpPr>
            <p:cNvPr id="21543" name="Line 21"/>
            <p:cNvSpPr>
              <a:spLocks noChangeShapeType="1"/>
            </p:cNvSpPr>
            <p:nvPr/>
          </p:nvSpPr>
          <p:spPr bwMode="auto">
            <a:xfrm flipH="1">
              <a:off x="2806" y="796"/>
              <a:ext cx="604" cy="54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4" name="Line 22"/>
            <p:cNvSpPr>
              <a:spLocks noChangeShapeType="1"/>
            </p:cNvSpPr>
            <p:nvPr/>
          </p:nvSpPr>
          <p:spPr bwMode="auto">
            <a:xfrm>
              <a:off x="3668" y="816"/>
              <a:ext cx="812" cy="557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5" name="Line 23"/>
            <p:cNvSpPr>
              <a:spLocks noChangeShapeType="1"/>
            </p:cNvSpPr>
            <p:nvPr/>
          </p:nvSpPr>
          <p:spPr bwMode="auto">
            <a:xfrm>
              <a:off x="4708" y="1648"/>
              <a:ext cx="330" cy="36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6" name="Line 24"/>
            <p:cNvSpPr>
              <a:spLocks noChangeShapeType="1"/>
            </p:cNvSpPr>
            <p:nvPr/>
          </p:nvSpPr>
          <p:spPr bwMode="auto">
            <a:xfrm flipH="1">
              <a:off x="4315" y="1660"/>
              <a:ext cx="217" cy="37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7" name="Line 25"/>
            <p:cNvSpPr>
              <a:spLocks noChangeShapeType="1"/>
            </p:cNvSpPr>
            <p:nvPr/>
          </p:nvSpPr>
          <p:spPr bwMode="auto">
            <a:xfrm flipH="1">
              <a:off x="2267" y="1625"/>
              <a:ext cx="311" cy="40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8" name="Line 26"/>
            <p:cNvSpPr>
              <a:spLocks noChangeShapeType="1"/>
            </p:cNvSpPr>
            <p:nvPr/>
          </p:nvSpPr>
          <p:spPr bwMode="auto">
            <a:xfrm>
              <a:off x="2759" y="1645"/>
              <a:ext cx="227" cy="36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9" name="Line 27"/>
            <p:cNvSpPr>
              <a:spLocks noChangeShapeType="1"/>
            </p:cNvSpPr>
            <p:nvPr/>
          </p:nvSpPr>
          <p:spPr bwMode="auto">
            <a:xfrm flipH="1">
              <a:off x="5103" y="2354"/>
              <a:ext cx="0" cy="359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0" name="Line 28"/>
            <p:cNvSpPr>
              <a:spLocks noChangeShapeType="1"/>
            </p:cNvSpPr>
            <p:nvPr/>
          </p:nvSpPr>
          <p:spPr bwMode="auto">
            <a:xfrm flipH="1">
              <a:off x="3044" y="2347"/>
              <a:ext cx="10" cy="444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1" name="Line 29"/>
            <p:cNvSpPr>
              <a:spLocks noChangeShapeType="1"/>
            </p:cNvSpPr>
            <p:nvPr/>
          </p:nvSpPr>
          <p:spPr bwMode="auto">
            <a:xfrm flipH="1">
              <a:off x="1951" y="2377"/>
              <a:ext cx="170" cy="40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2" name="Line 30"/>
            <p:cNvSpPr>
              <a:spLocks noChangeShapeType="1"/>
            </p:cNvSpPr>
            <p:nvPr/>
          </p:nvSpPr>
          <p:spPr bwMode="auto">
            <a:xfrm>
              <a:off x="2254" y="2370"/>
              <a:ext cx="208" cy="454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3" name="Line 31"/>
            <p:cNvSpPr>
              <a:spLocks noChangeShapeType="1"/>
            </p:cNvSpPr>
            <p:nvPr/>
          </p:nvSpPr>
          <p:spPr bwMode="auto">
            <a:xfrm flipH="1">
              <a:off x="2538" y="3114"/>
              <a:ext cx="0" cy="321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4" name="Line 32"/>
            <p:cNvSpPr>
              <a:spLocks noChangeShapeType="1"/>
            </p:cNvSpPr>
            <p:nvPr/>
          </p:nvSpPr>
          <p:spPr bwMode="auto">
            <a:xfrm>
              <a:off x="2643" y="3097"/>
              <a:ext cx="463" cy="41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5" name="Line 33"/>
            <p:cNvSpPr>
              <a:spLocks noChangeShapeType="1"/>
            </p:cNvSpPr>
            <p:nvPr/>
          </p:nvSpPr>
          <p:spPr bwMode="auto">
            <a:xfrm>
              <a:off x="5193" y="3023"/>
              <a:ext cx="266" cy="445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6" name="Line 34"/>
            <p:cNvSpPr>
              <a:spLocks noChangeShapeType="1"/>
            </p:cNvSpPr>
            <p:nvPr/>
          </p:nvSpPr>
          <p:spPr bwMode="auto">
            <a:xfrm flipH="1">
              <a:off x="4875" y="3054"/>
              <a:ext cx="150" cy="341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7" name="Oval 35"/>
            <p:cNvSpPr>
              <a:spLocks noChangeArrowheads="1"/>
            </p:cNvSpPr>
            <p:nvPr/>
          </p:nvSpPr>
          <p:spPr bwMode="auto">
            <a:xfrm>
              <a:off x="3396" y="279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N</a:t>
              </a:r>
            </a:p>
          </p:txBody>
        </p:sp>
        <p:sp>
          <p:nvSpPr>
            <p:cNvPr id="21558" name="Line 36"/>
            <p:cNvSpPr>
              <a:spLocks noChangeShapeType="1"/>
            </p:cNvSpPr>
            <p:nvPr/>
          </p:nvSpPr>
          <p:spPr bwMode="auto">
            <a:xfrm>
              <a:off x="3190" y="2347"/>
              <a:ext cx="303" cy="472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1507" name="Rectangle 37"/>
          <p:cNvSpPr>
            <a:spLocks noChangeArrowheads="1"/>
          </p:cNvSpPr>
          <p:nvPr/>
        </p:nvSpPr>
        <p:spPr bwMode="auto">
          <a:xfrm>
            <a:off x="444500" y="387350"/>
            <a:ext cx="40513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r>
              <a:rPr lang="en-US" sz="3200" b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Postorder Traversals</a:t>
            </a:r>
          </a:p>
        </p:txBody>
      </p:sp>
      <p:sp>
        <p:nvSpPr>
          <p:cNvPr id="106534" name="Rectangle 38"/>
          <p:cNvSpPr>
            <a:spLocks noChangeArrowheads="1"/>
          </p:cNvSpPr>
          <p:nvPr/>
        </p:nvSpPr>
        <p:spPr bwMode="auto">
          <a:xfrm>
            <a:off x="533400" y="914400"/>
            <a:ext cx="36639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562" tIns="46038" rIns="182562" bIns="46038"/>
          <a:lstStyle/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Left subtree</a:t>
            </a:r>
          </a:p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Right subtree</a:t>
            </a:r>
          </a:p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the root</a:t>
            </a:r>
          </a:p>
        </p:txBody>
      </p:sp>
      <p:sp>
        <p:nvSpPr>
          <p:cNvPr id="106535" name="Text Box 39"/>
          <p:cNvSpPr txBox="1">
            <a:spLocks noChangeArrowheads="1"/>
          </p:cNvSpPr>
          <p:nvPr/>
        </p:nvSpPr>
        <p:spPr bwMode="auto">
          <a:xfrm>
            <a:off x="2454275" y="471805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06536" name="Text Box 40"/>
          <p:cNvSpPr txBox="1">
            <a:spLocks noChangeArrowheads="1"/>
          </p:cNvSpPr>
          <p:nvPr/>
        </p:nvSpPr>
        <p:spPr bwMode="auto">
          <a:xfrm>
            <a:off x="3476625" y="5719763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06537" name="Text Box 41"/>
          <p:cNvSpPr txBox="1">
            <a:spLocks noChangeArrowheads="1"/>
          </p:cNvSpPr>
          <p:nvPr/>
        </p:nvSpPr>
        <p:spPr bwMode="auto">
          <a:xfrm>
            <a:off x="4595813" y="570865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106538" name="Text Box 42"/>
          <p:cNvSpPr txBox="1">
            <a:spLocks noChangeArrowheads="1"/>
          </p:cNvSpPr>
          <p:nvPr/>
        </p:nvSpPr>
        <p:spPr bwMode="auto">
          <a:xfrm>
            <a:off x="3476625" y="4716463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106539" name="Text Box 43"/>
          <p:cNvSpPr txBox="1">
            <a:spLocks noChangeArrowheads="1"/>
          </p:cNvSpPr>
          <p:nvPr/>
        </p:nvSpPr>
        <p:spPr bwMode="auto">
          <a:xfrm>
            <a:off x="2909888" y="347980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106540" name="Text Box 44"/>
          <p:cNvSpPr txBox="1">
            <a:spLocks noChangeArrowheads="1"/>
          </p:cNvSpPr>
          <p:nvPr/>
        </p:nvSpPr>
        <p:spPr bwMode="auto">
          <a:xfrm>
            <a:off x="4248150" y="4778375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106541" name="Text Box 45"/>
          <p:cNvSpPr txBox="1">
            <a:spLocks noChangeArrowheads="1"/>
          </p:cNvSpPr>
          <p:nvPr/>
        </p:nvSpPr>
        <p:spPr bwMode="auto">
          <a:xfrm>
            <a:off x="5146675" y="4738688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7</a:t>
            </a:r>
          </a:p>
        </p:txBody>
      </p:sp>
      <p:sp>
        <p:nvSpPr>
          <p:cNvPr id="106542" name="Text Box 46"/>
          <p:cNvSpPr txBox="1">
            <a:spLocks noChangeArrowheads="1"/>
          </p:cNvSpPr>
          <p:nvPr/>
        </p:nvSpPr>
        <p:spPr bwMode="auto">
          <a:xfrm>
            <a:off x="4337050" y="3470275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8</a:t>
            </a:r>
          </a:p>
        </p:txBody>
      </p:sp>
      <p:sp>
        <p:nvSpPr>
          <p:cNvPr id="106543" name="Text Box 47"/>
          <p:cNvSpPr txBox="1">
            <a:spLocks noChangeArrowheads="1"/>
          </p:cNvSpPr>
          <p:nvPr/>
        </p:nvSpPr>
        <p:spPr bwMode="auto">
          <a:xfrm>
            <a:off x="3675063" y="236220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9</a:t>
            </a:r>
          </a:p>
        </p:txBody>
      </p:sp>
      <p:sp>
        <p:nvSpPr>
          <p:cNvPr id="106544" name="Text Box 48"/>
          <p:cNvSpPr txBox="1">
            <a:spLocks noChangeArrowheads="1"/>
          </p:cNvSpPr>
          <p:nvPr/>
        </p:nvSpPr>
        <p:spPr bwMode="auto">
          <a:xfrm>
            <a:off x="6080125" y="3471863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10</a:t>
            </a:r>
          </a:p>
        </p:txBody>
      </p:sp>
      <p:sp>
        <p:nvSpPr>
          <p:cNvPr id="106545" name="Text Box 49"/>
          <p:cNvSpPr txBox="1">
            <a:spLocks noChangeArrowheads="1"/>
          </p:cNvSpPr>
          <p:nvPr/>
        </p:nvSpPr>
        <p:spPr bwMode="auto">
          <a:xfrm>
            <a:off x="6986588" y="5707063"/>
            <a:ext cx="5048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11</a:t>
            </a:r>
          </a:p>
        </p:txBody>
      </p:sp>
      <p:sp>
        <p:nvSpPr>
          <p:cNvPr id="106546" name="Text Box 50"/>
          <p:cNvSpPr txBox="1">
            <a:spLocks noChangeArrowheads="1"/>
          </p:cNvSpPr>
          <p:nvPr/>
        </p:nvSpPr>
        <p:spPr bwMode="auto">
          <a:xfrm>
            <a:off x="8201025" y="5667375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12</a:t>
            </a:r>
          </a:p>
        </p:txBody>
      </p:sp>
      <p:sp>
        <p:nvSpPr>
          <p:cNvPr id="106547" name="Text Box 51"/>
          <p:cNvSpPr txBox="1">
            <a:spLocks noChangeArrowheads="1"/>
          </p:cNvSpPr>
          <p:nvPr/>
        </p:nvSpPr>
        <p:spPr bwMode="auto">
          <a:xfrm>
            <a:off x="7450138" y="4591050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13</a:t>
            </a:r>
          </a:p>
        </p:txBody>
      </p:sp>
      <p:sp>
        <p:nvSpPr>
          <p:cNvPr id="106548" name="Text Box 52"/>
          <p:cNvSpPr txBox="1">
            <a:spLocks noChangeArrowheads="1"/>
          </p:cNvSpPr>
          <p:nvPr/>
        </p:nvSpPr>
        <p:spPr bwMode="auto">
          <a:xfrm>
            <a:off x="7462838" y="3452813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14</a:t>
            </a:r>
          </a:p>
        </p:txBody>
      </p:sp>
      <p:sp>
        <p:nvSpPr>
          <p:cNvPr id="106549" name="Text Box 53"/>
          <p:cNvSpPr txBox="1">
            <a:spLocks noChangeArrowheads="1"/>
          </p:cNvSpPr>
          <p:nvPr/>
        </p:nvSpPr>
        <p:spPr bwMode="auto">
          <a:xfrm>
            <a:off x="6688138" y="2401888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15</a:t>
            </a:r>
          </a:p>
        </p:txBody>
      </p:sp>
      <p:sp>
        <p:nvSpPr>
          <p:cNvPr id="106550" name="Text Box 54"/>
          <p:cNvSpPr txBox="1">
            <a:spLocks noChangeArrowheads="1"/>
          </p:cNvSpPr>
          <p:nvPr/>
        </p:nvSpPr>
        <p:spPr bwMode="auto">
          <a:xfrm>
            <a:off x="4967288" y="1090613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16</a:t>
            </a:r>
          </a:p>
        </p:txBody>
      </p:sp>
      <p:sp>
        <p:nvSpPr>
          <p:cNvPr id="106551" name="Text Box 55"/>
          <p:cNvSpPr txBox="1">
            <a:spLocks noChangeArrowheads="1"/>
          </p:cNvSpPr>
          <p:nvPr/>
        </p:nvSpPr>
        <p:spPr bwMode="auto">
          <a:xfrm>
            <a:off x="2894013" y="347345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06552" name="Text Box 56"/>
          <p:cNvSpPr txBox="1">
            <a:spLocks noChangeArrowheads="1"/>
          </p:cNvSpPr>
          <p:nvPr/>
        </p:nvSpPr>
        <p:spPr bwMode="auto">
          <a:xfrm>
            <a:off x="3481388" y="4719638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06553" name="Text Box 57"/>
          <p:cNvSpPr txBox="1">
            <a:spLocks noChangeArrowheads="1"/>
          </p:cNvSpPr>
          <p:nvPr/>
        </p:nvSpPr>
        <p:spPr bwMode="auto">
          <a:xfrm>
            <a:off x="3459163" y="473710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3</a:t>
            </a:r>
          </a:p>
        </p:txBody>
      </p:sp>
    </p:spTree>
    <p:extLst>
      <p:ext uri="{BB962C8B-B14F-4D97-AF65-F5344CB8AC3E}">
        <p14:creationId xmlns="" xmlns:p14="http://schemas.microsoft.com/office/powerpoint/2010/main" val="102190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34" grpId="0" build="p"/>
      <p:bldP spid="106535" grpId="0" animBg="1"/>
      <p:bldP spid="106536" grpId="0" animBg="1"/>
      <p:bldP spid="106537" grpId="0" animBg="1"/>
      <p:bldP spid="106538" grpId="0" animBg="1"/>
      <p:bldP spid="106539" grpId="0" animBg="1"/>
      <p:bldP spid="106540" grpId="0" animBg="1"/>
      <p:bldP spid="106541" grpId="0" animBg="1"/>
      <p:bldP spid="106542" grpId="0" animBg="1"/>
      <p:bldP spid="106543" grpId="0" animBg="1"/>
      <p:bldP spid="106544" grpId="0" animBg="1"/>
      <p:bldP spid="106545" grpId="0" animBg="1"/>
      <p:bldP spid="106546" grpId="0" animBg="1"/>
      <p:bldP spid="106547" grpId="0" animBg="1"/>
      <p:bldP spid="106548" grpId="0" animBg="1"/>
      <p:bldP spid="106549" grpId="0" animBg="1"/>
      <p:bldP spid="106550" grpId="0" animBg="1"/>
      <p:bldP spid="106551" grpId="0" animBg="1"/>
      <p:bldP spid="106551" grpId="1" animBg="1"/>
      <p:bldP spid="106552" grpId="0" animBg="1"/>
      <p:bldP spid="106552" grpId="1" animBg="1"/>
      <p:bldP spid="106553" grpId="0" animBg="1"/>
      <p:bldP spid="106553" grpId="1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5"/>
          <p:cNvSpPr txBox="1">
            <a:spLocks noChangeArrowheads="1"/>
          </p:cNvSpPr>
          <p:nvPr/>
        </p:nvSpPr>
        <p:spPr bwMode="auto">
          <a:xfrm>
            <a:off x="762000" y="990600"/>
            <a:ext cx="7620000" cy="2235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Algorithm TraversePostorder(n)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if n is an internal node then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	TraversePostorder( n -&gt; leftChild)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	TraversePostorder( n -&gt; rightChild)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Process node n</a:t>
            </a:r>
          </a:p>
        </p:txBody>
      </p:sp>
    </p:spTree>
    <p:extLst>
      <p:ext uri="{BB962C8B-B14F-4D97-AF65-F5344CB8AC3E}">
        <p14:creationId xmlns="" xmlns:p14="http://schemas.microsoft.com/office/powerpoint/2010/main" val="232248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92" name="Rectangle 48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614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4543425" y="1849438"/>
            <a:ext cx="3635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615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2714625" y="2725738"/>
            <a:ext cx="3635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615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6288088" y="2725738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615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1563688" y="3844925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615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3552825" y="3844925"/>
            <a:ext cx="3635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615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5387975" y="3844925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616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7196138" y="3844925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616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1050925" y="5059363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616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65" name="Rectangle 21"/>
          <p:cNvSpPr>
            <a:spLocks noChangeArrowheads="1"/>
          </p:cNvSpPr>
          <p:nvPr/>
        </p:nvSpPr>
        <p:spPr bwMode="auto">
          <a:xfrm>
            <a:off x="2098675" y="5059363"/>
            <a:ext cx="263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616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67" name="Rectangle 23"/>
          <p:cNvSpPr>
            <a:spLocks noChangeArrowheads="1"/>
          </p:cNvSpPr>
          <p:nvPr/>
        </p:nvSpPr>
        <p:spPr bwMode="auto">
          <a:xfrm>
            <a:off x="3060700" y="5059363"/>
            <a:ext cx="3206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616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69" name="Rectangle 25"/>
          <p:cNvSpPr>
            <a:spLocks noChangeArrowheads="1"/>
          </p:cNvSpPr>
          <p:nvPr/>
        </p:nvSpPr>
        <p:spPr bwMode="auto">
          <a:xfrm>
            <a:off x="4030663" y="5059363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617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71" name="Rectangle 27"/>
          <p:cNvSpPr>
            <a:spLocks noChangeArrowheads="1"/>
          </p:cNvSpPr>
          <p:nvPr/>
        </p:nvSpPr>
        <p:spPr bwMode="auto">
          <a:xfrm>
            <a:off x="4883150" y="5059363"/>
            <a:ext cx="33496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617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73" name="Rectangle 29"/>
          <p:cNvSpPr>
            <a:spLocks noChangeArrowheads="1"/>
          </p:cNvSpPr>
          <p:nvPr/>
        </p:nvSpPr>
        <p:spPr bwMode="auto">
          <a:xfrm>
            <a:off x="5838825" y="5059363"/>
            <a:ext cx="4048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617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75" name="Rectangle 31"/>
          <p:cNvSpPr>
            <a:spLocks noChangeArrowheads="1"/>
          </p:cNvSpPr>
          <p:nvPr/>
        </p:nvSpPr>
        <p:spPr bwMode="auto">
          <a:xfrm>
            <a:off x="6765925" y="5059363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617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77" name="Rectangle 33"/>
          <p:cNvSpPr>
            <a:spLocks noChangeArrowheads="1"/>
          </p:cNvSpPr>
          <p:nvPr/>
        </p:nvSpPr>
        <p:spPr bwMode="auto">
          <a:xfrm>
            <a:off x="7750175" y="5059363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617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7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4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5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6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9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91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4630517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7" name="Rectangle 4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717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717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718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8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718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8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718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8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8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718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8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719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9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719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9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719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9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719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9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719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9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720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720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8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9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0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1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5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6" name="Line 48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224723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42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819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819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820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820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820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820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821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821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821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821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821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822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822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822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822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2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3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4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5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9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40" name="Line 48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41" name="Line 49"/>
          <p:cNvSpPr>
            <a:spLocks noChangeShapeType="1"/>
          </p:cNvSpPr>
          <p:nvPr/>
        </p:nvSpPr>
        <p:spPr bwMode="auto">
          <a:xfrm flipH="1">
            <a:off x="1042988" y="4143375"/>
            <a:ext cx="409575" cy="9080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6501016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8" name="Rectangle 5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923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923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923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923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923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924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924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924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924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924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925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6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7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8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9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3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4" name="Line 48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5" name="Rectangle 49"/>
          <p:cNvSpPr>
            <a:spLocks noChangeArrowheads="1"/>
          </p:cNvSpPr>
          <p:nvPr/>
        </p:nvSpPr>
        <p:spPr bwMode="auto">
          <a:xfrm>
            <a:off x="4422775" y="5568950"/>
            <a:ext cx="474663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9266" name="Line 50"/>
          <p:cNvSpPr>
            <a:spLocks noChangeShapeType="1"/>
          </p:cNvSpPr>
          <p:nvPr/>
        </p:nvSpPr>
        <p:spPr bwMode="auto">
          <a:xfrm flipH="1">
            <a:off x="1042988" y="4143375"/>
            <a:ext cx="409575" cy="9080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7" name="Line 51"/>
          <p:cNvSpPr>
            <a:spLocks noChangeShapeType="1"/>
          </p:cNvSpPr>
          <p:nvPr/>
        </p:nvSpPr>
        <p:spPr bwMode="auto">
          <a:xfrm>
            <a:off x="550863" y="5243513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726891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91" name="Rectangle 5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024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024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025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025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025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026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026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026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026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026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027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027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027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0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1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2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7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8" name="Line 48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9" name="Rectangle 49"/>
          <p:cNvSpPr>
            <a:spLocks noChangeArrowheads="1"/>
          </p:cNvSpPr>
          <p:nvPr/>
        </p:nvSpPr>
        <p:spPr bwMode="auto">
          <a:xfrm>
            <a:off x="4422775" y="5568950"/>
            <a:ext cx="474663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0290" name="Line 50"/>
          <p:cNvSpPr>
            <a:spLocks noChangeShapeType="1"/>
          </p:cNvSpPr>
          <p:nvPr/>
        </p:nvSpPr>
        <p:spPr bwMode="auto">
          <a:xfrm flipH="1">
            <a:off x="1412875" y="4335463"/>
            <a:ext cx="328613" cy="7032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032992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127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127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127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127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127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128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128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128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128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128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129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129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129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129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129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2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3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4" name="Line 50"/>
          <p:cNvSpPr>
            <a:spLocks noChangeShapeType="1"/>
          </p:cNvSpPr>
          <p:nvPr/>
        </p:nvSpPr>
        <p:spPr bwMode="auto">
          <a:xfrm>
            <a:off x="1766888" y="4327525"/>
            <a:ext cx="252412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5" name="Rectangle 51"/>
          <p:cNvSpPr>
            <a:spLocks noChangeArrowheads="1"/>
          </p:cNvSpPr>
          <p:nvPr/>
        </p:nvSpPr>
        <p:spPr bwMode="auto">
          <a:xfrm>
            <a:off x="4422775" y="5568950"/>
            <a:ext cx="474663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</a:t>
            </a:r>
          </a:p>
        </p:txBody>
      </p:sp>
    </p:spTree>
    <p:extLst>
      <p:ext uri="{BB962C8B-B14F-4D97-AF65-F5344CB8AC3E}">
        <p14:creationId xmlns="" xmlns:p14="http://schemas.microsoft.com/office/powerpoint/2010/main" val="1093504219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229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229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230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230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230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230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231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231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231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231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231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232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232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6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7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8" name="Line 50"/>
          <p:cNvSpPr>
            <a:spLocks noChangeShapeType="1"/>
          </p:cNvSpPr>
          <p:nvPr/>
        </p:nvSpPr>
        <p:spPr bwMode="auto">
          <a:xfrm>
            <a:off x="1766888" y="4327525"/>
            <a:ext cx="252412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9" name="Line 51"/>
          <p:cNvSpPr>
            <a:spLocks noChangeShapeType="1"/>
          </p:cNvSpPr>
          <p:nvPr/>
        </p:nvSpPr>
        <p:spPr bwMode="auto">
          <a:xfrm>
            <a:off x="1554163" y="5264150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40" name="Rectangle 52"/>
          <p:cNvSpPr>
            <a:spLocks noChangeArrowheads="1"/>
          </p:cNvSpPr>
          <p:nvPr/>
        </p:nvSpPr>
        <p:spPr bwMode="auto">
          <a:xfrm>
            <a:off x="4251325" y="5568950"/>
            <a:ext cx="8128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</a:t>
            </a:r>
          </a:p>
        </p:txBody>
      </p:sp>
    </p:spTree>
    <p:extLst>
      <p:ext uri="{BB962C8B-B14F-4D97-AF65-F5344CB8AC3E}">
        <p14:creationId xmlns="" xmlns:p14="http://schemas.microsoft.com/office/powerpoint/2010/main" val="2255423749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331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331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332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332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332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332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333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333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333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333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333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334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334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334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334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0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1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2" name="Line 50"/>
          <p:cNvSpPr>
            <a:spLocks noChangeShapeType="1"/>
          </p:cNvSpPr>
          <p:nvPr/>
        </p:nvSpPr>
        <p:spPr bwMode="auto">
          <a:xfrm>
            <a:off x="2047875" y="4224338"/>
            <a:ext cx="280988" cy="7826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3" name="Rectangle 51"/>
          <p:cNvSpPr>
            <a:spLocks noChangeArrowheads="1"/>
          </p:cNvSpPr>
          <p:nvPr/>
        </p:nvSpPr>
        <p:spPr bwMode="auto">
          <a:xfrm>
            <a:off x="4251325" y="5568950"/>
            <a:ext cx="8128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</a:t>
            </a:r>
          </a:p>
        </p:txBody>
      </p:sp>
    </p:spTree>
    <p:extLst>
      <p:ext uri="{BB962C8B-B14F-4D97-AF65-F5344CB8AC3E}">
        <p14:creationId xmlns="" xmlns:p14="http://schemas.microsoft.com/office/powerpoint/2010/main" val="368131274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72400" cy="838200"/>
          </a:xfrm>
        </p:spPr>
        <p:txBody>
          <a:bodyPr/>
          <a:lstStyle/>
          <a:p>
            <a:pPr eaLnBrk="1" hangingPunct="1"/>
            <a:r>
              <a:rPr lang="en-US" smtClean="0"/>
              <a:t>Tree Properties</a:t>
            </a:r>
          </a:p>
        </p:txBody>
      </p:sp>
      <p:sp>
        <p:nvSpPr>
          <p:cNvPr id="10243" name="Freeform 3"/>
          <p:cNvSpPr>
            <a:spLocks/>
          </p:cNvSpPr>
          <p:nvPr/>
        </p:nvSpPr>
        <p:spPr bwMode="auto">
          <a:xfrm>
            <a:off x="6473825" y="2689225"/>
            <a:ext cx="2335213" cy="2574925"/>
          </a:xfrm>
          <a:custGeom>
            <a:avLst/>
            <a:gdLst>
              <a:gd name="T0" fmla="*/ 666 w 1471"/>
              <a:gd name="T1" fmla="*/ 33 h 1622"/>
              <a:gd name="T2" fmla="*/ 576 w 1471"/>
              <a:gd name="T3" fmla="*/ 41 h 1622"/>
              <a:gd name="T4" fmla="*/ 487 w 1471"/>
              <a:gd name="T5" fmla="*/ 130 h 1622"/>
              <a:gd name="T6" fmla="*/ 317 w 1471"/>
              <a:gd name="T7" fmla="*/ 300 h 1622"/>
              <a:gd name="T8" fmla="*/ 131 w 1471"/>
              <a:gd name="T9" fmla="*/ 527 h 1622"/>
              <a:gd name="T10" fmla="*/ 74 w 1471"/>
              <a:gd name="T11" fmla="*/ 657 h 1622"/>
              <a:gd name="T12" fmla="*/ 41 w 1471"/>
              <a:gd name="T13" fmla="*/ 730 h 1622"/>
              <a:gd name="T14" fmla="*/ 1 w 1471"/>
              <a:gd name="T15" fmla="*/ 892 h 1622"/>
              <a:gd name="T16" fmla="*/ 41 w 1471"/>
              <a:gd name="T17" fmla="*/ 1200 h 1622"/>
              <a:gd name="T18" fmla="*/ 122 w 1471"/>
              <a:gd name="T19" fmla="*/ 1314 h 1622"/>
              <a:gd name="T20" fmla="*/ 236 w 1471"/>
              <a:gd name="T21" fmla="*/ 1436 h 1622"/>
              <a:gd name="T22" fmla="*/ 390 w 1471"/>
              <a:gd name="T23" fmla="*/ 1517 h 1622"/>
              <a:gd name="T24" fmla="*/ 447 w 1471"/>
              <a:gd name="T25" fmla="*/ 1533 h 1622"/>
              <a:gd name="T26" fmla="*/ 747 w 1471"/>
              <a:gd name="T27" fmla="*/ 1622 h 1622"/>
              <a:gd name="T28" fmla="*/ 941 w 1471"/>
              <a:gd name="T29" fmla="*/ 1614 h 1622"/>
              <a:gd name="T30" fmla="*/ 1104 w 1471"/>
              <a:gd name="T31" fmla="*/ 1533 h 1622"/>
              <a:gd name="T32" fmla="*/ 1168 w 1471"/>
              <a:gd name="T33" fmla="*/ 1476 h 1622"/>
              <a:gd name="T34" fmla="*/ 1225 w 1471"/>
              <a:gd name="T35" fmla="*/ 1419 h 1622"/>
              <a:gd name="T36" fmla="*/ 1258 w 1471"/>
              <a:gd name="T37" fmla="*/ 1371 h 1622"/>
              <a:gd name="T38" fmla="*/ 1323 w 1471"/>
              <a:gd name="T39" fmla="*/ 1257 h 1622"/>
              <a:gd name="T40" fmla="*/ 1412 w 1471"/>
              <a:gd name="T41" fmla="*/ 1006 h 1622"/>
              <a:gd name="T42" fmla="*/ 1444 w 1471"/>
              <a:gd name="T43" fmla="*/ 836 h 1622"/>
              <a:gd name="T44" fmla="*/ 1436 w 1471"/>
              <a:gd name="T45" fmla="*/ 406 h 1622"/>
              <a:gd name="T46" fmla="*/ 1274 w 1471"/>
              <a:gd name="T47" fmla="*/ 98 h 1622"/>
              <a:gd name="T48" fmla="*/ 1241 w 1471"/>
              <a:gd name="T49" fmla="*/ 73 h 1622"/>
              <a:gd name="T50" fmla="*/ 1225 w 1471"/>
              <a:gd name="T51" fmla="*/ 49 h 1622"/>
              <a:gd name="T52" fmla="*/ 1120 w 1471"/>
              <a:gd name="T53" fmla="*/ 25 h 1622"/>
              <a:gd name="T54" fmla="*/ 925 w 1471"/>
              <a:gd name="T55" fmla="*/ 0 h 1622"/>
              <a:gd name="T56" fmla="*/ 714 w 1471"/>
              <a:gd name="T57" fmla="*/ 9 h 1622"/>
              <a:gd name="T58" fmla="*/ 666 w 1471"/>
              <a:gd name="T59" fmla="*/ 33 h 162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471"/>
              <a:gd name="T91" fmla="*/ 0 h 1622"/>
              <a:gd name="T92" fmla="*/ 1471 w 1471"/>
              <a:gd name="T93" fmla="*/ 1622 h 1622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471" h="1622">
                <a:moveTo>
                  <a:pt x="666" y="33"/>
                </a:moveTo>
                <a:cubicBezTo>
                  <a:pt x="636" y="36"/>
                  <a:pt x="605" y="35"/>
                  <a:pt x="576" y="41"/>
                </a:cubicBezTo>
                <a:cubicBezTo>
                  <a:pt x="547" y="47"/>
                  <a:pt x="518" y="110"/>
                  <a:pt x="487" y="130"/>
                </a:cubicBezTo>
                <a:cubicBezTo>
                  <a:pt x="444" y="198"/>
                  <a:pt x="372" y="244"/>
                  <a:pt x="317" y="300"/>
                </a:cubicBezTo>
                <a:cubicBezTo>
                  <a:pt x="248" y="370"/>
                  <a:pt x="190" y="449"/>
                  <a:pt x="131" y="527"/>
                </a:cubicBezTo>
                <a:cubicBezTo>
                  <a:pt x="115" y="571"/>
                  <a:pt x="100" y="618"/>
                  <a:pt x="74" y="657"/>
                </a:cubicBezTo>
                <a:cubicBezTo>
                  <a:pt x="65" y="686"/>
                  <a:pt x="64" y="709"/>
                  <a:pt x="41" y="730"/>
                </a:cubicBezTo>
                <a:cubicBezTo>
                  <a:pt x="28" y="784"/>
                  <a:pt x="12" y="837"/>
                  <a:pt x="1" y="892"/>
                </a:cubicBezTo>
                <a:cubicBezTo>
                  <a:pt x="7" y="1062"/>
                  <a:pt x="0" y="1077"/>
                  <a:pt x="41" y="1200"/>
                </a:cubicBezTo>
                <a:cubicBezTo>
                  <a:pt x="56" y="1246"/>
                  <a:pt x="91" y="1279"/>
                  <a:pt x="122" y="1314"/>
                </a:cubicBezTo>
                <a:cubicBezTo>
                  <a:pt x="139" y="1333"/>
                  <a:pt x="218" y="1430"/>
                  <a:pt x="236" y="1436"/>
                </a:cubicBezTo>
                <a:cubicBezTo>
                  <a:pt x="291" y="1454"/>
                  <a:pt x="338" y="1493"/>
                  <a:pt x="390" y="1517"/>
                </a:cubicBezTo>
                <a:cubicBezTo>
                  <a:pt x="408" y="1525"/>
                  <a:pt x="429" y="1525"/>
                  <a:pt x="447" y="1533"/>
                </a:cubicBezTo>
                <a:cubicBezTo>
                  <a:pt x="544" y="1576"/>
                  <a:pt x="643" y="1602"/>
                  <a:pt x="747" y="1622"/>
                </a:cubicBezTo>
                <a:cubicBezTo>
                  <a:pt x="812" y="1619"/>
                  <a:pt x="877" y="1621"/>
                  <a:pt x="941" y="1614"/>
                </a:cubicBezTo>
                <a:cubicBezTo>
                  <a:pt x="1004" y="1608"/>
                  <a:pt x="1048" y="1551"/>
                  <a:pt x="1104" y="1533"/>
                </a:cubicBezTo>
                <a:cubicBezTo>
                  <a:pt x="1131" y="1493"/>
                  <a:pt x="1112" y="1514"/>
                  <a:pt x="1168" y="1476"/>
                </a:cubicBezTo>
                <a:cubicBezTo>
                  <a:pt x="1190" y="1461"/>
                  <a:pt x="1225" y="1419"/>
                  <a:pt x="1225" y="1419"/>
                </a:cubicBezTo>
                <a:cubicBezTo>
                  <a:pt x="1243" y="1366"/>
                  <a:pt x="1219" y="1426"/>
                  <a:pt x="1258" y="1371"/>
                </a:cubicBezTo>
                <a:cubicBezTo>
                  <a:pt x="1283" y="1336"/>
                  <a:pt x="1298" y="1293"/>
                  <a:pt x="1323" y="1257"/>
                </a:cubicBezTo>
                <a:cubicBezTo>
                  <a:pt x="1351" y="1172"/>
                  <a:pt x="1388" y="1093"/>
                  <a:pt x="1412" y="1006"/>
                </a:cubicBezTo>
                <a:cubicBezTo>
                  <a:pt x="1428" y="950"/>
                  <a:pt x="1430" y="892"/>
                  <a:pt x="1444" y="836"/>
                </a:cubicBezTo>
                <a:cubicBezTo>
                  <a:pt x="1462" y="694"/>
                  <a:pt x="1471" y="546"/>
                  <a:pt x="1436" y="406"/>
                </a:cubicBezTo>
                <a:cubicBezTo>
                  <a:pt x="1424" y="298"/>
                  <a:pt x="1394" y="138"/>
                  <a:pt x="1274" y="98"/>
                </a:cubicBezTo>
                <a:cubicBezTo>
                  <a:pt x="1263" y="90"/>
                  <a:pt x="1251" y="83"/>
                  <a:pt x="1241" y="73"/>
                </a:cubicBezTo>
                <a:cubicBezTo>
                  <a:pt x="1234" y="66"/>
                  <a:pt x="1233" y="55"/>
                  <a:pt x="1225" y="49"/>
                </a:cubicBezTo>
                <a:cubicBezTo>
                  <a:pt x="1197" y="27"/>
                  <a:pt x="1155" y="32"/>
                  <a:pt x="1120" y="25"/>
                </a:cubicBezTo>
                <a:cubicBezTo>
                  <a:pt x="1055" y="12"/>
                  <a:pt x="992" y="6"/>
                  <a:pt x="925" y="0"/>
                </a:cubicBezTo>
                <a:cubicBezTo>
                  <a:pt x="855" y="3"/>
                  <a:pt x="784" y="4"/>
                  <a:pt x="714" y="9"/>
                </a:cubicBezTo>
                <a:cubicBezTo>
                  <a:pt x="703" y="10"/>
                  <a:pt x="647" y="14"/>
                  <a:pt x="666" y="33"/>
                </a:cubicBez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4" name="Oval 4"/>
          <p:cNvSpPr>
            <a:spLocks noChangeArrowheads="1"/>
          </p:cNvSpPr>
          <p:nvPr/>
        </p:nvSpPr>
        <p:spPr bwMode="auto">
          <a:xfrm>
            <a:off x="6400800" y="2743200"/>
            <a:ext cx="2438400" cy="2438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245" name="Freeform 5"/>
          <p:cNvSpPr>
            <a:spLocks/>
          </p:cNvSpPr>
          <p:nvPr/>
        </p:nvSpPr>
        <p:spPr bwMode="auto">
          <a:xfrm>
            <a:off x="4416425" y="2765425"/>
            <a:ext cx="2335213" cy="2574925"/>
          </a:xfrm>
          <a:custGeom>
            <a:avLst/>
            <a:gdLst>
              <a:gd name="T0" fmla="*/ 666 w 1471"/>
              <a:gd name="T1" fmla="*/ 33 h 1622"/>
              <a:gd name="T2" fmla="*/ 576 w 1471"/>
              <a:gd name="T3" fmla="*/ 41 h 1622"/>
              <a:gd name="T4" fmla="*/ 487 w 1471"/>
              <a:gd name="T5" fmla="*/ 130 h 1622"/>
              <a:gd name="T6" fmla="*/ 317 w 1471"/>
              <a:gd name="T7" fmla="*/ 300 h 1622"/>
              <a:gd name="T8" fmla="*/ 131 w 1471"/>
              <a:gd name="T9" fmla="*/ 527 h 1622"/>
              <a:gd name="T10" fmla="*/ 74 w 1471"/>
              <a:gd name="T11" fmla="*/ 657 h 1622"/>
              <a:gd name="T12" fmla="*/ 41 w 1471"/>
              <a:gd name="T13" fmla="*/ 730 h 1622"/>
              <a:gd name="T14" fmla="*/ 1 w 1471"/>
              <a:gd name="T15" fmla="*/ 892 h 1622"/>
              <a:gd name="T16" fmla="*/ 41 w 1471"/>
              <a:gd name="T17" fmla="*/ 1200 h 1622"/>
              <a:gd name="T18" fmla="*/ 122 w 1471"/>
              <a:gd name="T19" fmla="*/ 1314 h 1622"/>
              <a:gd name="T20" fmla="*/ 236 w 1471"/>
              <a:gd name="T21" fmla="*/ 1436 h 1622"/>
              <a:gd name="T22" fmla="*/ 390 w 1471"/>
              <a:gd name="T23" fmla="*/ 1517 h 1622"/>
              <a:gd name="T24" fmla="*/ 447 w 1471"/>
              <a:gd name="T25" fmla="*/ 1533 h 1622"/>
              <a:gd name="T26" fmla="*/ 747 w 1471"/>
              <a:gd name="T27" fmla="*/ 1622 h 1622"/>
              <a:gd name="T28" fmla="*/ 941 w 1471"/>
              <a:gd name="T29" fmla="*/ 1614 h 1622"/>
              <a:gd name="T30" fmla="*/ 1104 w 1471"/>
              <a:gd name="T31" fmla="*/ 1533 h 1622"/>
              <a:gd name="T32" fmla="*/ 1168 w 1471"/>
              <a:gd name="T33" fmla="*/ 1476 h 1622"/>
              <a:gd name="T34" fmla="*/ 1225 w 1471"/>
              <a:gd name="T35" fmla="*/ 1419 h 1622"/>
              <a:gd name="T36" fmla="*/ 1258 w 1471"/>
              <a:gd name="T37" fmla="*/ 1371 h 1622"/>
              <a:gd name="T38" fmla="*/ 1323 w 1471"/>
              <a:gd name="T39" fmla="*/ 1257 h 1622"/>
              <a:gd name="T40" fmla="*/ 1412 w 1471"/>
              <a:gd name="T41" fmla="*/ 1006 h 1622"/>
              <a:gd name="T42" fmla="*/ 1444 w 1471"/>
              <a:gd name="T43" fmla="*/ 836 h 1622"/>
              <a:gd name="T44" fmla="*/ 1436 w 1471"/>
              <a:gd name="T45" fmla="*/ 406 h 1622"/>
              <a:gd name="T46" fmla="*/ 1274 w 1471"/>
              <a:gd name="T47" fmla="*/ 98 h 1622"/>
              <a:gd name="T48" fmla="*/ 1241 w 1471"/>
              <a:gd name="T49" fmla="*/ 73 h 1622"/>
              <a:gd name="T50" fmla="*/ 1225 w 1471"/>
              <a:gd name="T51" fmla="*/ 49 h 1622"/>
              <a:gd name="T52" fmla="*/ 1120 w 1471"/>
              <a:gd name="T53" fmla="*/ 25 h 1622"/>
              <a:gd name="T54" fmla="*/ 925 w 1471"/>
              <a:gd name="T55" fmla="*/ 0 h 1622"/>
              <a:gd name="T56" fmla="*/ 714 w 1471"/>
              <a:gd name="T57" fmla="*/ 9 h 1622"/>
              <a:gd name="T58" fmla="*/ 666 w 1471"/>
              <a:gd name="T59" fmla="*/ 33 h 162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471"/>
              <a:gd name="T91" fmla="*/ 0 h 1622"/>
              <a:gd name="T92" fmla="*/ 1471 w 1471"/>
              <a:gd name="T93" fmla="*/ 1622 h 1622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471" h="1622">
                <a:moveTo>
                  <a:pt x="666" y="33"/>
                </a:moveTo>
                <a:cubicBezTo>
                  <a:pt x="636" y="36"/>
                  <a:pt x="605" y="35"/>
                  <a:pt x="576" y="41"/>
                </a:cubicBezTo>
                <a:cubicBezTo>
                  <a:pt x="547" y="47"/>
                  <a:pt x="518" y="110"/>
                  <a:pt x="487" y="130"/>
                </a:cubicBezTo>
                <a:cubicBezTo>
                  <a:pt x="444" y="198"/>
                  <a:pt x="372" y="244"/>
                  <a:pt x="317" y="300"/>
                </a:cubicBezTo>
                <a:cubicBezTo>
                  <a:pt x="248" y="370"/>
                  <a:pt x="190" y="449"/>
                  <a:pt x="131" y="527"/>
                </a:cubicBezTo>
                <a:cubicBezTo>
                  <a:pt x="115" y="571"/>
                  <a:pt x="100" y="618"/>
                  <a:pt x="74" y="657"/>
                </a:cubicBezTo>
                <a:cubicBezTo>
                  <a:pt x="65" y="686"/>
                  <a:pt x="64" y="709"/>
                  <a:pt x="41" y="730"/>
                </a:cubicBezTo>
                <a:cubicBezTo>
                  <a:pt x="28" y="784"/>
                  <a:pt x="12" y="837"/>
                  <a:pt x="1" y="892"/>
                </a:cubicBezTo>
                <a:cubicBezTo>
                  <a:pt x="7" y="1062"/>
                  <a:pt x="0" y="1077"/>
                  <a:pt x="41" y="1200"/>
                </a:cubicBezTo>
                <a:cubicBezTo>
                  <a:pt x="56" y="1246"/>
                  <a:pt x="91" y="1279"/>
                  <a:pt x="122" y="1314"/>
                </a:cubicBezTo>
                <a:cubicBezTo>
                  <a:pt x="139" y="1333"/>
                  <a:pt x="218" y="1430"/>
                  <a:pt x="236" y="1436"/>
                </a:cubicBezTo>
                <a:cubicBezTo>
                  <a:pt x="291" y="1454"/>
                  <a:pt x="338" y="1493"/>
                  <a:pt x="390" y="1517"/>
                </a:cubicBezTo>
                <a:cubicBezTo>
                  <a:pt x="408" y="1525"/>
                  <a:pt x="429" y="1525"/>
                  <a:pt x="447" y="1533"/>
                </a:cubicBezTo>
                <a:cubicBezTo>
                  <a:pt x="544" y="1576"/>
                  <a:pt x="643" y="1602"/>
                  <a:pt x="747" y="1622"/>
                </a:cubicBezTo>
                <a:cubicBezTo>
                  <a:pt x="812" y="1619"/>
                  <a:pt x="877" y="1621"/>
                  <a:pt x="941" y="1614"/>
                </a:cubicBezTo>
                <a:cubicBezTo>
                  <a:pt x="1004" y="1608"/>
                  <a:pt x="1048" y="1551"/>
                  <a:pt x="1104" y="1533"/>
                </a:cubicBezTo>
                <a:cubicBezTo>
                  <a:pt x="1131" y="1493"/>
                  <a:pt x="1112" y="1514"/>
                  <a:pt x="1168" y="1476"/>
                </a:cubicBezTo>
                <a:cubicBezTo>
                  <a:pt x="1190" y="1461"/>
                  <a:pt x="1225" y="1419"/>
                  <a:pt x="1225" y="1419"/>
                </a:cubicBezTo>
                <a:cubicBezTo>
                  <a:pt x="1243" y="1366"/>
                  <a:pt x="1219" y="1426"/>
                  <a:pt x="1258" y="1371"/>
                </a:cubicBezTo>
                <a:cubicBezTo>
                  <a:pt x="1283" y="1336"/>
                  <a:pt x="1298" y="1293"/>
                  <a:pt x="1323" y="1257"/>
                </a:cubicBezTo>
                <a:cubicBezTo>
                  <a:pt x="1351" y="1172"/>
                  <a:pt x="1388" y="1093"/>
                  <a:pt x="1412" y="1006"/>
                </a:cubicBezTo>
                <a:cubicBezTo>
                  <a:pt x="1428" y="950"/>
                  <a:pt x="1430" y="892"/>
                  <a:pt x="1444" y="836"/>
                </a:cubicBezTo>
                <a:cubicBezTo>
                  <a:pt x="1462" y="694"/>
                  <a:pt x="1471" y="546"/>
                  <a:pt x="1436" y="406"/>
                </a:cubicBezTo>
                <a:cubicBezTo>
                  <a:pt x="1424" y="298"/>
                  <a:pt x="1394" y="138"/>
                  <a:pt x="1274" y="98"/>
                </a:cubicBezTo>
                <a:cubicBezTo>
                  <a:pt x="1263" y="90"/>
                  <a:pt x="1251" y="83"/>
                  <a:pt x="1241" y="73"/>
                </a:cubicBezTo>
                <a:cubicBezTo>
                  <a:pt x="1234" y="66"/>
                  <a:pt x="1233" y="55"/>
                  <a:pt x="1225" y="49"/>
                </a:cubicBezTo>
                <a:cubicBezTo>
                  <a:pt x="1197" y="27"/>
                  <a:pt x="1155" y="32"/>
                  <a:pt x="1120" y="25"/>
                </a:cubicBezTo>
                <a:cubicBezTo>
                  <a:pt x="1055" y="12"/>
                  <a:pt x="992" y="6"/>
                  <a:pt x="925" y="0"/>
                </a:cubicBezTo>
                <a:cubicBezTo>
                  <a:pt x="855" y="3"/>
                  <a:pt x="784" y="4"/>
                  <a:pt x="714" y="9"/>
                </a:cubicBezTo>
                <a:cubicBezTo>
                  <a:pt x="703" y="10"/>
                  <a:pt x="647" y="14"/>
                  <a:pt x="666" y="33"/>
                </a:cubicBez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6" name="Freeform 6"/>
          <p:cNvSpPr>
            <a:spLocks/>
          </p:cNvSpPr>
          <p:nvPr/>
        </p:nvSpPr>
        <p:spPr bwMode="auto">
          <a:xfrm>
            <a:off x="4672013" y="2800350"/>
            <a:ext cx="2073275" cy="2332038"/>
          </a:xfrm>
          <a:custGeom>
            <a:avLst/>
            <a:gdLst>
              <a:gd name="T0" fmla="*/ 543 w 1306"/>
              <a:gd name="T1" fmla="*/ 68 h 1469"/>
              <a:gd name="T2" fmla="*/ 454 w 1306"/>
              <a:gd name="T3" fmla="*/ 108 h 1469"/>
              <a:gd name="T4" fmla="*/ 341 w 1306"/>
              <a:gd name="T5" fmla="*/ 181 h 1469"/>
              <a:gd name="T6" fmla="*/ 227 w 1306"/>
              <a:gd name="T7" fmla="*/ 287 h 1469"/>
              <a:gd name="T8" fmla="*/ 195 w 1306"/>
              <a:gd name="T9" fmla="*/ 335 h 1469"/>
              <a:gd name="T10" fmla="*/ 130 w 1306"/>
              <a:gd name="T11" fmla="*/ 416 h 1469"/>
              <a:gd name="T12" fmla="*/ 97 w 1306"/>
              <a:gd name="T13" fmla="*/ 465 h 1469"/>
              <a:gd name="T14" fmla="*/ 65 w 1306"/>
              <a:gd name="T15" fmla="*/ 538 h 1469"/>
              <a:gd name="T16" fmla="*/ 32 w 1306"/>
              <a:gd name="T17" fmla="*/ 587 h 1469"/>
              <a:gd name="T18" fmla="*/ 0 w 1306"/>
              <a:gd name="T19" fmla="*/ 716 h 1469"/>
              <a:gd name="T20" fmla="*/ 8 w 1306"/>
              <a:gd name="T21" fmla="*/ 887 h 1469"/>
              <a:gd name="T22" fmla="*/ 73 w 1306"/>
              <a:gd name="T23" fmla="*/ 1057 h 1469"/>
              <a:gd name="T24" fmla="*/ 308 w 1306"/>
              <a:gd name="T25" fmla="*/ 1308 h 1469"/>
              <a:gd name="T26" fmla="*/ 430 w 1306"/>
              <a:gd name="T27" fmla="*/ 1373 h 1469"/>
              <a:gd name="T28" fmla="*/ 600 w 1306"/>
              <a:gd name="T29" fmla="*/ 1438 h 1469"/>
              <a:gd name="T30" fmla="*/ 714 w 1306"/>
              <a:gd name="T31" fmla="*/ 1462 h 1469"/>
              <a:gd name="T32" fmla="*/ 892 w 1306"/>
              <a:gd name="T33" fmla="*/ 1446 h 1469"/>
              <a:gd name="T34" fmla="*/ 1038 w 1306"/>
              <a:gd name="T35" fmla="*/ 1300 h 1469"/>
              <a:gd name="T36" fmla="*/ 1200 w 1306"/>
              <a:gd name="T37" fmla="*/ 1097 h 1469"/>
              <a:gd name="T38" fmla="*/ 1281 w 1306"/>
              <a:gd name="T39" fmla="*/ 919 h 1469"/>
              <a:gd name="T40" fmla="*/ 1306 w 1306"/>
              <a:gd name="T41" fmla="*/ 757 h 1469"/>
              <a:gd name="T42" fmla="*/ 1233 w 1306"/>
              <a:gd name="T43" fmla="*/ 392 h 1469"/>
              <a:gd name="T44" fmla="*/ 1070 w 1306"/>
              <a:gd name="T45" fmla="*/ 165 h 1469"/>
              <a:gd name="T46" fmla="*/ 908 w 1306"/>
              <a:gd name="T47" fmla="*/ 51 h 1469"/>
              <a:gd name="T48" fmla="*/ 730 w 1306"/>
              <a:gd name="T49" fmla="*/ 27 h 1469"/>
              <a:gd name="T50" fmla="*/ 527 w 1306"/>
              <a:gd name="T51" fmla="*/ 43 h 1469"/>
              <a:gd name="T52" fmla="*/ 511 w 1306"/>
              <a:gd name="T53" fmla="*/ 68 h 1469"/>
              <a:gd name="T54" fmla="*/ 430 w 1306"/>
              <a:gd name="T55" fmla="*/ 116 h 1469"/>
              <a:gd name="T56" fmla="*/ 465 w 1306"/>
              <a:gd name="T57" fmla="*/ 60 h 1469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306"/>
              <a:gd name="T88" fmla="*/ 0 h 1469"/>
              <a:gd name="T89" fmla="*/ 1306 w 1306"/>
              <a:gd name="T90" fmla="*/ 1469 h 1469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306" h="1469">
                <a:moveTo>
                  <a:pt x="543" y="68"/>
                </a:moveTo>
                <a:cubicBezTo>
                  <a:pt x="502" y="82"/>
                  <a:pt x="490" y="96"/>
                  <a:pt x="454" y="108"/>
                </a:cubicBezTo>
                <a:cubicBezTo>
                  <a:pt x="418" y="136"/>
                  <a:pt x="378" y="152"/>
                  <a:pt x="341" y="181"/>
                </a:cubicBezTo>
                <a:cubicBezTo>
                  <a:pt x="300" y="213"/>
                  <a:pt x="264" y="250"/>
                  <a:pt x="227" y="287"/>
                </a:cubicBezTo>
                <a:cubicBezTo>
                  <a:pt x="213" y="301"/>
                  <a:pt x="206" y="319"/>
                  <a:pt x="195" y="335"/>
                </a:cubicBezTo>
                <a:cubicBezTo>
                  <a:pt x="176" y="363"/>
                  <a:pt x="148" y="386"/>
                  <a:pt x="130" y="416"/>
                </a:cubicBezTo>
                <a:cubicBezTo>
                  <a:pt x="98" y="468"/>
                  <a:pt x="131" y="433"/>
                  <a:pt x="97" y="465"/>
                </a:cubicBezTo>
                <a:cubicBezTo>
                  <a:pt x="90" y="493"/>
                  <a:pt x="79" y="514"/>
                  <a:pt x="65" y="538"/>
                </a:cubicBezTo>
                <a:cubicBezTo>
                  <a:pt x="55" y="555"/>
                  <a:pt x="32" y="587"/>
                  <a:pt x="32" y="587"/>
                </a:cubicBezTo>
                <a:cubicBezTo>
                  <a:pt x="23" y="631"/>
                  <a:pt x="11" y="673"/>
                  <a:pt x="0" y="716"/>
                </a:cubicBezTo>
                <a:cubicBezTo>
                  <a:pt x="3" y="773"/>
                  <a:pt x="4" y="830"/>
                  <a:pt x="8" y="887"/>
                </a:cubicBezTo>
                <a:cubicBezTo>
                  <a:pt x="13" y="947"/>
                  <a:pt x="48" y="1005"/>
                  <a:pt x="73" y="1057"/>
                </a:cubicBezTo>
                <a:cubicBezTo>
                  <a:pt x="135" y="1183"/>
                  <a:pt x="185" y="1232"/>
                  <a:pt x="308" y="1308"/>
                </a:cubicBezTo>
                <a:cubicBezTo>
                  <a:pt x="348" y="1333"/>
                  <a:pt x="384" y="1362"/>
                  <a:pt x="430" y="1373"/>
                </a:cubicBezTo>
                <a:cubicBezTo>
                  <a:pt x="484" y="1400"/>
                  <a:pt x="540" y="1426"/>
                  <a:pt x="600" y="1438"/>
                </a:cubicBezTo>
                <a:cubicBezTo>
                  <a:pt x="639" y="1446"/>
                  <a:pt x="676" y="1450"/>
                  <a:pt x="714" y="1462"/>
                </a:cubicBezTo>
                <a:cubicBezTo>
                  <a:pt x="764" y="1459"/>
                  <a:pt x="838" y="1469"/>
                  <a:pt x="892" y="1446"/>
                </a:cubicBezTo>
                <a:cubicBezTo>
                  <a:pt x="955" y="1419"/>
                  <a:pt x="995" y="1350"/>
                  <a:pt x="1038" y="1300"/>
                </a:cubicBezTo>
                <a:cubicBezTo>
                  <a:pt x="1094" y="1234"/>
                  <a:pt x="1158" y="1174"/>
                  <a:pt x="1200" y="1097"/>
                </a:cubicBezTo>
                <a:cubicBezTo>
                  <a:pt x="1231" y="1039"/>
                  <a:pt x="1252" y="978"/>
                  <a:pt x="1281" y="919"/>
                </a:cubicBezTo>
                <a:cubicBezTo>
                  <a:pt x="1292" y="865"/>
                  <a:pt x="1299" y="812"/>
                  <a:pt x="1306" y="757"/>
                </a:cubicBezTo>
                <a:cubicBezTo>
                  <a:pt x="1300" y="649"/>
                  <a:pt x="1299" y="491"/>
                  <a:pt x="1233" y="392"/>
                </a:cubicBezTo>
                <a:cubicBezTo>
                  <a:pt x="1207" y="299"/>
                  <a:pt x="1138" y="231"/>
                  <a:pt x="1070" y="165"/>
                </a:cubicBezTo>
                <a:cubicBezTo>
                  <a:pt x="1022" y="118"/>
                  <a:pt x="975" y="73"/>
                  <a:pt x="908" y="51"/>
                </a:cubicBezTo>
                <a:cubicBezTo>
                  <a:pt x="850" y="32"/>
                  <a:pt x="791" y="32"/>
                  <a:pt x="730" y="27"/>
                </a:cubicBezTo>
                <a:cubicBezTo>
                  <a:pt x="662" y="30"/>
                  <a:pt x="579" y="0"/>
                  <a:pt x="527" y="43"/>
                </a:cubicBezTo>
                <a:cubicBezTo>
                  <a:pt x="519" y="49"/>
                  <a:pt x="518" y="61"/>
                  <a:pt x="511" y="68"/>
                </a:cubicBezTo>
                <a:cubicBezTo>
                  <a:pt x="503" y="75"/>
                  <a:pt x="451" y="116"/>
                  <a:pt x="430" y="116"/>
                </a:cubicBezTo>
                <a:lnTo>
                  <a:pt x="465" y="6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7" name="Freeform 7"/>
          <p:cNvSpPr>
            <a:spLocks/>
          </p:cNvSpPr>
          <p:nvPr/>
        </p:nvSpPr>
        <p:spPr bwMode="auto">
          <a:xfrm>
            <a:off x="6669088" y="3119438"/>
            <a:ext cx="2124075" cy="2393950"/>
          </a:xfrm>
          <a:custGeom>
            <a:avLst/>
            <a:gdLst>
              <a:gd name="T0" fmla="*/ 697 w 1338"/>
              <a:gd name="T1" fmla="*/ 8 h 1508"/>
              <a:gd name="T2" fmla="*/ 608 w 1338"/>
              <a:gd name="T3" fmla="*/ 64 h 1508"/>
              <a:gd name="T4" fmla="*/ 543 w 1338"/>
              <a:gd name="T5" fmla="*/ 129 h 1508"/>
              <a:gd name="T6" fmla="*/ 478 w 1338"/>
              <a:gd name="T7" fmla="*/ 186 h 1508"/>
              <a:gd name="T8" fmla="*/ 414 w 1338"/>
              <a:gd name="T9" fmla="*/ 251 h 1508"/>
              <a:gd name="T10" fmla="*/ 349 w 1338"/>
              <a:gd name="T11" fmla="*/ 316 h 1508"/>
              <a:gd name="T12" fmla="*/ 227 w 1338"/>
              <a:gd name="T13" fmla="*/ 437 h 1508"/>
              <a:gd name="T14" fmla="*/ 154 w 1338"/>
              <a:gd name="T15" fmla="*/ 527 h 1508"/>
              <a:gd name="T16" fmla="*/ 105 w 1338"/>
              <a:gd name="T17" fmla="*/ 591 h 1508"/>
              <a:gd name="T18" fmla="*/ 57 w 1338"/>
              <a:gd name="T19" fmla="*/ 689 h 1508"/>
              <a:gd name="T20" fmla="*/ 24 w 1338"/>
              <a:gd name="T21" fmla="*/ 762 h 1508"/>
              <a:gd name="T22" fmla="*/ 0 w 1338"/>
              <a:gd name="T23" fmla="*/ 908 h 1508"/>
              <a:gd name="T24" fmla="*/ 49 w 1338"/>
              <a:gd name="T25" fmla="*/ 1135 h 1508"/>
              <a:gd name="T26" fmla="*/ 357 w 1338"/>
              <a:gd name="T27" fmla="*/ 1378 h 1508"/>
              <a:gd name="T28" fmla="*/ 430 w 1338"/>
              <a:gd name="T29" fmla="*/ 1402 h 1508"/>
              <a:gd name="T30" fmla="*/ 778 w 1338"/>
              <a:gd name="T31" fmla="*/ 1508 h 1508"/>
              <a:gd name="T32" fmla="*/ 949 w 1338"/>
              <a:gd name="T33" fmla="*/ 1483 h 1508"/>
              <a:gd name="T34" fmla="*/ 1022 w 1338"/>
              <a:gd name="T35" fmla="*/ 1443 h 1508"/>
              <a:gd name="T36" fmla="*/ 1168 w 1338"/>
              <a:gd name="T37" fmla="*/ 1305 h 1508"/>
              <a:gd name="T38" fmla="*/ 1241 w 1338"/>
              <a:gd name="T39" fmla="*/ 1208 h 1508"/>
              <a:gd name="T40" fmla="*/ 1273 w 1338"/>
              <a:gd name="T41" fmla="*/ 1151 h 1508"/>
              <a:gd name="T42" fmla="*/ 1314 w 1338"/>
              <a:gd name="T43" fmla="*/ 1070 h 1508"/>
              <a:gd name="T44" fmla="*/ 1338 w 1338"/>
              <a:gd name="T45" fmla="*/ 932 h 1508"/>
              <a:gd name="T46" fmla="*/ 1330 w 1338"/>
              <a:gd name="T47" fmla="*/ 729 h 1508"/>
              <a:gd name="T48" fmla="*/ 1297 w 1338"/>
              <a:gd name="T49" fmla="*/ 518 h 1508"/>
              <a:gd name="T50" fmla="*/ 1176 w 1338"/>
              <a:gd name="T51" fmla="*/ 137 h 1508"/>
              <a:gd name="T52" fmla="*/ 1095 w 1338"/>
              <a:gd name="T53" fmla="*/ 56 h 1508"/>
              <a:gd name="T54" fmla="*/ 997 w 1338"/>
              <a:gd name="T55" fmla="*/ 32 h 1508"/>
              <a:gd name="T56" fmla="*/ 860 w 1338"/>
              <a:gd name="T57" fmla="*/ 0 h 1508"/>
              <a:gd name="T58" fmla="*/ 697 w 1338"/>
              <a:gd name="T59" fmla="*/ 8 h 150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338"/>
              <a:gd name="T91" fmla="*/ 0 h 1508"/>
              <a:gd name="T92" fmla="*/ 1338 w 1338"/>
              <a:gd name="T93" fmla="*/ 1508 h 1508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338" h="1508">
                <a:moveTo>
                  <a:pt x="697" y="8"/>
                </a:moveTo>
                <a:cubicBezTo>
                  <a:pt x="661" y="20"/>
                  <a:pt x="639" y="43"/>
                  <a:pt x="608" y="64"/>
                </a:cubicBezTo>
                <a:cubicBezTo>
                  <a:pt x="589" y="94"/>
                  <a:pt x="569" y="106"/>
                  <a:pt x="543" y="129"/>
                </a:cubicBezTo>
                <a:cubicBezTo>
                  <a:pt x="467" y="196"/>
                  <a:pt x="534" y="150"/>
                  <a:pt x="478" y="186"/>
                </a:cubicBezTo>
                <a:cubicBezTo>
                  <a:pt x="458" y="216"/>
                  <a:pt x="442" y="227"/>
                  <a:pt x="414" y="251"/>
                </a:cubicBezTo>
                <a:cubicBezTo>
                  <a:pt x="388" y="273"/>
                  <a:pt x="377" y="297"/>
                  <a:pt x="349" y="316"/>
                </a:cubicBezTo>
                <a:cubicBezTo>
                  <a:pt x="324" y="352"/>
                  <a:pt x="262" y="411"/>
                  <a:pt x="227" y="437"/>
                </a:cubicBezTo>
                <a:cubicBezTo>
                  <a:pt x="206" y="470"/>
                  <a:pt x="177" y="496"/>
                  <a:pt x="154" y="527"/>
                </a:cubicBezTo>
                <a:cubicBezTo>
                  <a:pt x="105" y="594"/>
                  <a:pt x="141" y="557"/>
                  <a:pt x="105" y="591"/>
                </a:cubicBezTo>
                <a:cubicBezTo>
                  <a:pt x="94" y="625"/>
                  <a:pt x="76" y="659"/>
                  <a:pt x="57" y="689"/>
                </a:cubicBezTo>
                <a:cubicBezTo>
                  <a:pt x="49" y="720"/>
                  <a:pt x="47" y="739"/>
                  <a:pt x="24" y="762"/>
                </a:cubicBezTo>
                <a:cubicBezTo>
                  <a:pt x="12" y="811"/>
                  <a:pt x="6" y="857"/>
                  <a:pt x="0" y="908"/>
                </a:cubicBezTo>
                <a:cubicBezTo>
                  <a:pt x="6" y="988"/>
                  <a:pt x="10" y="1064"/>
                  <a:pt x="49" y="1135"/>
                </a:cubicBezTo>
                <a:cubicBezTo>
                  <a:pt x="109" y="1244"/>
                  <a:pt x="244" y="1332"/>
                  <a:pt x="357" y="1378"/>
                </a:cubicBezTo>
                <a:cubicBezTo>
                  <a:pt x="381" y="1388"/>
                  <a:pt x="407" y="1391"/>
                  <a:pt x="430" y="1402"/>
                </a:cubicBezTo>
                <a:cubicBezTo>
                  <a:pt x="538" y="1456"/>
                  <a:pt x="659" y="1488"/>
                  <a:pt x="778" y="1508"/>
                </a:cubicBezTo>
                <a:cubicBezTo>
                  <a:pt x="871" y="1502"/>
                  <a:pt x="882" y="1504"/>
                  <a:pt x="949" y="1483"/>
                </a:cubicBezTo>
                <a:cubicBezTo>
                  <a:pt x="1004" y="1446"/>
                  <a:pt x="979" y="1457"/>
                  <a:pt x="1022" y="1443"/>
                </a:cubicBezTo>
                <a:cubicBezTo>
                  <a:pt x="1080" y="1404"/>
                  <a:pt x="1119" y="1353"/>
                  <a:pt x="1168" y="1305"/>
                </a:cubicBezTo>
                <a:cubicBezTo>
                  <a:pt x="1197" y="1277"/>
                  <a:pt x="1211" y="1237"/>
                  <a:pt x="1241" y="1208"/>
                </a:cubicBezTo>
                <a:cubicBezTo>
                  <a:pt x="1258" y="1139"/>
                  <a:pt x="1235" y="1208"/>
                  <a:pt x="1273" y="1151"/>
                </a:cubicBezTo>
                <a:cubicBezTo>
                  <a:pt x="1288" y="1128"/>
                  <a:pt x="1301" y="1095"/>
                  <a:pt x="1314" y="1070"/>
                </a:cubicBezTo>
                <a:cubicBezTo>
                  <a:pt x="1323" y="1023"/>
                  <a:pt x="1332" y="980"/>
                  <a:pt x="1338" y="932"/>
                </a:cubicBezTo>
                <a:cubicBezTo>
                  <a:pt x="1335" y="864"/>
                  <a:pt x="1335" y="797"/>
                  <a:pt x="1330" y="729"/>
                </a:cubicBezTo>
                <a:cubicBezTo>
                  <a:pt x="1325" y="662"/>
                  <a:pt x="1314" y="584"/>
                  <a:pt x="1297" y="518"/>
                </a:cubicBezTo>
                <a:cubicBezTo>
                  <a:pt x="1262" y="383"/>
                  <a:pt x="1267" y="249"/>
                  <a:pt x="1176" y="137"/>
                </a:cubicBezTo>
                <a:cubicBezTo>
                  <a:pt x="1152" y="108"/>
                  <a:pt x="1130" y="74"/>
                  <a:pt x="1095" y="56"/>
                </a:cubicBezTo>
                <a:cubicBezTo>
                  <a:pt x="1066" y="41"/>
                  <a:pt x="1028" y="39"/>
                  <a:pt x="997" y="32"/>
                </a:cubicBezTo>
                <a:cubicBezTo>
                  <a:pt x="951" y="22"/>
                  <a:pt x="906" y="9"/>
                  <a:pt x="860" y="0"/>
                </a:cubicBezTo>
                <a:cubicBezTo>
                  <a:pt x="665" y="8"/>
                  <a:pt x="611" y="8"/>
                  <a:pt x="697" y="8"/>
                </a:cubicBez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8" name="Freeform 8"/>
          <p:cNvSpPr>
            <a:spLocks/>
          </p:cNvSpPr>
          <p:nvPr/>
        </p:nvSpPr>
        <p:spPr bwMode="auto">
          <a:xfrm>
            <a:off x="4929188" y="2908300"/>
            <a:ext cx="579437" cy="771525"/>
          </a:xfrm>
          <a:custGeom>
            <a:avLst/>
            <a:gdLst>
              <a:gd name="T0" fmla="*/ 365 w 365"/>
              <a:gd name="T1" fmla="*/ 0 h 486"/>
              <a:gd name="T2" fmla="*/ 292 w 365"/>
              <a:gd name="T3" fmla="*/ 48 h 486"/>
              <a:gd name="T4" fmla="*/ 203 w 365"/>
              <a:gd name="T5" fmla="*/ 121 h 486"/>
              <a:gd name="T6" fmla="*/ 187 w 365"/>
              <a:gd name="T7" fmla="*/ 146 h 486"/>
              <a:gd name="T8" fmla="*/ 162 w 365"/>
              <a:gd name="T9" fmla="*/ 162 h 486"/>
              <a:gd name="T10" fmla="*/ 154 w 365"/>
              <a:gd name="T11" fmla="*/ 186 h 486"/>
              <a:gd name="T12" fmla="*/ 65 w 365"/>
              <a:gd name="T13" fmla="*/ 348 h 486"/>
              <a:gd name="T14" fmla="*/ 33 w 365"/>
              <a:gd name="T15" fmla="*/ 437 h 486"/>
              <a:gd name="T16" fmla="*/ 0 w 365"/>
              <a:gd name="T17" fmla="*/ 486 h 486"/>
              <a:gd name="T18" fmla="*/ 8 w 365"/>
              <a:gd name="T19" fmla="*/ 446 h 486"/>
              <a:gd name="T20" fmla="*/ 24 w 365"/>
              <a:gd name="T21" fmla="*/ 397 h 4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65"/>
              <a:gd name="T34" fmla="*/ 0 h 486"/>
              <a:gd name="T35" fmla="*/ 365 w 365"/>
              <a:gd name="T36" fmla="*/ 486 h 48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65" h="486">
                <a:moveTo>
                  <a:pt x="365" y="0"/>
                </a:moveTo>
                <a:cubicBezTo>
                  <a:pt x="341" y="24"/>
                  <a:pt x="324" y="37"/>
                  <a:pt x="292" y="48"/>
                </a:cubicBezTo>
                <a:cubicBezTo>
                  <a:pt x="266" y="75"/>
                  <a:pt x="233" y="98"/>
                  <a:pt x="203" y="121"/>
                </a:cubicBezTo>
                <a:cubicBezTo>
                  <a:pt x="198" y="129"/>
                  <a:pt x="194" y="139"/>
                  <a:pt x="187" y="146"/>
                </a:cubicBezTo>
                <a:cubicBezTo>
                  <a:pt x="180" y="153"/>
                  <a:pt x="168" y="154"/>
                  <a:pt x="162" y="162"/>
                </a:cubicBezTo>
                <a:cubicBezTo>
                  <a:pt x="157" y="169"/>
                  <a:pt x="158" y="179"/>
                  <a:pt x="154" y="186"/>
                </a:cubicBezTo>
                <a:cubicBezTo>
                  <a:pt x="125" y="238"/>
                  <a:pt x="84" y="290"/>
                  <a:pt x="65" y="348"/>
                </a:cubicBezTo>
                <a:cubicBezTo>
                  <a:pt x="56" y="376"/>
                  <a:pt x="46" y="411"/>
                  <a:pt x="33" y="437"/>
                </a:cubicBezTo>
                <a:cubicBezTo>
                  <a:pt x="24" y="455"/>
                  <a:pt x="0" y="486"/>
                  <a:pt x="0" y="486"/>
                </a:cubicBezTo>
                <a:cubicBezTo>
                  <a:pt x="3" y="473"/>
                  <a:pt x="4" y="459"/>
                  <a:pt x="8" y="446"/>
                </a:cubicBezTo>
                <a:cubicBezTo>
                  <a:pt x="12" y="429"/>
                  <a:pt x="24" y="397"/>
                  <a:pt x="24" y="397"/>
                </a:cubicBez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9" name="Freeform 9"/>
          <p:cNvSpPr>
            <a:spLocks/>
          </p:cNvSpPr>
          <p:nvPr/>
        </p:nvSpPr>
        <p:spPr bwMode="auto">
          <a:xfrm>
            <a:off x="4621213" y="2674938"/>
            <a:ext cx="2128837" cy="2486025"/>
          </a:xfrm>
          <a:custGeom>
            <a:avLst/>
            <a:gdLst>
              <a:gd name="T0" fmla="*/ 632 w 1341"/>
              <a:gd name="T1" fmla="*/ 82 h 1566"/>
              <a:gd name="T2" fmla="*/ 502 w 1341"/>
              <a:gd name="T3" fmla="*/ 98 h 1566"/>
              <a:gd name="T4" fmla="*/ 316 w 1341"/>
              <a:gd name="T5" fmla="*/ 244 h 1566"/>
              <a:gd name="T6" fmla="*/ 291 w 1341"/>
              <a:gd name="T7" fmla="*/ 260 h 1566"/>
              <a:gd name="T8" fmla="*/ 178 w 1341"/>
              <a:gd name="T9" fmla="*/ 382 h 1566"/>
              <a:gd name="T10" fmla="*/ 81 w 1341"/>
              <a:gd name="T11" fmla="*/ 520 h 1566"/>
              <a:gd name="T12" fmla="*/ 48 w 1341"/>
              <a:gd name="T13" fmla="*/ 584 h 1566"/>
              <a:gd name="T14" fmla="*/ 16 w 1341"/>
              <a:gd name="T15" fmla="*/ 698 h 1566"/>
              <a:gd name="T16" fmla="*/ 16 w 1341"/>
              <a:gd name="T17" fmla="*/ 966 h 1566"/>
              <a:gd name="T18" fmla="*/ 32 w 1341"/>
              <a:gd name="T19" fmla="*/ 1014 h 1566"/>
              <a:gd name="T20" fmla="*/ 89 w 1341"/>
              <a:gd name="T21" fmla="*/ 1152 h 1566"/>
              <a:gd name="T22" fmla="*/ 413 w 1341"/>
              <a:gd name="T23" fmla="*/ 1484 h 1566"/>
              <a:gd name="T24" fmla="*/ 583 w 1341"/>
              <a:gd name="T25" fmla="*/ 1549 h 1566"/>
              <a:gd name="T26" fmla="*/ 673 w 1341"/>
              <a:gd name="T27" fmla="*/ 1566 h 1566"/>
              <a:gd name="T28" fmla="*/ 851 w 1341"/>
              <a:gd name="T29" fmla="*/ 1557 h 1566"/>
              <a:gd name="T30" fmla="*/ 916 w 1341"/>
              <a:gd name="T31" fmla="*/ 1541 h 1566"/>
              <a:gd name="T32" fmla="*/ 1029 w 1341"/>
              <a:gd name="T33" fmla="*/ 1493 h 1566"/>
              <a:gd name="T34" fmla="*/ 1200 w 1341"/>
              <a:gd name="T35" fmla="*/ 1330 h 1566"/>
              <a:gd name="T36" fmla="*/ 1305 w 1341"/>
              <a:gd name="T37" fmla="*/ 1079 h 1566"/>
              <a:gd name="T38" fmla="*/ 1329 w 1341"/>
              <a:gd name="T39" fmla="*/ 909 h 1566"/>
              <a:gd name="T40" fmla="*/ 1248 w 1341"/>
              <a:gd name="T41" fmla="*/ 414 h 1566"/>
              <a:gd name="T42" fmla="*/ 1200 w 1341"/>
              <a:gd name="T43" fmla="*/ 301 h 1566"/>
              <a:gd name="T44" fmla="*/ 1167 w 1341"/>
              <a:gd name="T45" fmla="*/ 252 h 1566"/>
              <a:gd name="T46" fmla="*/ 1151 w 1341"/>
              <a:gd name="T47" fmla="*/ 228 h 1566"/>
              <a:gd name="T48" fmla="*/ 1054 w 1341"/>
              <a:gd name="T49" fmla="*/ 82 h 1566"/>
              <a:gd name="T50" fmla="*/ 932 w 1341"/>
              <a:gd name="T51" fmla="*/ 9 h 1566"/>
              <a:gd name="T52" fmla="*/ 567 w 1341"/>
              <a:gd name="T53" fmla="*/ 57 h 1566"/>
              <a:gd name="T54" fmla="*/ 535 w 1341"/>
              <a:gd name="T55" fmla="*/ 90 h 1566"/>
              <a:gd name="T56" fmla="*/ 545 w 1341"/>
              <a:gd name="T57" fmla="*/ 43 h 1566"/>
              <a:gd name="T58" fmla="*/ 497 w 1341"/>
              <a:gd name="T59" fmla="*/ 43 h 1566"/>
              <a:gd name="T60" fmla="*/ 545 w 1341"/>
              <a:gd name="T61" fmla="*/ 43 h 1566"/>
              <a:gd name="T62" fmla="*/ 545 w 1341"/>
              <a:gd name="T63" fmla="*/ 91 h 156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341"/>
              <a:gd name="T97" fmla="*/ 0 h 1566"/>
              <a:gd name="T98" fmla="*/ 1341 w 1341"/>
              <a:gd name="T99" fmla="*/ 1566 h 156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341" h="1566">
                <a:moveTo>
                  <a:pt x="632" y="82"/>
                </a:moveTo>
                <a:cubicBezTo>
                  <a:pt x="587" y="85"/>
                  <a:pt x="543" y="81"/>
                  <a:pt x="502" y="98"/>
                </a:cubicBezTo>
                <a:cubicBezTo>
                  <a:pt x="432" y="128"/>
                  <a:pt x="369" y="190"/>
                  <a:pt x="316" y="244"/>
                </a:cubicBezTo>
                <a:cubicBezTo>
                  <a:pt x="309" y="251"/>
                  <a:pt x="298" y="253"/>
                  <a:pt x="291" y="260"/>
                </a:cubicBezTo>
                <a:cubicBezTo>
                  <a:pt x="249" y="297"/>
                  <a:pt x="213" y="339"/>
                  <a:pt x="178" y="382"/>
                </a:cubicBezTo>
                <a:cubicBezTo>
                  <a:pt x="143" y="425"/>
                  <a:pt x="118" y="480"/>
                  <a:pt x="81" y="520"/>
                </a:cubicBezTo>
                <a:cubicBezTo>
                  <a:pt x="61" y="600"/>
                  <a:pt x="91" y="500"/>
                  <a:pt x="48" y="584"/>
                </a:cubicBezTo>
                <a:cubicBezTo>
                  <a:pt x="31" y="617"/>
                  <a:pt x="28" y="663"/>
                  <a:pt x="16" y="698"/>
                </a:cubicBezTo>
                <a:cubicBezTo>
                  <a:pt x="0" y="810"/>
                  <a:pt x="0" y="790"/>
                  <a:pt x="16" y="966"/>
                </a:cubicBezTo>
                <a:cubicBezTo>
                  <a:pt x="18" y="983"/>
                  <a:pt x="32" y="1014"/>
                  <a:pt x="32" y="1014"/>
                </a:cubicBezTo>
                <a:cubicBezTo>
                  <a:pt x="41" y="1068"/>
                  <a:pt x="65" y="1103"/>
                  <a:pt x="89" y="1152"/>
                </a:cubicBezTo>
                <a:cubicBezTo>
                  <a:pt x="166" y="1309"/>
                  <a:pt x="253" y="1402"/>
                  <a:pt x="413" y="1484"/>
                </a:cubicBezTo>
                <a:cubicBezTo>
                  <a:pt x="462" y="1509"/>
                  <a:pt x="528" y="1538"/>
                  <a:pt x="583" y="1549"/>
                </a:cubicBezTo>
                <a:cubicBezTo>
                  <a:pt x="613" y="1555"/>
                  <a:pt x="673" y="1566"/>
                  <a:pt x="673" y="1566"/>
                </a:cubicBezTo>
                <a:cubicBezTo>
                  <a:pt x="732" y="1563"/>
                  <a:pt x="792" y="1563"/>
                  <a:pt x="851" y="1557"/>
                </a:cubicBezTo>
                <a:cubicBezTo>
                  <a:pt x="873" y="1555"/>
                  <a:pt x="916" y="1541"/>
                  <a:pt x="916" y="1541"/>
                </a:cubicBezTo>
                <a:cubicBezTo>
                  <a:pt x="952" y="1523"/>
                  <a:pt x="991" y="1506"/>
                  <a:pt x="1029" y="1493"/>
                </a:cubicBezTo>
                <a:cubicBezTo>
                  <a:pt x="1085" y="1437"/>
                  <a:pt x="1152" y="1397"/>
                  <a:pt x="1200" y="1330"/>
                </a:cubicBezTo>
                <a:cubicBezTo>
                  <a:pt x="1254" y="1255"/>
                  <a:pt x="1276" y="1165"/>
                  <a:pt x="1305" y="1079"/>
                </a:cubicBezTo>
                <a:cubicBezTo>
                  <a:pt x="1325" y="958"/>
                  <a:pt x="1317" y="1015"/>
                  <a:pt x="1329" y="909"/>
                </a:cubicBezTo>
                <a:cubicBezTo>
                  <a:pt x="1325" y="763"/>
                  <a:pt x="1341" y="550"/>
                  <a:pt x="1248" y="414"/>
                </a:cubicBezTo>
                <a:cubicBezTo>
                  <a:pt x="1224" y="343"/>
                  <a:pt x="1239" y="381"/>
                  <a:pt x="1200" y="301"/>
                </a:cubicBezTo>
                <a:cubicBezTo>
                  <a:pt x="1191" y="283"/>
                  <a:pt x="1178" y="268"/>
                  <a:pt x="1167" y="252"/>
                </a:cubicBezTo>
                <a:cubicBezTo>
                  <a:pt x="1162" y="244"/>
                  <a:pt x="1151" y="228"/>
                  <a:pt x="1151" y="228"/>
                </a:cubicBezTo>
                <a:cubicBezTo>
                  <a:pt x="1133" y="173"/>
                  <a:pt x="1095" y="123"/>
                  <a:pt x="1054" y="82"/>
                </a:cubicBezTo>
                <a:cubicBezTo>
                  <a:pt x="1032" y="15"/>
                  <a:pt x="993" y="19"/>
                  <a:pt x="932" y="9"/>
                </a:cubicBezTo>
                <a:cubicBezTo>
                  <a:pt x="794" y="13"/>
                  <a:pt x="685" y="0"/>
                  <a:pt x="567" y="57"/>
                </a:cubicBezTo>
                <a:cubicBezTo>
                  <a:pt x="546" y="79"/>
                  <a:pt x="557" y="68"/>
                  <a:pt x="535" y="90"/>
                </a:cubicBezTo>
                <a:lnTo>
                  <a:pt x="545" y="43"/>
                </a:lnTo>
                <a:lnTo>
                  <a:pt x="497" y="43"/>
                </a:lnTo>
                <a:lnTo>
                  <a:pt x="545" y="43"/>
                </a:lnTo>
                <a:lnTo>
                  <a:pt x="545" y="91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>
            <a:off x="4343400" y="2819400"/>
            <a:ext cx="2438400" cy="2438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2133600" y="22098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A</a:t>
            </a:r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1447800" y="3048000"/>
            <a:ext cx="381000" cy="4572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2895600" y="30480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C</a:t>
            </a:r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457200" y="41148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D</a:t>
            </a:r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1447800" y="53340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G</a:t>
            </a:r>
          </a:p>
        </p:txBody>
      </p:sp>
      <p:sp>
        <p:nvSpPr>
          <p:cNvPr id="10256" name="Rectangle 16"/>
          <p:cNvSpPr>
            <a:spLocks noChangeArrowheads="1"/>
          </p:cNvSpPr>
          <p:nvPr/>
        </p:nvSpPr>
        <p:spPr bwMode="auto">
          <a:xfrm>
            <a:off x="1447800" y="41148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E</a:t>
            </a:r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2514600" y="41148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F</a:t>
            </a:r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auto">
          <a:xfrm>
            <a:off x="2514600" y="2592388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59" name="Line 19"/>
          <p:cNvSpPr>
            <a:spLocks noChangeShapeType="1"/>
          </p:cNvSpPr>
          <p:nvPr/>
        </p:nvSpPr>
        <p:spPr bwMode="auto">
          <a:xfrm flipH="1">
            <a:off x="1676400" y="259080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>
            <a:off x="16002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1" name="Line 21"/>
          <p:cNvSpPr>
            <a:spLocks noChangeShapeType="1"/>
          </p:cNvSpPr>
          <p:nvPr/>
        </p:nvSpPr>
        <p:spPr bwMode="auto">
          <a:xfrm flipH="1">
            <a:off x="838200" y="35052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2" name="Line 22"/>
          <p:cNvSpPr>
            <a:spLocks noChangeShapeType="1"/>
          </p:cNvSpPr>
          <p:nvPr/>
        </p:nvSpPr>
        <p:spPr bwMode="auto">
          <a:xfrm>
            <a:off x="1828800" y="35052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263" name="Line 23"/>
          <p:cNvSpPr>
            <a:spLocks noChangeShapeType="1"/>
          </p:cNvSpPr>
          <p:nvPr/>
        </p:nvSpPr>
        <p:spPr bwMode="auto">
          <a:xfrm>
            <a:off x="1676400" y="44958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4" name="Rectangle 24"/>
          <p:cNvSpPr>
            <a:spLocks noChangeArrowheads="1"/>
          </p:cNvSpPr>
          <p:nvPr/>
        </p:nvSpPr>
        <p:spPr bwMode="auto">
          <a:xfrm>
            <a:off x="2133600" y="61722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I</a:t>
            </a:r>
          </a:p>
        </p:txBody>
      </p:sp>
      <p:sp>
        <p:nvSpPr>
          <p:cNvPr id="10265" name="Line 25"/>
          <p:cNvSpPr>
            <a:spLocks noChangeShapeType="1"/>
          </p:cNvSpPr>
          <p:nvPr/>
        </p:nvSpPr>
        <p:spPr bwMode="auto">
          <a:xfrm>
            <a:off x="1828800" y="57150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6" name="Rectangle 26"/>
          <p:cNvSpPr>
            <a:spLocks noChangeArrowheads="1"/>
          </p:cNvSpPr>
          <p:nvPr/>
        </p:nvSpPr>
        <p:spPr bwMode="auto">
          <a:xfrm>
            <a:off x="533400" y="61722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H</a:t>
            </a:r>
          </a:p>
        </p:txBody>
      </p:sp>
      <p:sp>
        <p:nvSpPr>
          <p:cNvPr id="10267" name="Line 27"/>
          <p:cNvSpPr>
            <a:spLocks noChangeShapeType="1"/>
          </p:cNvSpPr>
          <p:nvPr/>
        </p:nvSpPr>
        <p:spPr bwMode="auto">
          <a:xfrm flipH="1">
            <a:off x="914400" y="57150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8" name="Text Box 28"/>
          <p:cNvSpPr txBox="1">
            <a:spLocks noChangeArrowheads="1"/>
          </p:cNvSpPr>
          <p:nvPr/>
        </p:nvSpPr>
        <p:spPr bwMode="auto">
          <a:xfrm>
            <a:off x="4419600" y="1828800"/>
            <a:ext cx="4114800" cy="3236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 dirty="0"/>
              <a:t>Property</a:t>
            </a:r>
            <a:r>
              <a:rPr lang="en-US" dirty="0"/>
              <a:t>		</a:t>
            </a:r>
            <a:r>
              <a:rPr lang="en-US" b="1" dirty="0"/>
              <a:t>Value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Number of nodes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Height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Root Node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Leaves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Interior nodes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Number of levels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Ancestors of  H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Descendants of  B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Siblings of  </a:t>
            </a:r>
            <a:r>
              <a:rPr lang="en-US" dirty="0" smtClean="0"/>
              <a:t>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17992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Line 2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39" name="Line 3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4348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4350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4352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4354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4356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4358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4360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1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4362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3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4364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5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4366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4368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9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4370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1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4372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3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4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5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6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4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5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6" name="Line 50"/>
          <p:cNvSpPr>
            <a:spLocks noChangeShapeType="1"/>
          </p:cNvSpPr>
          <p:nvPr/>
        </p:nvSpPr>
        <p:spPr bwMode="auto">
          <a:xfrm>
            <a:off x="774700" y="4025900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7" name="Rectangle 51"/>
          <p:cNvSpPr>
            <a:spLocks noChangeArrowheads="1"/>
          </p:cNvSpPr>
          <p:nvPr/>
        </p:nvSpPr>
        <p:spPr bwMode="auto">
          <a:xfrm>
            <a:off x="3992563" y="5568950"/>
            <a:ext cx="13319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</a:t>
            </a:r>
          </a:p>
        </p:txBody>
      </p:sp>
    </p:spTree>
    <p:extLst>
      <p:ext uri="{BB962C8B-B14F-4D97-AF65-F5344CB8AC3E}">
        <p14:creationId xmlns="" xmlns:p14="http://schemas.microsoft.com/office/powerpoint/2010/main" val="231707830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536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536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536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537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537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537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537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538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538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538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538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538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539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539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539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8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9" name="Line 49"/>
          <p:cNvSpPr>
            <a:spLocks noChangeShapeType="1"/>
          </p:cNvSpPr>
          <p:nvPr/>
        </p:nvSpPr>
        <p:spPr bwMode="auto">
          <a:xfrm flipH="1">
            <a:off x="2043113" y="3214688"/>
            <a:ext cx="795337" cy="6921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10" name="Rectangle 50"/>
          <p:cNvSpPr>
            <a:spLocks noChangeArrowheads="1"/>
          </p:cNvSpPr>
          <p:nvPr/>
        </p:nvSpPr>
        <p:spPr bwMode="auto">
          <a:xfrm>
            <a:off x="3992563" y="5568950"/>
            <a:ext cx="13319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</a:t>
            </a:r>
          </a:p>
        </p:txBody>
      </p:sp>
    </p:spTree>
    <p:extLst>
      <p:ext uri="{BB962C8B-B14F-4D97-AF65-F5344CB8AC3E}">
        <p14:creationId xmlns="" xmlns:p14="http://schemas.microsoft.com/office/powerpoint/2010/main" val="368481903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6390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6392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6394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6396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6398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6400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1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6402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3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6404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5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6406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7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6408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6410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1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6412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3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6414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5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6416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7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6418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9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6420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1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2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3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4" name="Line 40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5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2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3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4" name="Rectangle 50"/>
          <p:cNvSpPr>
            <a:spLocks noChangeArrowheads="1"/>
          </p:cNvSpPr>
          <p:nvPr/>
        </p:nvSpPr>
        <p:spPr bwMode="auto">
          <a:xfrm>
            <a:off x="3992563" y="5568950"/>
            <a:ext cx="13319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</a:t>
            </a:r>
          </a:p>
        </p:txBody>
      </p:sp>
    </p:spTree>
    <p:extLst>
      <p:ext uri="{BB962C8B-B14F-4D97-AF65-F5344CB8AC3E}">
        <p14:creationId xmlns="" xmlns:p14="http://schemas.microsoft.com/office/powerpoint/2010/main" val="405398166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Line 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741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741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741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742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742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742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742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743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743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743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743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743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744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744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9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0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1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6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7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8" name="Line 50"/>
          <p:cNvSpPr>
            <a:spLocks noChangeShapeType="1"/>
          </p:cNvSpPr>
          <p:nvPr/>
        </p:nvSpPr>
        <p:spPr bwMode="auto">
          <a:xfrm flipH="1">
            <a:off x="3141663" y="4221163"/>
            <a:ext cx="373062" cy="7953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9" name="Rectangle 51"/>
          <p:cNvSpPr>
            <a:spLocks noChangeArrowheads="1"/>
          </p:cNvSpPr>
          <p:nvPr/>
        </p:nvSpPr>
        <p:spPr bwMode="auto">
          <a:xfrm>
            <a:off x="3992563" y="5568950"/>
            <a:ext cx="13319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</a:t>
            </a:r>
          </a:p>
        </p:txBody>
      </p:sp>
    </p:spTree>
    <p:extLst>
      <p:ext uri="{BB962C8B-B14F-4D97-AF65-F5344CB8AC3E}">
        <p14:creationId xmlns="" xmlns:p14="http://schemas.microsoft.com/office/powerpoint/2010/main" val="4085131759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Line 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843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844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844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844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844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844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845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845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845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845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845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846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846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846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846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3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4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5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0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1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2" name="Line 50"/>
          <p:cNvSpPr>
            <a:spLocks noChangeShapeType="1"/>
          </p:cNvSpPr>
          <p:nvPr/>
        </p:nvSpPr>
        <p:spPr bwMode="auto">
          <a:xfrm flipH="1">
            <a:off x="3141663" y="4221163"/>
            <a:ext cx="373062" cy="7953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3" name="Line 51"/>
          <p:cNvSpPr>
            <a:spLocks noChangeShapeType="1"/>
          </p:cNvSpPr>
          <p:nvPr/>
        </p:nvSpPr>
        <p:spPr bwMode="auto">
          <a:xfrm>
            <a:off x="2546350" y="5273675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4" name="Rectangle 52"/>
          <p:cNvSpPr>
            <a:spLocks noChangeArrowheads="1"/>
          </p:cNvSpPr>
          <p:nvPr/>
        </p:nvSpPr>
        <p:spPr bwMode="auto">
          <a:xfrm>
            <a:off x="3779838" y="5568950"/>
            <a:ext cx="176053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</a:t>
            </a:r>
          </a:p>
        </p:txBody>
      </p:sp>
    </p:spTree>
    <p:extLst>
      <p:ext uri="{BB962C8B-B14F-4D97-AF65-F5344CB8AC3E}">
        <p14:creationId xmlns="" xmlns:p14="http://schemas.microsoft.com/office/powerpoint/2010/main" val="252870787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Line 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946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946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946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946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947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948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948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949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7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8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9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4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5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6" name="Line 50"/>
          <p:cNvSpPr>
            <a:spLocks noChangeShapeType="1"/>
          </p:cNvSpPr>
          <p:nvPr/>
        </p:nvSpPr>
        <p:spPr bwMode="auto">
          <a:xfrm flipH="1">
            <a:off x="3408363" y="4338638"/>
            <a:ext cx="298450" cy="711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7" name="Rectangle 51"/>
          <p:cNvSpPr>
            <a:spLocks noChangeArrowheads="1"/>
          </p:cNvSpPr>
          <p:nvPr/>
        </p:nvSpPr>
        <p:spPr bwMode="auto">
          <a:xfrm>
            <a:off x="3779838" y="5568950"/>
            <a:ext cx="176053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</a:t>
            </a:r>
          </a:p>
        </p:txBody>
      </p:sp>
    </p:spTree>
    <p:extLst>
      <p:ext uri="{BB962C8B-B14F-4D97-AF65-F5344CB8AC3E}">
        <p14:creationId xmlns="" xmlns:p14="http://schemas.microsoft.com/office/powerpoint/2010/main" val="261912584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048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048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049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049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049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049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050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050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050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050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050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051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051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051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4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8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9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30" name="Line 50"/>
          <p:cNvSpPr>
            <a:spLocks noChangeShapeType="1"/>
          </p:cNvSpPr>
          <p:nvPr/>
        </p:nvSpPr>
        <p:spPr bwMode="auto">
          <a:xfrm>
            <a:off x="3794125" y="4337050"/>
            <a:ext cx="252413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31" name="Rectangle 51"/>
          <p:cNvSpPr>
            <a:spLocks noChangeArrowheads="1"/>
          </p:cNvSpPr>
          <p:nvPr/>
        </p:nvSpPr>
        <p:spPr bwMode="auto">
          <a:xfrm>
            <a:off x="3779838" y="5568950"/>
            <a:ext cx="176053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</a:t>
            </a:r>
          </a:p>
        </p:txBody>
      </p:sp>
    </p:spTree>
    <p:extLst>
      <p:ext uri="{BB962C8B-B14F-4D97-AF65-F5344CB8AC3E}">
        <p14:creationId xmlns="" xmlns:p14="http://schemas.microsoft.com/office/powerpoint/2010/main" val="25378661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150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151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151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151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151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151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152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152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152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152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152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153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153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153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153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153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2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3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4" name="Line 50"/>
          <p:cNvSpPr>
            <a:spLocks noChangeShapeType="1"/>
          </p:cNvSpPr>
          <p:nvPr/>
        </p:nvSpPr>
        <p:spPr bwMode="auto">
          <a:xfrm>
            <a:off x="3794125" y="4337050"/>
            <a:ext cx="252413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5" name="Line 51"/>
          <p:cNvSpPr>
            <a:spLocks noChangeShapeType="1"/>
          </p:cNvSpPr>
          <p:nvPr/>
        </p:nvSpPr>
        <p:spPr bwMode="auto">
          <a:xfrm>
            <a:off x="3527425" y="5273675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6" name="Rectangle 52"/>
          <p:cNvSpPr>
            <a:spLocks noChangeArrowheads="1"/>
          </p:cNvSpPr>
          <p:nvPr/>
        </p:nvSpPr>
        <p:spPr bwMode="auto">
          <a:xfrm>
            <a:off x="3530600" y="5568950"/>
            <a:ext cx="22574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</a:t>
            </a:r>
          </a:p>
        </p:txBody>
      </p:sp>
    </p:spTree>
    <p:extLst>
      <p:ext uri="{BB962C8B-B14F-4D97-AF65-F5344CB8AC3E}">
        <p14:creationId xmlns="" xmlns:p14="http://schemas.microsoft.com/office/powerpoint/2010/main" val="193626112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253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253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254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254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254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254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254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255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255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255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255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255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256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256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6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7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8" name="Line 50"/>
          <p:cNvSpPr>
            <a:spLocks noChangeShapeType="1"/>
          </p:cNvSpPr>
          <p:nvPr/>
        </p:nvSpPr>
        <p:spPr bwMode="auto">
          <a:xfrm>
            <a:off x="4011613" y="4213225"/>
            <a:ext cx="280987" cy="7826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9" name="Rectangle 51"/>
          <p:cNvSpPr>
            <a:spLocks noChangeArrowheads="1"/>
          </p:cNvSpPr>
          <p:nvPr/>
        </p:nvSpPr>
        <p:spPr bwMode="auto">
          <a:xfrm>
            <a:off x="3530600" y="5568950"/>
            <a:ext cx="22574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</a:t>
            </a:r>
          </a:p>
        </p:txBody>
      </p:sp>
    </p:spTree>
    <p:extLst>
      <p:ext uri="{BB962C8B-B14F-4D97-AF65-F5344CB8AC3E}">
        <p14:creationId xmlns="" xmlns:p14="http://schemas.microsoft.com/office/powerpoint/2010/main" val="273795863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2355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355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356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356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356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356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356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357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357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357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357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357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358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358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358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358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3588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9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0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1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2" name="Line 40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3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0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1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2" name="Line 50"/>
          <p:cNvSpPr>
            <a:spLocks noChangeShapeType="1"/>
          </p:cNvSpPr>
          <p:nvPr/>
        </p:nvSpPr>
        <p:spPr bwMode="auto">
          <a:xfrm>
            <a:off x="2759075" y="4037013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3" name="Rectangle 51"/>
          <p:cNvSpPr>
            <a:spLocks noChangeArrowheads="1"/>
          </p:cNvSpPr>
          <p:nvPr/>
        </p:nvSpPr>
        <p:spPr bwMode="auto">
          <a:xfrm>
            <a:off x="3284538" y="5568950"/>
            <a:ext cx="27543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</a:t>
            </a:r>
          </a:p>
        </p:txBody>
      </p:sp>
    </p:spTree>
    <p:extLst>
      <p:ext uri="{BB962C8B-B14F-4D97-AF65-F5344CB8AC3E}">
        <p14:creationId xmlns="" xmlns:p14="http://schemas.microsoft.com/office/powerpoint/2010/main" val="16085300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72400" cy="838200"/>
          </a:xfrm>
        </p:spPr>
        <p:txBody>
          <a:bodyPr/>
          <a:lstStyle/>
          <a:p>
            <a:pPr eaLnBrk="1" hangingPunct="1"/>
            <a:r>
              <a:rPr lang="en-US" smtClean="0"/>
              <a:t>Tree Properties</a:t>
            </a:r>
          </a:p>
        </p:txBody>
      </p:sp>
      <p:sp>
        <p:nvSpPr>
          <p:cNvPr id="10243" name="Freeform 3"/>
          <p:cNvSpPr>
            <a:spLocks/>
          </p:cNvSpPr>
          <p:nvPr/>
        </p:nvSpPr>
        <p:spPr bwMode="auto">
          <a:xfrm>
            <a:off x="6473825" y="2689225"/>
            <a:ext cx="2335213" cy="2574925"/>
          </a:xfrm>
          <a:custGeom>
            <a:avLst/>
            <a:gdLst>
              <a:gd name="T0" fmla="*/ 666 w 1471"/>
              <a:gd name="T1" fmla="*/ 33 h 1622"/>
              <a:gd name="T2" fmla="*/ 576 w 1471"/>
              <a:gd name="T3" fmla="*/ 41 h 1622"/>
              <a:gd name="T4" fmla="*/ 487 w 1471"/>
              <a:gd name="T5" fmla="*/ 130 h 1622"/>
              <a:gd name="T6" fmla="*/ 317 w 1471"/>
              <a:gd name="T7" fmla="*/ 300 h 1622"/>
              <a:gd name="T8" fmla="*/ 131 w 1471"/>
              <a:gd name="T9" fmla="*/ 527 h 1622"/>
              <a:gd name="T10" fmla="*/ 74 w 1471"/>
              <a:gd name="T11" fmla="*/ 657 h 1622"/>
              <a:gd name="T12" fmla="*/ 41 w 1471"/>
              <a:gd name="T13" fmla="*/ 730 h 1622"/>
              <a:gd name="T14" fmla="*/ 1 w 1471"/>
              <a:gd name="T15" fmla="*/ 892 h 1622"/>
              <a:gd name="T16" fmla="*/ 41 w 1471"/>
              <a:gd name="T17" fmla="*/ 1200 h 1622"/>
              <a:gd name="T18" fmla="*/ 122 w 1471"/>
              <a:gd name="T19" fmla="*/ 1314 h 1622"/>
              <a:gd name="T20" fmla="*/ 236 w 1471"/>
              <a:gd name="T21" fmla="*/ 1436 h 1622"/>
              <a:gd name="T22" fmla="*/ 390 w 1471"/>
              <a:gd name="T23" fmla="*/ 1517 h 1622"/>
              <a:gd name="T24" fmla="*/ 447 w 1471"/>
              <a:gd name="T25" fmla="*/ 1533 h 1622"/>
              <a:gd name="T26" fmla="*/ 747 w 1471"/>
              <a:gd name="T27" fmla="*/ 1622 h 1622"/>
              <a:gd name="T28" fmla="*/ 941 w 1471"/>
              <a:gd name="T29" fmla="*/ 1614 h 1622"/>
              <a:gd name="T30" fmla="*/ 1104 w 1471"/>
              <a:gd name="T31" fmla="*/ 1533 h 1622"/>
              <a:gd name="T32" fmla="*/ 1168 w 1471"/>
              <a:gd name="T33" fmla="*/ 1476 h 1622"/>
              <a:gd name="T34" fmla="*/ 1225 w 1471"/>
              <a:gd name="T35" fmla="*/ 1419 h 1622"/>
              <a:gd name="T36" fmla="*/ 1258 w 1471"/>
              <a:gd name="T37" fmla="*/ 1371 h 1622"/>
              <a:gd name="T38" fmla="*/ 1323 w 1471"/>
              <a:gd name="T39" fmla="*/ 1257 h 1622"/>
              <a:gd name="T40" fmla="*/ 1412 w 1471"/>
              <a:gd name="T41" fmla="*/ 1006 h 1622"/>
              <a:gd name="T42" fmla="*/ 1444 w 1471"/>
              <a:gd name="T43" fmla="*/ 836 h 1622"/>
              <a:gd name="T44" fmla="*/ 1436 w 1471"/>
              <a:gd name="T45" fmla="*/ 406 h 1622"/>
              <a:gd name="T46" fmla="*/ 1274 w 1471"/>
              <a:gd name="T47" fmla="*/ 98 h 1622"/>
              <a:gd name="T48" fmla="*/ 1241 w 1471"/>
              <a:gd name="T49" fmla="*/ 73 h 1622"/>
              <a:gd name="T50" fmla="*/ 1225 w 1471"/>
              <a:gd name="T51" fmla="*/ 49 h 1622"/>
              <a:gd name="T52" fmla="*/ 1120 w 1471"/>
              <a:gd name="T53" fmla="*/ 25 h 1622"/>
              <a:gd name="T54" fmla="*/ 925 w 1471"/>
              <a:gd name="T55" fmla="*/ 0 h 1622"/>
              <a:gd name="T56" fmla="*/ 714 w 1471"/>
              <a:gd name="T57" fmla="*/ 9 h 1622"/>
              <a:gd name="T58" fmla="*/ 666 w 1471"/>
              <a:gd name="T59" fmla="*/ 33 h 162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471"/>
              <a:gd name="T91" fmla="*/ 0 h 1622"/>
              <a:gd name="T92" fmla="*/ 1471 w 1471"/>
              <a:gd name="T93" fmla="*/ 1622 h 1622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471" h="1622">
                <a:moveTo>
                  <a:pt x="666" y="33"/>
                </a:moveTo>
                <a:cubicBezTo>
                  <a:pt x="636" y="36"/>
                  <a:pt x="605" y="35"/>
                  <a:pt x="576" y="41"/>
                </a:cubicBezTo>
                <a:cubicBezTo>
                  <a:pt x="547" y="47"/>
                  <a:pt x="518" y="110"/>
                  <a:pt x="487" y="130"/>
                </a:cubicBezTo>
                <a:cubicBezTo>
                  <a:pt x="444" y="198"/>
                  <a:pt x="372" y="244"/>
                  <a:pt x="317" y="300"/>
                </a:cubicBezTo>
                <a:cubicBezTo>
                  <a:pt x="248" y="370"/>
                  <a:pt x="190" y="449"/>
                  <a:pt x="131" y="527"/>
                </a:cubicBezTo>
                <a:cubicBezTo>
                  <a:pt x="115" y="571"/>
                  <a:pt x="100" y="618"/>
                  <a:pt x="74" y="657"/>
                </a:cubicBezTo>
                <a:cubicBezTo>
                  <a:pt x="65" y="686"/>
                  <a:pt x="64" y="709"/>
                  <a:pt x="41" y="730"/>
                </a:cubicBezTo>
                <a:cubicBezTo>
                  <a:pt x="28" y="784"/>
                  <a:pt x="12" y="837"/>
                  <a:pt x="1" y="892"/>
                </a:cubicBezTo>
                <a:cubicBezTo>
                  <a:pt x="7" y="1062"/>
                  <a:pt x="0" y="1077"/>
                  <a:pt x="41" y="1200"/>
                </a:cubicBezTo>
                <a:cubicBezTo>
                  <a:pt x="56" y="1246"/>
                  <a:pt x="91" y="1279"/>
                  <a:pt x="122" y="1314"/>
                </a:cubicBezTo>
                <a:cubicBezTo>
                  <a:pt x="139" y="1333"/>
                  <a:pt x="218" y="1430"/>
                  <a:pt x="236" y="1436"/>
                </a:cubicBezTo>
                <a:cubicBezTo>
                  <a:pt x="291" y="1454"/>
                  <a:pt x="338" y="1493"/>
                  <a:pt x="390" y="1517"/>
                </a:cubicBezTo>
                <a:cubicBezTo>
                  <a:pt x="408" y="1525"/>
                  <a:pt x="429" y="1525"/>
                  <a:pt x="447" y="1533"/>
                </a:cubicBezTo>
                <a:cubicBezTo>
                  <a:pt x="544" y="1576"/>
                  <a:pt x="643" y="1602"/>
                  <a:pt x="747" y="1622"/>
                </a:cubicBezTo>
                <a:cubicBezTo>
                  <a:pt x="812" y="1619"/>
                  <a:pt x="877" y="1621"/>
                  <a:pt x="941" y="1614"/>
                </a:cubicBezTo>
                <a:cubicBezTo>
                  <a:pt x="1004" y="1608"/>
                  <a:pt x="1048" y="1551"/>
                  <a:pt x="1104" y="1533"/>
                </a:cubicBezTo>
                <a:cubicBezTo>
                  <a:pt x="1131" y="1493"/>
                  <a:pt x="1112" y="1514"/>
                  <a:pt x="1168" y="1476"/>
                </a:cubicBezTo>
                <a:cubicBezTo>
                  <a:pt x="1190" y="1461"/>
                  <a:pt x="1225" y="1419"/>
                  <a:pt x="1225" y="1419"/>
                </a:cubicBezTo>
                <a:cubicBezTo>
                  <a:pt x="1243" y="1366"/>
                  <a:pt x="1219" y="1426"/>
                  <a:pt x="1258" y="1371"/>
                </a:cubicBezTo>
                <a:cubicBezTo>
                  <a:pt x="1283" y="1336"/>
                  <a:pt x="1298" y="1293"/>
                  <a:pt x="1323" y="1257"/>
                </a:cubicBezTo>
                <a:cubicBezTo>
                  <a:pt x="1351" y="1172"/>
                  <a:pt x="1388" y="1093"/>
                  <a:pt x="1412" y="1006"/>
                </a:cubicBezTo>
                <a:cubicBezTo>
                  <a:pt x="1428" y="950"/>
                  <a:pt x="1430" y="892"/>
                  <a:pt x="1444" y="836"/>
                </a:cubicBezTo>
                <a:cubicBezTo>
                  <a:pt x="1462" y="694"/>
                  <a:pt x="1471" y="546"/>
                  <a:pt x="1436" y="406"/>
                </a:cubicBezTo>
                <a:cubicBezTo>
                  <a:pt x="1424" y="298"/>
                  <a:pt x="1394" y="138"/>
                  <a:pt x="1274" y="98"/>
                </a:cubicBezTo>
                <a:cubicBezTo>
                  <a:pt x="1263" y="90"/>
                  <a:pt x="1251" y="83"/>
                  <a:pt x="1241" y="73"/>
                </a:cubicBezTo>
                <a:cubicBezTo>
                  <a:pt x="1234" y="66"/>
                  <a:pt x="1233" y="55"/>
                  <a:pt x="1225" y="49"/>
                </a:cubicBezTo>
                <a:cubicBezTo>
                  <a:pt x="1197" y="27"/>
                  <a:pt x="1155" y="32"/>
                  <a:pt x="1120" y="25"/>
                </a:cubicBezTo>
                <a:cubicBezTo>
                  <a:pt x="1055" y="12"/>
                  <a:pt x="992" y="6"/>
                  <a:pt x="925" y="0"/>
                </a:cubicBezTo>
                <a:cubicBezTo>
                  <a:pt x="855" y="3"/>
                  <a:pt x="784" y="4"/>
                  <a:pt x="714" y="9"/>
                </a:cubicBezTo>
                <a:cubicBezTo>
                  <a:pt x="703" y="10"/>
                  <a:pt x="647" y="14"/>
                  <a:pt x="666" y="33"/>
                </a:cubicBez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4" name="Oval 4"/>
          <p:cNvSpPr>
            <a:spLocks noChangeArrowheads="1"/>
          </p:cNvSpPr>
          <p:nvPr/>
        </p:nvSpPr>
        <p:spPr bwMode="auto">
          <a:xfrm>
            <a:off x="6400800" y="2743200"/>
            <a:ext cx="2438400" cy="2438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245" name="Freeform 5"/>
          <p:cNvSpPr>
            <a:spLocks/>
          </p:cNvSpPr>
          <p:nvPr/>
        </p:nvSpPr>
        <p:spPr bwMode="auto">
          <a:xfrm>
            <a:off x="4416425" y="2765425"/>
            <a:ext cx="2335213" cy="2574925"/>
          </a:xfrm>
          <a:custGeom>
            <a:avLst/>
            <a:gdLst>
              <a:gd name="T0" fmla="*/ 666 w 1471"/>
              <a:gd name="T1" fmla="*/ 33 h 1622"/>
              <a:gd name="T2" fmla="*/ 576 w 1471"/>
              <a:gd name="T3" fmla="*/ 41 h 1622"/>
              <a:gd name="T4" fmla="*/ 487 w 1471"/>
              <a:gd name="T5" fmla="*/ 130 h 1622"/>
              <a:gd name="T6" fmla="*/ 317 w 1471"/>
              <a:gd name="T7" fmla="*/ 300 h 1622"/>
              <a:gd name="T8" fmla="*/ 131 w 1471"/>
              <a:gd name="T9" fmla="*/ 527 h 1622"/>
              <a:gd name="T10" fmla="*/ 74 w 1471"/>
              <a:gd name="T11" fmla="*/ 657 h 1622"/>
              <a:gd name="T12" fmla="*/ 41 w 1471"/>
              <a:gd name="T13" fmla="*/ 730 h 1622"/>
              <a:gd name="T14" fmla="*/ 1 w 1471"/>
              <a:gd name="T15" fmla="*/ 892 h 1622"/>
              <a:gd name="T16" fmla="*/ 41 w 1471"/>
              <a:gd name="T17" fmla="*/ 1200 h 1622"/>
              <a:gd name="T18" fmla="*/ 122 w 1471"/>
              <a:gd name="T19" fmla="*/ 1314 h 1622"/>
              <a:gd name="T20" fmla="*/ 236 w 1471"/>
              <a:gd name="T21" fmla="*/ 1436 h 1622"/>
              <a:gd name="T22" fmla="*/ 390 w 1471"/>
              <a:gd name="T23" fmla="*/ 1517 h 1622"/>
              <a:gd name="T24" fmla="*/ 447 w 1471"/>
              <a:gd name="T25" fmla="*/ 1533 h 1622"/>
              <a:gd name="T26" fmla="*/ 747 w 1471"/>
              <a:gd name="T27" fmla="*/ 1622 h 1622"/>
              <a:gd name="T28" fmla="*/ 941 w 1471"/>
              <a:gd name="T29" fmla="*/ 1614 h 1622"/>
              <a:gd name="T30" fmla="*/ 1104 w 1471"/>
              <a:gd name="T31" fmla="*/ 1533 h 1622"/>
              <a:gd name="T32" fmla="*/ 1168 w 1471"/>
              <a:gd name="T33" fmla="*/ 1476 h 1622"/>
              <a:gd name="T34" fmla="*/ 1225 w 1471"/>
              <a:gd name="T35" fmla="*/ 1419 h 1622"/>
              <a:gd name="T36" fmla="*/ 1258 w 1471"/>
              <a:gd name="T37" fmla="*/ 1371 h 1622"/>
              <a:gd name="T38" fmla="*/ 1323 w 1471"/>
              <a:gd name="T39" fmla="*/ 1257 h 1622"/>
              <a:gd name="T40" fmla="*/ 1412 w 1471"/>
              <a:gd name="T41" fmla="*/ 1006 h 1622"/>
              <a:gd name="T42" fmla="*/ 1444 w 1471"/>
              <a:gd name="T43" fmla="*/ 836 h 1622"/>
              <a:gd name="T44" fmla="*/ 1436 w 1471"/>
              <a:gd name="T45" fmla="*/ 406 h 1622"/>
              <a:gd name="T46" fmla="*/ 1274 w 1471"/>
              <a:gd name="T47" fmla="*/ 98 h 1622"/>
              <a:gd name="T48" fmla="*/ 1241 w 1471"/>
              <a:gd name="T49" fmla="*/ 73 h 1622"/>
              <a:gd name="T50" fmla="*/ 1225 w 1471"/>
              <a:gd name="T51" fmla="*/ 49 h 1622"/>
              <a:gd name="T52" fmla="*/ 1120 w 1471"/>
              <a:gd name="T53" fmla="*/ 25 h 1622"/>
              <a:gd name="T54" fmla="*/ 925 w 1471"/>
              <a:gd name="T55" fmla="*/ 0 h 1622"/>
              <a:gd name="T56" fmla="*/ 714 w 1471"/>
              <a:gd name="T57" fmla="*/ 9 h 1622"/>
              <a:gd name="T58" fmla="*/ 666 w 1471"/>
              <a:gd name="T59" fmla="*/ 33 h 162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471"/>
              <a:gd name="T91" fmla="*/ 0 h 1622"/>
              <a:gd name="T92" fmla="*/ 1471 w 1471"/>
              <a:gd name="T93" fmla="*/ 1622 h 1622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471" h="1622">
                <a:moveTo>
                  <a:pt x="666" y="33"/>
                </a:moveTo>
                <a:cubicBezTo>
                  <a:pt x="636" y="36"/>
                  <a:pt x="605" y="35"/>
                  <a:pt x="576" y="41"/>
                </a:cubicBezTo>
                <a:cubicBezTo>
                  <a:pt x="547" y="47"/>
                  <a:pt x="518" y="110"/>
                  <a:pt x="487" y="130"/>
                </a:cubicBezTo>
                <a:cubicBezTo>
                  <a:pt x="444" y="198"/>
                  <a:pt x="372" y="244"/>
                  <a:pt x="317" y="300"/>
                </a:cubicBezTo>
                <a:cubicBezTo>
                  <a:pt x="248" y="370"/>
                  <a:pt x="190" y="449"/>
                  <a:pt x="131" y="527"/>
                </a:cubicBezTo>
                <a:cubicBezTo>
                  <a:pt x="115" y="571"/>
                  <a:pt x="100" y="618"/>
                  <a:pt x="74" y="657"/>
                </a:cubicBezTo>
                <a:cubicBezTo>
                  <a:pt x="65" y="686"/>
                  <a:pt x="64" y="709"/>
                  <a:pt x="41" y="730"/>
                </a:cubicBezTo>
                <a:cubicBezTo>
                  <a:pt x="28" y="784"/>
                  <a:pt x="12" y="837"/>
                  <a:pt x="1" y="892"/>
                </a:cubicBezTo>
                <a:cubicBezTo>
                  <a:pt x="7" y="1062"/>
                  <a:pt x="0" y="1077"/>
                  <a:pt x="41" y="1200"/>
                </a:cubicBezTo>
                <a:cubicBezTo>
                  <a:pt x="56" y="1246"/>
                  <a:pt x="91" y="1279"/>
                  <a:pt x="122" y="1314"/>
                </a:cubicBezTo>
                <a:cubicBezTo>
                  <a:pt x="139" y="1333"/>
                  <a:pt x="218" y="1430"/>
                  <a:pt x="236" y="1436"/>
                </a:cubicBezTo>
                <a:cubicBezTo>
                  <a:pt x="291" y="1454"/>
                  <a:pt x="338" y="1493"/>
                  <a:pt x="390" y="1517"/>
                </a:cubicBezTo>
                <a:cubicBezTo>
                  <a:pt x="408" y="1525"/>
                  <a:pt x="429" y="1525"/>
                  <a:pt x="447" y="1533"/>
                </a:cubicBezTo>
                <a:cubicBezTo>
                  <a:pt x="544" y="1576"/>
                  <a:pt x="643" y="1602"/>
                  <a:pt x="747" y="1622"/>
                </a:cubicBezTo>
                <a:cubicBezTo>
                  <a:pt x="812" y="1619"/>
                  <a:pt x="877" y="1621"/>
                  <a:pt x="941" y="1614"/>
                </a:cubicBezTo>
                <a:cubicBezTo>
                  <a:pt x="1004" y="1608"/>
                  <a:pt x="1048" y="1551"/>
                  <a:pt x="1104" y="1533"/>
                </a:cubicBezTo>
                <a:cubicBezTo>
                  <a:pt x="1131" y="1493"/>
                  <a:pt x="1112" y="1514"/>
                  <a:pt x="1168" y="1476"/>
                </a:cubicBezTo>
                <a:cubicBezTo>
                  <a:pt x="1190" y="1461"/>
                  <a:pt x="1225" y="1419"/>
                  <a:pt x="1225" y="1419"/>
                </a:cubicBezTo>
                <a:cubicBezTo>
                  <a:pt x="1243" y="1366"/>
                  <a:pt x="1219" y="1426"/>
                  <a:pt x="1258" y="1371"/>
                </a:cubicBezTo>
                <a:cubicBezTo>
                  <a:pt x="1283" y="1336"/>
                  <a:pt x="1298" y="1293"/>
                  <a:pt x="1323" y="1257"/>
                </a:cubicBezTo>
                <a:cubicBezTo>
                  <a:pt x="1351" y="1172"/>
                  <a:pt x="1388" y="1093"/>
                  <a:pt x="1412" y="1006"/>
                </a:cubicBezTo>
                <a:cubicBezTo>
                  <a:pt x="1428" y="950"/>
                  <a:pt x="1430" y="892"/>
                  <a:pt x="1444" y="836"/>
                </a:cubicBezTo>
                <a:cubicBezTo>
                  <a:pt x="1462" y="694"/>
                  <a:pt x="1471" y="546"/>
                  <a:pt x="1436" y="406"/>
                </a:cubicBezTo>
                <a:cubicBezTo>
                  <a:pt x="1424" y="298"/>
                  <a:pt x="1394" y="138"/>
                  <a:pt x="1274" y="98"/>
                </a:cubicBezTo>
                <a:cubicBezTo>
                  <a:pt x="1263" y="90"/>
                  <a:pt x="1251" y="83"/>
                  <a:pt x="1241" y="73"/>
                </a:cubicBezTo>
                <a:cubicBezTo>
                  <a:pt x="1234" y="66"/>
                  <a:pt x="1233" y="55"/>
                  <a:pt x="1225" y="49"/>
                </a:cubicBezTo>
                <a:cubicBezTo>
                  <a:pt x="1197" y="27"/>
                  <a:pt x="1155" y="32"/>
                  <a:pt x="1120" y="25"/>
                </a:cubicBezTo>
                <a:cubicBezTo>
                  <a:pt x="1055" y="12"/>
                  <a:pt x="992" y="6"/>
                  <a:pt x="925" y="0"/>
                </a:cubicBezTo>
                <a:cubicBezTo>
                  <a:pt x="855" y="3"/>
                  <a:pt x="784" y="4"/>
                  <a:pt x="714" y="9"/>
                </a:cubicBezTo>
                <a:cubicBezTo>
                  <a:pt x="703" y="10"/>
                  <a:pt x="647" y="14"/>
                  <a:pt x="666" y="33"/>
                </a:cubicBez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6" name="Freeform 6"/>
          <p:cNvSpPr>
            <a:spLocks/>
          </p:cNvSpPr>
          <p:nvPr/>
        </p:nvSpPr>
        <p:spPr bwMode="auto">
          <a:xfrm>
            <a:off x="4672013" y="2800350"/>
            <a:ext cx="2073275" cy="2332038"/>
          </a:xfrm>
          <a:custGeom>
            <a:avLst/>
            <a:gdLst>
              <a:gd name="T0" fmla="*/ 543 w 1306"/>
              <a:gd name="T1" fmla="*/ 68 h 1469"/>
              <a:gd name="T2" fmla="*/ 454 w 1306"/>
              <a:gd name="T3" fmla="*/ 108 h 1469"/>
              <a:gd name="T4" fmla="*/ 341 w 1306"/>
              <a:gd name="T5" fmla="*/ 181 h 1469"/>
              <a:gd name="T6" fmla="*/ 227 w 1306"/>
              <a:gd name="T7" fmla="*/ 287 h 1469"/>
              <a:gd name="T8" fmla="*/ 195 w 1306"/>
              <a:gd name="T9" fmla="*/ 335 h 1469"/>
              <a:gd name="T10" fmla="*/ 130 w 1306"/>
              <a:gd name="T11" fmla="*/ 416 h 1469"/>
              <a:gd name="T12" fmla="*/ 97 w 1306"/>
              <a:gd name="T13" fmla="*/ 465 h 1469"/>
              <a:gd name="T14" fmla="*/ 65 w 1306"/>
              <a:gd name="T15" fmla="*/ 538 h 1469"/>
              <a:gd name="T16" fmla="*/ 32 w 1306"/>
              <a:gd name="T17" fmla="*/ 587 h 1469"/>
              <a:gd name="T18" fmla="*/ 0 w 1306"/>
              <a:gd name="T19" fmla="*/ 716 h 1469"/>
              <a:gd name="T20" fmla="*/ 8 w 1306"/>
              <a:gd name="T21" fmla="*/ 887 h 1469"/>
              <a:gd name="T22" fmla="*/ 73 w 1306"/>
              <a:gd name="T23" fmla="*/ 1057 h 1469"/>
              <a:gd name="T24" fmla="*/ 308 w 1306"/>
              <a:gd name="T25" fmla="*/ 1308 h 1469"/>
              <a:gd name="T26" fmla="*/ 430 w 1306"/>
              <a:gd name="T27" fmla="*/ 1373 h 1469"/>
              <a:gd name="T28" fmla="*/ 600 w 1306"/>
              <a:gd name="T29" fmla="*/ 1438 h 1469"/>
              <a:gd name="T30" fmla="*/ 714 w 1306"/>
              <a:gd name="T31" fmla="*/ 1462 h 1469"/>
              <a:gd name="T32" fmla="*/ 892 w 1306"/>
              <a:gd name="T33" fmla="*/ 1446 h 1469"/>
              <a:gd name="T34" fmla="*/ 1038 w 1306"/>
              <a:gd name="T35" fmla="*/ 1300 h 1469"/>
              <a:gd name="T36" fmla="*/ 1200 w 1306"/>
              <a:gd name="T37" fmla="*/ 1097 h 1469"/>
              <a:gd name="T38" fmla="*/ 1281 w 1306"/>
              <a:gd name="T39" fmla="*/ 919 h 1469"/>
              <a:gd name="T40" fmla="*/ 1306 w 1306"/>
              <a:gd name="T41" fmla="*/ 757 h 1469"/>
              <a:gd name="T42" fmla="*/ 1233 w 1306"/>
              <a:gd name="T43" fmla="*/ 392 h 1469"/>
              <a:gd name="T44" fmla="*/ 1070 w 1306"/>
              <a:gd name="T45" fmla="*/ 165 h 1469"/>
              <a:gd name="T46" fmla="*/ 908 w 1306"/>
              <a:gd name="T47" fmla="*/ 51 h 1469"/>
              <a:gd name="T48" fmla="*/ 730 w 1306"/>
              <a:gd name="T49" fmla="*/ 27 h 1469"/>
              <a:gd name="T50" fmla="*/ 527 w 1306"/>
              <a:gd name="T51" fmla="*/ 43 h 1469"/>
              <a:gd name="T52" fmla="*/ 511 w 1306"/>
              <a:gd name="T53" fmla="*/ 68 h 1469"/>
              <a:gd name="T54" fmla="*/ 430 w 1306"/>
              <a:gd name="T55" fmla="*/ 116 h 1469"/>
              <a:gd name="T56" fmla="*/ 465 w 1306"/>
              <a:gd name="T57" fmla="*/ 60 h 1469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306"/>
              <a:gd name="T88" fmla="*/ 0 h 1469"/>
              <a:gd name="T89" fmla="*/ 1306 w 1306"/>
              <a:gd name="T90" fmla="*/ 1469 h 1469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306" h="1469">
                <a:moveTo>
                  <a:pt x="543" y="68"/>
                </a:moveTo>
                <a:cubicBezTo>
                  <a:pt x="502" y="82"/>
                  <a:pt x="490" y="96"/>
                  <a:pt x="454" y="108"/>
                </a:cubicBezTo>
                <a:cubicBezTo>
                  <a:pt x="418" y="136"/>
                  <a:pt x="378" y="152"/>
                  <a:pt x="341" y="181"/>
                </a:cubicBezTo>
                <a:cubicBezTo>
                  <a:pt x="300" y="213"/>
                  <a:pt x="264" y="250"/>
                  <a:pt x="227" y="287"/>
                </a:cubicBezTo>
                <a:cubicBezTo>
                  <a:pt x="213" y="301"/>
                  <a:pt x="206" y="319"/>
                  <a:pt x="195" y="335"/>
                </a:cubicBezTo>
                <a:cubicBezTo>
                  <a:pt x="176" y="363"/>
                  <a:pt x="148" y="386"/>
                  <a:pt x="130" y="416"/>
                </a:cubicBezTo>
                <a:cubicBezTo>
                  <a:pt x="98" y="468"/>
                  <a:pt x="131" y="433"/>
                  <a:pt x="97" y="465"/>
                </a:cubicBezTo>
                <a:cubicBezTo>
                  <a:pt x="90" y="493"/>
                  <a:pt x="79" y="514"/>
                  <a:pt x="65" y="538"/>
                </a:cubicBezTo>
                <a:cubicBezTo>
                  <a:pt x="55" y="555"/>
                  <a:pt x="32" y="587"/>
                  <a:pt x="32" y="587"/>
                </a:cubicBezTo>
                <a:cubicBezTo>
                  <a:pt x="23" y="631"/>
                  <a:pt x="11" y="673"/>
                  <a:pt x="0" y="716"/>
                </a:cubicBezTo>
                <a:cubicBezTo>
                  <a:pt x="3" y="773"/>
                  <a:pt x="4" y="830"/>
                  <a:pt x="8" y="887"/>
                </a:cubicBezTo>
                <a:cubicBezTo>
                  <a:pt x="13" y="947"/>
                  <a:pt x="48" y="1005"/>
                  <a:pt x="73" y="1057"/>
                </a:cubicBezTo>
                <a:cubicBezTo>
                  <a:pt x="135" y="1183"/>
                  <a:pt x="185" y="1232"/>
                  <a:pt x="308" y="1308"/>
                </a:cubicBezTo>
                <a:cubicBezTo>
                  <a:pt x="348" y="1333"/>
                  <a:pt x="384" y="1362"/>
                  <a:pt x="430" y="1373"/>
                </a:cubicBezTo>
                <a:cubicBezTo>
                  <a:pt x="484" y="1400"/>
                  <a:pt x="540" y="1426"/>
                  <a:pt x="600" y="1438"/>
                </a:cubicBezTo>
                <a:cubicBezTo>
                  <a:pt x="639" y="1446"/>
                  <a:pt x="676" y="1450"/>
                  <a:pt x="714" y="1462"/>
                </a:cubicBezTo>
                <a:cubicBezTo>
                  <a:pt x="764" y="1459"/>
                  <a:pt x="838" y="1469"/>
                  <a:pt x="892" y="1446"/>
                </a:cubicBezTo>
                <a:cubicBezTo>
                  <a:pt x="955" y="1419"/>
                  <a:pt x="995" y="1350"/>
                  <a:pt x="1038" y="1300"/>
                </a:cubicBezTo>
                <a:cubicBezTo>
                  <a:pt x="1094" y="1234"/>
                  <a:pt x="1158" y="1174"/>
                  <a:pt x="1200" y="1097"/>
                </a:cubicBezTo>
                <a:cubicBezTo>
                  <a:pt x="1231" y="1039"/>
                  <a:pt x="1252" y="978"/>
                  <a:pt x="1281" y="919"/>
                </a:cubicBezTo>
                <a:cubicBezTo>
                  <a:pt x="1292" y="865"/>
                  <a:pt x="1299" y="812"/>
                  <a:pt x="1306" y="757"/>
                </a:cubicBezTo>
                <a:cubicBezTo>
                  <a:pt x="1300" y="649"/>
                  <a:pt x="1299" y="491"/>
                  <a:pt x="1233" y="392"/>
                </a:cubicBezTo>
                <a:cubicBezTo>
                  <a:pt x="1207" y="299"/>
                  <a:pt x="1138" y="231"/>
                  <a:pt x="1070" y="165"/>
                </a:cubicBezTo>
                <a:cubicBezTo>
                  <a:pt x="1022" y="118"/>
                  <a:pt x="975" y="73"/>
                  <a:pt x="908" y="51"/>
                </a:cubicBezTo>
                <a:cubicBezTo>
                  <a:pt x="850" y="32"/>
                  <a:pt x="791" y="32"/>
                  <a:pt x="730" y="27"/>
                </a:cubicBezTo>
                <a:cubicBezTo>
                  <a:pt x="662" y="30"/>
                  <a:pt x="579" y="0"/>
                  <a:pt x="527" y="43"/>
                </a:cubicBezTo>
                <a:cubicBezTo>
                  <a:pt x="519" y="49"/>
                  <a:pt x="518" y="61"/>
                  <a:pt x="511" y="68"/>
                </a:cubicBezTo>
                <a:cubicBezTo>
                  <a:pt x="503" y="75"/>
                  <a:pt x="451" y="116"/>
                  <a:pt x="430" y="116"/>
                </a:cubicBezTo>
                <a:lnTo>
                  <a:pt x="465" y="6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7" name="Freeform 7"/>
          <p:cNvSpPr>
            <a:spLocks/>
          </p:cNvSpPr>
          <p:nvPr/>
        </p:nvSpPr>
        <p:spPr bwMode="auto">
          <a:xfrm>
            <a:off x="6669088" y="3119438"/>
            <a:ext cx="2124075" cy="2393950"/>
          </a:xfrm>
          <a:custGeom>
            <a:avLst/>
            <a:gdLst>
              <a:gd name="T0" fmla="*/ 697 w 1338"/>
              <a:gd name="T1" fmla="*/ 8 h 1508"/>
              <a:gd name="T2" fmla="*/ 608 w 1338"/>
              <a:gd name="T3" fmla="*/ 64 h 1508"/>
              <a:gd name="T4" fmla="*/ 543 w 1338"/>
              <a:gd name="T5" fmla="*/ 129 h 1508"/>
              <a:gd name="T6" fmla="*/ 478 w 1338"/>
              <a:gd name="T7" fmla="*/ 186 h 1508"/>
              <a:gd name="T8" fmla="*/ 414 w 1338"/>
              <a:gd name="T9" fmla="*/ 251 h 1508"/>
              <a:gd name="T10" fmla="*/ 349 w 1338"/>
              <a:gd name="T11" fmla="*/ 316 h 1508"/>
              <a:gd name="T12" fmla="*/ 227 w 1338"/>
              <a:gd name="T13" fmla="*/ 437 h 1508"/>
              <a:gd name="T14" fmla="*/ 154 w 1338"/>
              <a:gd name="T15" fmla="*/ 527 h 1508"/>
              <a:gd name="T16" fmla="*/ 105 w 1338"/>
              <a:gd name="T17" fmla="*/ 591 h 1508"/>
              <a:gd name="T18" fmla="*/ 57 w 1338"/>
              <a:gd name="T19" fmla="*/ 689 h 1508"/>
              <a:gd name="T20" fmla="*/ 24 w 1338"/>
              <a:gd name="T21" fmla="*/ 762 h 1508"/>
              <a:gd name="T22" fmla="*/ 0 w 1338"/>
              <a:gd name="T23" fmla="*/ 908 h 1508"/>
              <a:gd name="T24" fmla="*/ 49 w 1338"/>
              <a:gd name="T25" fmla="*/ 1135 h 1508"/>
              <a:gd name="T26" fmla="*/ 357 w 1338"/>
              <a:gd name="T27" fmla="*/ 1378 h 1508"/>
              <a:gd name="T28" fmla="*/ 430 w 1338"/>
              <a:gd name="T29" fmla="*/ 1402 h 1508"/>
              <a:gd name="T30" fmla="*/ 778 w 1338"/>
              <a:gd name="T31" fmla="*/ 1508 h 1508"/>
              <a:gd name="T32" fmla="*/ 949 w 1338"/>
              <a:gd name="T33" fmla="*/ 1483 h 1508"/>
              <a:gd name="T34" fmla="*/ 1022 w 1338"/>
              <a:gd name="T35" fmla="*/ 1443 h 1508"/>
              <a:gd name="T36" fmla="*/ 1168 w 1338"/>
              <a:gd name="T37" fmla="*/ 1305 h 1508"/>
              <a:gd name="T38" fmla="*/ 1241 w 1338"/>
              <a:gd name="T39" fmla="*/ 1208 h 1508"/>
              <a:gd name="T40" fmla="*/ 1273 w 1338"/>
              <a:gd name="T41" fmla="*/ 1151 h 1508"/>
              <a:gd name="T42" fmla="*/ 1314 w 1338"/>
              <a:gd name="T43" fmla="*/ 1070 h 1508"/>
              <a:gd name="T44" fmla="*/ 1338 w 1338"/>
              <a:gd name="T45" fmla="*/ 932 h 1508"/>
              <a:gd name="T46" fmla="*/ 1330 w 1338"/>
              <a:gd name="T47" fmla="*/ 729 h 1508"/>
              <a:gd name="T48" fmla="*/ 1297 w 1338"/>
              <a:gd name="T49" fmla="*/ 518 h 1508"/>
              <a:gd name="T50" fmla="*/ 1176 w 1338"/>
              <a:gd name="T51" fmla="*/ 137 h 1508"/>
              <a:gd name="T52" fmla="*/ 1095 w 1338"/>
              <a:gd name="T53" fmla="*/ 56 h 1508"/>
              <a:gd name="T54" fmla="*/ 997 w 1338"/>
              <a:gd name="T55" fmla="*/ 32 h 1508"/>
              <a:gd name="T56" fmla="*/ 860 w 1338"/>
              <a:gd name="T57" fmla="*/ 0 h 1508"/>
              <a:gd name="T58" fmla="*/ 697 w 1338"/>
              <a:gd name="T59" fmla="*/ 8 h 150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338"/>
              <a:gd name="T91" fmla="*/ 0 h 1508"/>
              <a:gd name="T92" fmla="*/ 1338 w 1338"/>
              <a:gd name="T93" fmla="*/ 1508 h 1508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338" h="1508">
                <a:moveTo>
                  <a:pt x="697" y="8"/>
                </a:moveTo>
                <a:cubicBezTo>
                  <a:pt x="661" y="20"/>
                  <a:pt x="639" y="43"/>
                  <a:pt x="608" y="64"/>
                </a:cubicBezTo>
                <a:cubicBezTo>
                  <a:pt x="589" y="94"/>
                  <a:pt x="569" y="106"/>
                  <a:pt x="543" y="129"/>
                </a:cubicBezTo>
                <a:cubicBezTo>
                  <a:pt x="467" y="196"/>
                  <a:pt x="534" y="150"/>
                  <a:pt x="478" y="186"/>
                </a:cubicBezTo>
                <a:cubicBezTo>
                  <a:pt x="458" y="216"/>
                  <a:pt x="442" y="227"/>
                  <a:pt x="414" y="251"/>
                </a:cubicBezTo>
                <a:cubicBezTo>
                  <a:pt x="388" y="273"/>
                  <a:pt x="377" y="297"/>
                  <a:pt x="349" y="316"/>
                </a:cubicBezTo>
                <a:cubicBezTo>
                  <a:pt x="324" y="352"/>
                  <a:pt x="262" y="411"/>
                  <a:pt x="227" y="437"/>
                </a:cubicBezTo>
                <a:cubicBezTo>
                  <a:pt x="206" y="470"/>
                  <a:pt x="177" y="496"/>
                  <a:pt x="154" y="527"/>
                </a:cubicBezTo>
                <a:cubicBezTo>
                  <a:pt x="105" y="594"/>
                  <a:pt x="141" y="557"/>
                  <a:pt x="105" y="591"/>
                </a:cubicBezTo>
                <a:cubicBezTo>
                  <a:pt x="94" y="625"/>
                  <a:pt x="76" y="659"/>
                  <a:pt x="57" y="689"/>
                </a:cubicBezTo>
                <a:cubicBezTo>
                  <a:pt x="49" y="720"/>
                  <a:pt x="47" y="739"/>
                  <a:pt x="24" y="762"/>
                </a:cubicBezTo>
                <a:cubicBezTo>
                  <a:pt x="12" y="811"/>
                  <a:pt x="6" y="857"/>
                  <a:pt x="0" y="908"/>
                </a:cubicBezTo>
                <a:cubicBezTo>
                  <a:pt x="6" y="988"/>
                  <a:pt x="10" y="1064"/>
                  <a:pt x="49" y="1135"/>
                </a:cubicBezTo>
                <a:cubicBezTo>
                  <a:pt x="109" y="1244"/>
                  <a:pt x="244" y="1332"/>
                  <a:pt x="357" y="1378"/>
                </a:cubicBezTo>
                <a:cubicBezTo>
                  <a:pt x="381" y="1388"/>
                  <a:pt x="407" y="1391"/>
                  <a:pt x="430" y="1402"/>
                </a:cubicBezTo>
                <a:cubicBezTo>
                  <a:pt x="538" y="1456"/>
                  <a:pt x="659" y="1488"/>
                  <a:pt x="778" y="1508"/>
                </a:cubicBezTo>
                <a:cubicBezTo>
                  <a:pt x="871" y="1502"/>
                  <a:pt x="882" y="1504"/>
                  <a:pt x="949" y="1483"/>
                </a:cubicBezTo>
                <a:cubicBezTo>
                  <a:pt x="1004" y="1446"/>
                  <a:pt x="979" y="1457"/>
                  <a:pt x="1022" y="1443"/>
                </a:cubicBezTo>
                <a:cubicBezTo>
                  <a:pt x="1080" y="1404"/>
                  <a:pt x="1119" y="1353"/>
                  <a:pt x="1168" y="1305"/>
                </a:cubicBezTo>
                <a:cubicBezTo>
                  <a:pt x="1197" y="1277"/>
                  <a:pt x="1211" y="1237"/>
                  <a:pt x="1241" y="1208"/>
                </a:cubicBezTo>
                <a:cubicBezTo>
                  <a:pt x="1258" y="1139"/>
                  <a:pt x="1235" y="1208"/>
                  <a:pt x="1273" y="1151"/>
                </a:cubicBezTo>
                <a:cubicBezTo>
                  <a:pt x="1288" y="1128"/>
                  <a:pt x="1301" y="1095"/>
                  <a:pt x="1314" y="1070"/>
                </a:cubicBezTo>
                <a:cubicBezTo>
                  <a:pt x="1323" y="1023"/>
                  <a:pt x="1332" y="980"/>
                  <a:pt x="1338" y="932"/>
                </a:cubicBezTo>
                <a:cubicBezTo>
                  <a:pt x="1335" y="864"/>
                  <a:pt x="1335" y="797"/>
                  <a:pt x="1330" y="729"/>
                </a:cubicBezTo>
                <a:cubicBezTo>
                  <a:pt x="1325" y="662"/>
                  <a:pt x="1314" y="584"/>
                  <a:pt x="1297" y="518"/>
                </a:cubicBezTo>
                <a:cubicBezTo>
                  <a:pt x="1262" y="383"/>
                  <a:pt x="1267" y="249"/>
                  <a:pt x="1176" y="137"/>
                </a:cubicBezTo>
                <a:cubicBezTo>
                  <a:pt x="1152" y="108"/>
                  <a:pt x="1130" y="74"/>
                  <a:pt x="1095" y="56"/>
                </a:cubicBezTo>
                <a:cubicBezTo>
                  <a:pt x="1066" y="41"/>
                  <a:pt x="1028" y="39"/>
                  <a:pt x="997" y="32"/>
                </a:cubicBezTo>
                <a:cubicBezTo>
                  <a:pt x="951" y="22"/>
                  <a:pt x="906" y="9"/>
                  <a:pt x="860" y="0"/>
                </a:cubicBezTo>
                <a:cubicBezTo>
                  <a:pt x="665" y="8"/>
                  <a:pt x="611" y="8"/>
                  <a:pt x="697" y="8"/>
                </a:cubicBez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8" name="Freeform 8"/>
          <p:cNvSpPr>
            <a:spLocks/>
          </p:cNvSpPr>
          <p:nvPr/>
        </p:nvSpPr>
        <p:spPr bwMode="auto">
          <a:xfrm>
            <a:off x="4929188" y="2908300"/>
            <a:ext cx="579437" cy="771525"/>
          </a:xfrm>
          <a:custGeom>
            <a:avLst/>
            <a:gdLst>
              <a:gd name="T0" fmla="*/ 365 w 365"/>
              <a:gd name="T1" fmla="*/ 0 h 486"/>
              <a:gd name="T2" fmla="*/ 292 w 365"/>
              <a:gd name="T3" fmla="*/ 48 h 486"/>
              <a:gd name="T4" fmla="*/ 203 w 365"/>
              <a:gd name="T5" fmla="*/ 121 h 486"/>
              <a:gd name="T6" fmla="*/ 187 w 365"/>
              <a:gd name="T7" fmla="*/ 146 h 486"/>
              <a:gd name="T8" fmla="*/ 162 w 365"/>
              <a:gd name="T9" fmla="*/ 162 h 486"/>
              <a:gd name="T10" fmla="*/ 154 w 365"/>
              <a:gd name="T11" fmla="*/ 186 h 486"/>
              <a:gd name="T12" fmla="*/ 65 w 365"/>
              <a:gd name="T13" fmla="*/ 348 h 486"/>
              <a:gd name="T14" fmla="*/ 33 w 365"/>
              <a:gd name="T15" fmla="*/ 437 h 486"/>
              <a:gd name="T16" fmla="*/ 0 w 365"/>
              <a:gd name="T17" fmla="*/ 486 h 486"/>
              <a:gd name="T18" fmla="*/ 8 w 365"/>
              <a:gd name="T19" fmla="*/ 446 h 486"/>
              <a:gd name="T20" fmla="*/ 24 w 365"/>
              <a:gd name="T21" fmla="*/ 397 h 4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65"/>
              <a:gd name="T34" fmla="*/ 0 h 486"/>
              <a:gd name="T35" fmla="*/ 365 w 365"/>
              <a:gd name="T36" fmla="*/ 486 h 48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65" h="486">
                <a:moveTo>
                  <a:pt x="365" y="0"/>
                </a:moveTo>
                <a:cubicBezTo>
                  <a:pt x="341" y="24"/>
                  <a:pt x="324" y="37"/>
                  <a:pt x="292" y="48"/>
                </a:cubicBezTo>
                <a:cubicBezTo>
                  <a:pt x="266" y="75"/>
                  <a:pt x="233" y="98"/>
                  <a:pt x="203" y="121"/>
                </a:cubicBezTo>
                <a:cubicBezTo>
                  <a:pt x="198" y="129"/>
                  <a:pt x="194" y="139"/>
                  <a:pt x="187" y="146"/>
                </a:cubicBezTo>
                <a:cubicBezTo>
                  <a:pt x="180" y="153"/>
                  <a:pt x="168" y="154"/>
                  <a:pt x="162" y="162"/>
                </a:cubicBezTo>
                <a:cubicBezTo>
                  <a:pt x="157" y="169"/>
                  <a:pt x="158" y="179"/>
                  <a:pt x="154" y="186"/>
                </a:cubicBezTo>
                <a:cubicBezTo>
                  <a:pt x="125" y="238"/>
                  <a:pt x="84" y="290"/>
                  <a:pt x="65" y="348"/>
                </a:cubicBezTo>
                <a:cubicBezTo>
                  <a:pt x="56" y="376"/>
                  <a:pt x="46" y="411"/>
                  <a:pt x="33" y="437"/>
                </a:cubicBezTo>
                <a:cubicBezTo>
                  <a:pt x="24" y="455"/>
                  <a:pt x="0" y="486"/>
                  <a:pt x="0" y="486"/>
                </a:cubicBezTo>
                <a:cubicBezTo>
                  <a:pt x="3" y="473"/>
                  <a:pt x="4" y="459"/>
                  <a:pt x="8" y="446"/>
                </a:cubicBezTo>
                <a:cubicBezTo>
                  <a:pt x="12" y="429"/>
                  <a:pt x="24" y="397"/>
                  <a:pt x="24" y="397"/>
                </a:cubicBez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9" name="Freeform 9"/>
          <p:cNvSpPr>
            <a:spLocks/>
          </p:cNvSpPr>
          <p:nvPr/>
        </p:nvSpPr>
        <p:spPr bwMode="auto">
          <a:xfrm>
            <a:off x="4621213" y="2674938"/>
            <a:ext cx="2128837" cy="2486025"/>
          </a:xfrm>
          <a:custGeom>
            <a:avLst/>
            <a:gdLst>
              <a:gd name="T0" fmla="*/ 632 w 1341"/>
              <a:gd name="T1" fmla="*/ 82 h 1566"/>
              <a:gd name="T2" fmla="*/ 502 w 1341"/>
              <a:gd name="T3" fmla="*/ 98 h 1566"/>
              <a:gd name="T4" fmla="*/ 316 w 1341"/>
              <a:gd name="T5" fmla="*/ 244 h 1566"/>
              <a:gd name="T6" fmla="*/ 291 w 1341"/>
              <a:gd name="T7" fmla="*/ 260 h 1566"/>
              <a:gd name="T8" fmla="*/ 178 w 1341"/>
              <a:gd name="T9" fmla="*/ 382 h 1566"/>
              <a:gd name="T10" fmla="*/ 81 w 1341"/>
              <a:gd name="T11" fmla="*/ 520 h 1566"/>
              <a:gd name="T12" fmla="*/ 48 w 1341"/>
              <a:gd name="T13" fmla="*/ 584 h 1566"/>
              <a:gd name="T14" fmla="*/ 16 w 1341"/>
              <a:gd name="T15" fmla="*/ 698 h 1566"/>
              <a:gd name="T16" fmla="*/ 16 w 1341"/>
              <a:gd name="T17" fmla="*/ 966 h 1566"/>
              <a:gd name="T18" fmla="*/ 32 w 1341"/>
              <a:gd name="T19" fmla="*/ 1014 h 1566"/>
              <a:gd name="T20" fmla="*/ 89 w 1341"/>
              <a:gd name="T21" fmla="*/ 1152 h 1566"/>
              <a:gd name="T22" fmla="*/ 413 w 1341"/>
              <a:gd name="T23" fmla="*/ 1484 h 1566"/>
              <a:gd name="T24" fmla="*/ 583 w 1341"/>
              <a:gd name="T25" fmla="*/ 1549 h 1566"/>
              <a:gd name="T26" fmla="*/ 673 w 1341"/>
              <a:gd name="T27" fmla="*/ 1566 h 1566"/>
              <a:gd name="T28" fmla="*/ 851 w 1341"/>
              <a:gd name="T29" fmla="*/ 1557 h 1566"/>
              <a:gd name="T30" fmla="*/ 916 w 1341"/>
              <a:gd name="T31" fmla="*/ 1541 h 1566"/>
              <a:gd name="T32" fmla="*/ 1029 w 1341"/>
              <a:gd name="T33" fmla="*/ 1493 h 1566"/>
              <a:gd name="T34" fmla="*/ 1200 w 1341"/>
              <a:gd name="T35" fmla="*/ 1330 h 1566"/>
              <a:gd name="T36" fmla="*/ 1305 w 1341"/>
              <a:gd name="T37" fmla="*/ 1079 h 1566"/>
              <a:gd name="T38" fmla="*/ 1329 w 1341"/>
              <a:gd name="T39" fmla="*/ 909 h 1566"/>
              <a:gd name="T40" fmla="*/ 1248 w 1341"/>
              <a:gd name="T41" fmla="*/ 414 h 1566"/>
              <a:gd name="T42" fmla="*/ 1200 w 1341"/>
              <a:gd name="T43" fmla="*/ 301 h 1566"/>
              <a:gd name="T44" fmla="*/ 1167 w 1341"/>
              <a:gd name="T45" fmla="*/ 252 h 1566"/>
              <a:gd name="T46" fmla="*/ 1151 w 1341"/>
              <a:gd name="T47" fmla="*/ 228 h 1566"/>
              <a:gd name="T48" fmla="*/ 1054 w 1341"/>
              <a:gd name="T49" fmla="*/ 82 h 1566"/>
              <a:gd name="T50" fmla="*/ 932 w 1341"/>
              <a:gd name="T51" fmla="*/ 9 h 1566"/>
              <a:gd name="T52" fmla="*/ 567 w 1341"/>
              <a:gd name="T53" fmla="*/ 57 h 1566"/>
              <a:gd name="T54" fmla="*/ 535 w 1341"/>
              <a:gd name="T55" fmla="*/ 90 h 1566"/>
              <a:gd name="T56" fmla="*/ 545 w 1341"/>
              <a:gd name="T57" fmla="*/ 43 h 1566"/>
              <a:gd name="T58" fmla="*/ 497 w 1341"/>
              <a:gd name="T59" fmla="*/ 43 h 1566"/>
              <a:gd name="T60" fmla="*/ 545 w 1341"/>
              <a:gd name="T61" fmla="*/ 43 h 1566"/>
              <a:gd name="T62" fmla="*/ 545 w 1341"/>
              <a:gd name="T63" fmla="*/ 91 h 156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341"/>
              <a:gd name="T97" fmla="*/ 0 h 1566"/>
              <a:gd name="T98" fmla="*/ 1341 w 1341"/>
              <a:gd name="T99" fmla="*/ 1566 h 156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341" h="1566">
                <a:moveTo>
                  <a:pt x="632" y="82"/>
                </a:moveTo>
                <a:cubicBezTo>
                  <a:pt x="587" y="85"/>
                  <a:pt x="543" y="81"/>
                  <a:pt x="502" y="98"/>
                </a:cubicBezTo>
                <a:cubicBezTo>
                  <a:pt x="432" y="128"/>
                  <a:pt x="369" y="190"/>
                  <a:pt x="316" y="244"/>
                </a:cubicBezTo>
                <a:cubicBezTo>
                  <a:pt x="309" y="251"/>
                  <a:pt x="298" y="253"/>
                  <a:pt x="291" y="260"/>
                </a:cubicBezTo>
                <a:cubicBezTo>
                  <a:pt x="249" y="297"/>
                  <a:pt x="213" y="339"/>
                  <a:pt x="178" y="382"/>
                </a:cubicBezTo>
                <a:cubicBezTo>
                  <a:pt x="143" y="425"/>
                  <a:pt x="118" y="480"/>
                  <a:pt x="81" y="520"/>
                </a:cubicBezTo>
                <a:cubicBezTo>
                  <a:pt x="61" y="600"/>
                  <a:pt x="91" y="500"/>
                  <a:pt x="48" y="584"/>
                </a:cubicBezTo>
                <a:cubicBezTo>
                  <a:pt x="31" y="617"/>
                  <a:pt x="28" y="663"/>
                  <a:pt x="16" y="698"/>
                </a:cubicBezTo>
                <a:cubicBezTo>
                  <a:pt x="0" y="810"/>
                  <a:pt x="0" y="790"/>
                  <a:pt x="16" y="966"/>
                </a:cubicBezTo>
                <a:cubicBezTo>
                  <a:pt x="18" y="983"/>
                  <a:pt x="32" y="1014"/>
                  <a:pt x="32" y="1014"/>
                </a:cubicBezTo>
                <a:cubicBezTo>
                  <a:pt x="41" y="1068"/>
                  <a:pt x="65" y="1103"/>
                  <a:pt x="89" y="1152"/>
                </a:cubicBezTo>
                <a:cubicBezTo>
                  <a:pt x="166" y="1309"/>
                  <a:pt x="253" y="1402"/>
                  <a:pt x="413" y="1484"/>
                </a:cubicBezTo>
                <a:cubicBezTo>
                  <a:pt x="462" y="1509"/>
                  <a:pt x="528" y="1538"/>
                  <a:pt x="583" y="1549"/>
                </a:cubicBezTo>
                <a:cubicBezTo>
                  <a:pt x="613" y="1555"/>
                  <a:pt x="673" y="1566"/>
                  <a:pt x="673" y="1566"/>
                </a:cubicBezTo>
                <a:cubicBezTo>
                  <a:pt x="732" y="1563"/>
                  <a:pt x="792" y="1563"/>
                  <a:pt x="851" y="1557"/>
                </a:cubicBezTo>
                <a:cubicBezTo>
                  <a:pt x="873" y="1555"/>
                  <a:pt x="916" y="1541"/>
                  <a:pt x="916" y="1541"/>
                </a:cubicBezTo>
                <a:cubicBezTo>
                  <a:pt x="952" y="1523"/>
                  <a:pt x="991" y="1506"/>
                  <a:pt x="1029" y="1493"/>
                </a:cubicBezTo>
                <a:cubicBezTo>
                  <a:pt x="1085" y="1437"/>
                  <a:pt x="1152" y="1397"/>
                  <a:pt x="1200" y="1330"/>
                </a:cubicBezTo>
                <a:cubicBezTo>
                  <a:pt x="1254" y="1255"/>
                  <a:pt x="1276" y="1165"/>
                  <a:pt x="1305" y="1079"/>
                </a:cubicBezTo>
                <a:cubicBezTo>
                  <a:pt x="1325" y="958"/>
                  <a:pt x="1317" y="1015"/>
                  <a:pt x="1329" y="909"/>
                </a:cubicBezTo>
                <a:cubicBezTo>
                  <a:pt x="1325" y="763"/>
                  <a:pt x="1341" y="550"/>
                  <a:pt x="1248" y="414"/>
                </a:cubicBezTo>
                <a:cubicBezTo>
                  <a:pt x="1224" y="343"/>
                  <a:pt x="1239" y="381"/>
                  <a:pt x="1200" y="301"/>
                </a:cubicBezTo>
                <a:cubicBezTo>
                  <a:pt x="1191" y="283"/>
                  <a:pt x="1178" y="268"/>
                  <a:pt x="1167" y="252"/>
                </a:cubicBezTo>
                <a:cubicBezTo>
                  <a:pt x="1162" y="244"/>
                  <a:pt x="1151" y="228"/>
                  <a:pt x="1151" y="228"/>
                </a:cubicBezTo>
                <a:cubicBezTo>
                  <a:pt x="1133" y="173"/>
                  <a:pt x="1095" y="123"/>
                  <a:pt x="1054" y="82"/>
                </a:cubicBezTo>
                <a:cubicBezTo>
                  <a:pt x="1032" y="15"/>
                  <a:pt x="993" y="19"/>
                  <a:pt x="932" y="9"/>
                </a:cubicBezTo>
                <a:cubicBezTo>
                  <a:pt x="794" y="13"/>
                  <a:pt x="685" y="0"/>
                  <a:pt x="567" y="57"/>
                </a:cubicBezTo>
                <a:cubicBezTo>
                  <a:pt x="546" y="79"/>
                  <a:pt x="557" y="68"/>
                  <a:pt x="535" y="90"/>
                </a:cubicBezTo>
                <a:lnTo>
                  <a:pt x="545" y="43"/>
                </a:lnTo>
                <a:lnTo>
                  <a:pt x="497" y="43"/>
                </a:lnTo>
                <a:lnTo>
                  <a:pt x="545" y="43"/>
                </a:lnTo>
                <a:lnTo>
                  <a:pt x="545" y="91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>
            <a:off x="4343400" y="2819400"/>
            <a:ext cx="2438400" cy="2438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2133600" y="22098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A</a:t>
            </a:r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1447800" y="3048000"/>
            <a:ext cx="381000" cy="4572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2895600" y="30480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C</a:t>
            </a:r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457200" y="41148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D</a:t>
            </a:r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1447800" y="53340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G</a:t>
            </a:r>
          </a:p>
        </p:txBody>
      </p:sp>
      <p:sp>
        <p:nvSpPr>
          <p:cNvPr id="10256" name="Rectangle 16"/>
          <p:cNvSpPr>
            <a:spLocks noChangeArrowheads="1"/>
          </p:cNvSpPr>
          <p:nvPr/>
        </p:nvSpPr>
        <p:spPr bwMode="auto">
          <a:xfrm>
            <a:off x="1447800" y="41148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E</a:t>
            </a:r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2514600" y="41148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F</a:t>
            </a:r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auto">
          <a:xfrm>
            <a:off x="2514600" y="2592388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59" name="Line 19"/>
          <p:cNvSpPr>
            <a:spLocks noChangeShapeType="1"/>
          </p:cNvSpPr>
          <p:nvPr/>
        </p:nvSpPr>
        <p:spPr bwMode="auto">
          <a:xfrm flipH="1">
            <a:off x="1676400" y="259080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>
            <a:off x="16002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1" name="Line 21"/>
          <p:cNvSpPr>
            <a:spLocks noChangeShapeType="1"/>
          </p:cNvSpPr>
          <p:nvPr/>
        </p:nvSpPr>
        <p:spPr bwMode="auto">
          <a:xfrm flipH="1">
            <a:off x="838200" y="35052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2" name="Line 22"/>
          <p:cNvSpPr>
            <a:spLocks noChangeShapeType="1"/>
          </p:cNvSpPr>
          <p:nvPr/>
        </p:nvSpPr>
        <p:spPr bwMode="auto">
          <a:xfrm>
            <a:off x="1828800" y="35052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263" name="Line 23"/>
          <p:cNvSpPr>
            <a:spLocks noChangeShapeType="1"/>
          </p:cNvSpPr>
          <p:nvPr/>
        </p:nvSpPr>
        <p:spPr bwMode="auto">
          <a:xfrm>
            <a:off x="1676400" y="44958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4" name="Rectangle 24"/>
          <p:cNvSpPr>
            <a:spLocks noChangeArrowheads="1"/>
          </p:cNvSpPr>
          <p:nvPr/>
        </p:nvSpPr>
        <p:spPr bwMode="auto">
          <a:xfrm>
            <a:off x="2133600" y="61722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I</a:t>
            </a:r>
          </a:p>
        </p:txBody>
      </p:sp>
      <p:sp>
        <p:nvSpPr>
          <p:cNvPr id="10265" name="Line 25"/>
          <p:cNvSpPr>
            <a:spLocks noChangeShapeType="1"/>
          </p:cNvSpPr>
          <p:nvPr/>
        </p:nvSpPr>
        <p:spPr bwMode="auto">
          <a:xfrm>
            <a:off x="1828800" y="57150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6" name="Rectangle 26"/>
          <p:cNvSpPr>
            <a:spLocks noChangeArrowheads="1"/>
          </p:cNvSpPr>
          <p:nvPr/>
        </p:nvSpPr>
        <p:spPr bwMode="auto">
          <a:xfrm>
            <a:off x="533400" y="61722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H</a:t>
            </a:r>
          </a:p>
        </p:txBody>
      </p:sp>
      <p:sp>
        <p:nvSpPr>
          <p:cNvPr id="10267" name="Line 27"/>
          <p:cNvSpPr>
            <a:spLocks noChangeShapeType="1"/>
          </p:cNvSpPr>
          <p:nvPr/>
        </p:nvSpPr>
        <p:spPr bwMode="auto">
          <a:xfrm flipH="1">
            <a:off x="914400" y="57150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8" name="Text Box 28"/>
          <p:cNvSpPr txBox="1">
            <a:spLocks noChangeArrowheads="1"/>
          </p:cNvSpPr>
          <p:nvPr/>
        </p:nvSpPr>
        <p:spPr bwMode="auto">
          <a:xfrm>
            <a:off x="4419600" y="1828800"/>
            <a:ext cx="4114800" cy="3236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 dirty="0"/>
              <a:t>Property</a:t>
            </a:r>
            <a:r>
              <a:rPr lang="en-US" dirty="0"/>
              <a:t>		</a:t>
            </a:r>
            <a:r>
              <a:rPr lang="en-US" b="1" dirty="0"/>
              <a:t>Value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Number of </a:t>
            </a:r>
            <a:r>
              <a:rPr lang="en-US" dirty="0" smtClean="0"/>
              <a:t>nodes		9</a:t>
            </a:r>
            <a:endParaRPr lang="en-US" dirty="0"/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 smtClean="0"/>
              <a:t>Height			4</a:t>
            </a:r>
            <a:endParaRPr lang="en-US" dirty="0"/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Root </a:t>
            </a:r>
            <a:r>
              <a:rPr lang="en-US" dirty="0" smtClean="0"/>
              <a:t>Node		A</a:t>
            </a:r>
            <a:endParaRPr lang="en-US" dirty="0"/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 smtClean="0"/>
              <a:t>Leaves			C,D,F.H.I</a:t>
            </a:r>
            <a:endParaRPr lang="en-US" dirty="0"/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Interior </a:t>
            </a:r>
            <a:r>
              <a:rPr lang="en-US" dirty="0" smtClean="0"/>
              <a:t>nodes		A,B.E,G</a:t>
            </a:r>
            <a:endParaRPr lang="en-US" dirty="0"/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Number of </a:t>
            </a:r>
            <a:r>
              <a:rPr lang="en-US" dirty="0" smtClean="0"/>
              <a:t>levels		5</a:t>
            </a:r>
            <a:endParaRPr lang="en-US" dirty="0"/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Ancestors of  </a:t>
            </a:r>
            <a:r>
              <a:rPr lang="en-US" dirty="0" smtClean="0"/>
              <a:t>H		G</a:t>
            </a:r>
            <a:endParaRPr lang="en-US" dirty="0"/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Descendants of  </a:t>
            </a:r>
            <a:r>
              <a:rPr lang="en-US" dirty="0" smtClean="0"/>
              <a:t>B	D,E,F</a:t>
            </a:r>
            <a:endParaRPr lang="en-US" dirty="0"/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Siblings of  </a:t>
            </a:r>
            <a:r>
              <a:rPr lang="en-US" dirty="0" smtClean="0"/>
              <a:t>E		D,F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606236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458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458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458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458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458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459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459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459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459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459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460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460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460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460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460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461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4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5" name="Line 49"/>
          <p:cNvSpPr>
            <a:spLocks noChangeShapeType="1"/>
          </p:cNvSpPr>
          <p:nvPr/>
        </p:nvSpPr>
        <p:spPr bwMode="auto">
          <a:xfrm>
            <a:off x="3186113" y="3006725"/>
            <a:ext cx="573087" cy="7731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6" name="Rectangle 50"/>
          <p:cNvSpPr>
            <a:spLocks noChangeArrowheads="1"/>
          </p:cNvSpPr>
          <p:nvPr/>
        </p:nvSpPr>
        <p:spPr bwMode="auto">
          <a:xfrm>
            <a:off x="3284538" y="5568950"/>
            <a:ext cx="27543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</a:t>
            </a:r>
          </a:p>
        </p:txBody>
      </p:sp>
    </p:spTree>
    <p:extLst>
      <p:ext uri="{BB962C8B-B14F-4D97-AF65-F5344CB8AC3E}">
        <p14:creationId xmlns="" xmlns:p14="http://schemas.microsoft.com/office/powerpoint/2010/main" val="42981641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03" name="Line 3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25605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5606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5608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5610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5612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5614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5616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7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5618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9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5620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1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5622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3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5624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5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5626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7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5628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9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5630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1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5632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3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5634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5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5636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9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0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1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2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8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9" name="Line 49"/>
          <p:cNvSpPr>
            <a:spLocks noChangeShapeType="1"/>
          </p:cNvSpPr>
          <p:nvPr/>
        </p:nvSpPr>
        <p:spPr bwMode="auto">
          <a:xfrm>
            <a:off x="1927225" y="2873375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50" name="Rectangle 50"/>
          <p:cNvSpPr>
            <a:spLocks noChangeArrowheads="1"/>
          </p:cNvSpPr>
          <p:nvPr/>
        </p:nvSpPr>
        <p:spPr bwMode="auto">
          <a:xfrm>
            <a:off x="3035300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</a:t>
            </a:r>
          </a:p>
        </p:txBody>
      </p:sp>
    </p:spTree>
    <p:extLst>
      <p:ext uri="{BB962C8B-B14F-4D97-AF65-F5344CB8AC3E}">
        <p14:creationId xmlns="" xmlns:p14="http://schemas.microsoft.com/office/powerpoint/2010/main" val="346269084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663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663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663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663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663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664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664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664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665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665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665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665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665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2" name="Line 48"/>
          <p:cNvSpPr>
            <a:spLocks noChangeShapeType="1"/>
          </p:cNvSpPr>
          <p:nvPr/>
        </p:nvSpPr>
        <p:spPr bwMode="auto">
          <a:xfrm flipH="1">
            <a:off x="3205163" y="2333625"/>
            <a:ext cx="1370012" cy="5699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3" name="Rectangle 49"/>
          <p:cNvSpPr>
            <a:spLocks noChangeArrowheads="1"/>
          </p:cNvSpPr>
          <p:nvPr/>
        </p:nvSpPr>
        <p:spPr bwMode="auto">
          <a:xfrm>
            <a:off x="3035300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</a:t>
            </a:r>
          </a:p>
        </p:txBody>
      </p:sp>
    </p:spTree>
    <p:extLst>
      <p:ext uri="{BB962C8B-B14F-4D97-AF65-F5344CB8AC3E}">
        <p14:creationId xmlns="" xmlns:p14="http://schemas.microsoft.com/office/powerpoint/2010/main" val="26298254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1" name="Line 3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7654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7656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7658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7660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7662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7664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5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7666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7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7668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9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7670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1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7672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3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7674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5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7676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7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7678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9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7680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1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7682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3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7684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5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6" name="Line 38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7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8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9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0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1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6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7" name="Rectangle 49"/>
          <p:cNvSpPr>
            <a:spLocks noChangeArrowheads="1"/>
          </p:cNvSpPr>
          <p:nvPr/>
        </p:nvSpPr>
        <p:spPr bwMode="auto">
          <a:xfrm>
            <a:off x="3035300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</a:t>
            </a:r>
          </a:p>
        </p:txBody>
      </p:sp>
    </p:spTree>
    <p:extLst>
      <p:ext uri="{BB962C8B-B14F-4D97-AF65-F5344CB8AC3E}">
        <p14:creationId xmlns="" xmlns:p14="http://schemas.microsoft.com/office/powerpoint/2010/main" val="178027704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2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868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868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868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868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868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869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869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869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869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869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870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870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870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870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8708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9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0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1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2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3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4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20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21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22" name="Rectangle 50"/>
          <p:cNvSpPr>
            <a:spLocks noChangeArrowheads="1"/>
          </p:cNvSpPr>
          <p:nvPr/>
        </p:nvSpPr>
        <p:spPr bwMode="auto">
          <a:xfrm>
            <a:off x="3035300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</a:t>
            </a:r>
          </a:p>
        </p:txBody>
      </p:sp>
    </p:spTree>
    <p:extLst>
      <p:ext uri="{BB962C8B-B14F-4D97-AF65-F5344CB8AC3E}">
        <p14:creationId xmlns="" xmlns:p14="http://schemas.microsoft.com/office/powerpoint/2010/main" val="241683217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Line 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3" name="Rectangle 47"/>
          <p:cNvSpPr>
            <a:spLocks noGrp="1" noChangeArrowheads="1"/>
          </p:cNvSpPr>
          <p:nvPr>
            <p:ph type="title"/>
          </p:nvPr>
        </p:nvSpPr>
        <p:spPr>
          <a:xfrm>
            <a:off x="663575" y="609600"/>
            <a:ext cx="7772400" cy="1143000"/>
          </a:xfrm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970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970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970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970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970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971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971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971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971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972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972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972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972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972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973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8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9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4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5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6" name="Line 50"/>
          <p:cNvSpPr>
            <a:spLocks noChangeShapeType="1"/>
          </p:cNvSpPr>
          <p:nvPr/>
        </p:nvSpPr>
        <p:spPr bwMode="auto">
          <a:xfrm flipH="1">
            <a:off x="4956175" y="4232275"/>
            <a:ext cx="373063" cy="7953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7" name="Rectangle 51"/>
          <p:cNvSpPr>
            <a:spLocks noChangeArrowheads="1"/>
          </p:cNvSpPr>
          <p:nvPr/>
        </p:nvSpPr>
        <p:spPr bwMode="auto">
          <a:xfrm>
            <a:off x="3035300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</a:t>
            </a:r>
          </a:p>
        </p:txBody>
      </p:sp>
    </p:spTree>
    <p:extLst>
      <p:ext uri="{BB962C8B-B14F-4D97-AF65-F5344CB8AC3E}">
        <p14:creationId xmlns="" xmlns:p14="http://schemas.microsoft.com/office/powerpoint/2010/main" val="148501388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7" name="Rectangle 47"/>
          <p:cNvSpPr>
            <a:spLocks noGrp="1" noChangeArrowheads="1"/>
          </p:cNvSpPr>
          <p:nvPr>
            <p:ph type="title"/>
          </p:nvPr>
        </p:nvSpPr>
        <p:spPr>
          <a:xfrm>
            <a:off x="663575" y="609600"/>
            <a:ext cx="7772400" cy="1143000"/>
          </a:xfrm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072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072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073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073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073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073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074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074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074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074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074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075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075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075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2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8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9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70" name="Line 50"/>
          <p:cNvSpPr>
            <a:spLocks noChangeShapeType="1"/>
          </p:cNvSpPr>
          <p:nvPr/>
        </p:nvSpPr>
        <p:spPr bwMode="auto">
          <a:xfrm flipH="1">
            <a:off x="4956175" y="4232275"/>
            <a:ext cx="373063" cy="7953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71" name="Line 51"/>
          <p:cNvSpPr>
            <a:spLocks noChangeShapeType="1"/>
          </p:cNvSpPr>
          <p:nvPr/>
        </p:nvSpPr>
        <p:spPr bwMode="auto">
          <a:xfrm>
            <a:off x="4498975" y="5275263"/>
            <a:ext cx="295275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72" name="Rectangle 52"/>
          <p:cNvSpPr>
            <a:spLocks noChangeArrowheads="1"/>
          </p:cNvSpPr>
          <p:nvPr/>
        </p:nvSpPr>
        <p:spPr bwMode="auto">
          <a:xfrm>
            <a:off x="2809875" y="5568950"/>
            <a:ext cx="370205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</a:t>
            </a:r>
          </a:p>
        </p:txBody>
      </p:sp>
    </p:spTree>
    <p:extLst>
      <p:ext uri="{BB962C8B-B14F-4D97-AF65-F5344CB8AC3E}">
        <p14:creationId xmlns="" xmlns:p14="http://schemas.microsoft.com/office/powerpoint/2010/main" val="95456859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Line 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1" name="Rectangle 47"/>
          <p:cNvSpPr>
            <a:spLocks noGrp="1" noChangeArrowheads="1"/>
          </p:cNvSpPr>
          <p:nvPr>
            <p:ph type="title"/>
          </p:nvPr>
        </p:nvSpPr>
        <p:spPr>
          <a:xfrm>
            <a:off x="663575" y="609600"/>
            <a:ext cx="7772400" cy="1143000"/>
          </a:xfrm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174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175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175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175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176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176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176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176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176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177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177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177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177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177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6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2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3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4" name="Line 50"/>
          <p:cNvSpPr>
            <a:spLocks noChangeShapeType="1"/>
          </p:cNvSpPr>
          <p:nvPr/>
        </p:nvSpPr>
        <p:spPr bwMode="auto">
          <a:xfrm flipH="1">
            <a:off x="5202238" y="4327525"/>
            <a:ext cx="298450" cy="711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5" name="Rectangle 51"/>
          <p:cNvSpPr>
            <a:spLocks noChangeArrowheads="1"/>
          </p:cNvSpPr>
          <p:nvPr/>
        </p:nvSpPr>
        <p:spPr bwMode="auto">
          <a:xfrm>
            <a:off x="2809875" y="5568950"/>
            <a:ext cx="370205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</a:t>
            </a:r>
          </a:p>
        </p:txBody>
      </p:sp>
    </p:spTree>
    <p:extLst>
      <p:ext uri="{BB962C8B-B14F-4D97-AF65-F5344CB8AC3E}">
        <p14:creationId xmlns="" xmlns:p14="http://schemas.microsoft.com/office/powerpoint/2010/main" val="336065917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277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277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278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278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278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278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278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279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279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279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279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279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280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280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6" name="Line 48"/>
          <p:cNvSpPr>
            <a:spLocks noChangeShapeType="1"/>
          </p:cNvSpPr>
          <p:nvPr/>
        </p:nvSpPr>
        <p:spPr bwMode="auto">
          <a:xfrm>
            <a:off x="5608638" y="431323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7" name="Line 49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8" name="Line 50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9" name="Rectangle 51"/>
          <p:cNvSpPr>
            <a:spLocks noChangeArrowheads="1"/>
          </p:cNvSpPr>
          <p:nvPr/>
        </p:nvSpPr>
        <p:spPr bwMode="auto">
          <a:xfrm>
            <a:off x="2809875" y="5568950"/>
            <a:ext cx="370205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</a:t>
            </a:r>
          </a:p>
        </p:txBody>
      </p:sp>
    </p:spTree>
    <p:extLst>
      <p:ext uri="{BB962C8B-B14F-4D97-AF65-F5344CB8AC3E}">
        <p14:creationId xmlns="" xmlns:p14="http://schemas.microsoft.com/office/powerpoint/2010/main" val="399988183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379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380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380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381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381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381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381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381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382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382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382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382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40" name="Line 48"/>
          <p:cNvSpPr>
            <a:spLocks noChangeShapeType="1"/>
          </p:cNvSpPr>
          <p:nvPr/>
        </p:nvSpPr>
        <p:spPr bwMode="auto">
          <a:xfrm>
            <a:off x="5608638" y="431323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41" name="Line 49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42" name="Line 50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43" name="Line 51"/>
          <p:cNvSpPr>
            <a:spLocks noChangeShapeType="1"/>
          </p:cNvSpPr>
          <p:nvPr/>
        </p:nvSpPr>
        <p:spPr bwMode="auto">
          <a:xfrm>
            <a:off x="5364163" y="5283200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44" name="Rectangle 52"/>
          <p:cNvSpPr>
            <a:spLocks noChangeArrowheads="1"/>
          </p:cNvSpPr>
          <p:nvPr/>
        </p:nvSpPr>
        <p:spPr bwMode="auto">
          <a:xfrm>
            <a:off x="2528888" y="5568950"/>
            <a:ext cx="42656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</a:t>
            </a:r>
          </a:p>
        </p:txBody>
      </p:sp>
    </p:spTree>
    <p:extLst>
      <p:ext uri="{BB962C8B-B14F-4D97-AF65-F5344CB8AC3E}">
        <p14:creationId xmlns="" xmlns:p14="http://schemas.microsoft.com/office/powerpoint/2010/main" val="2094438199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latin typeface="Arial" charset="0"/>
                <a:cs typeface="Arial" charset="0"/>
              </a:rPr>
              <a:t>Example: HTML and CSS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HTML has a tree structure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Cascading Style Sheets (CSS) use the tree structure to modify the display of HTML</a:t>
            </a:r>
          </a:p>
        </p:txBody>
      </p:sp>
    </p:spTree>
    <p:extLst>
      <p:ext uri="{BB962C8B-B14F-4D97-AF65-F5344CB8AC3E}">
        <p14:creationId xmlns="" xmlns:p14="http://schemas.microsoft.com/office/powerpoint/2010/main" val="31634248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482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482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482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482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482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483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483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483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483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483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484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484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484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484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484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485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4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5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6" name="Line 50"/>
          <p:cNvSpPr>
            <a:spLocks noChangeShapeType="1"/>
          </p:cNvSpPr>
          <p:nvPr/>
        </p:nvSpPr>
        <p:spPr bwMode="auto">
          <a:xfrm>
            <a:off x="5803900" y="4224338"/>
            <a:ext cx="280988" cy="7826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7" name="Rectangle 51"/>
          <p:cNvSpPr>
            <a:spLocks noChangeArrowheads="1"/>
          </p:cNvSpPr>
          <p:nvPr/>
        </p:nvSpPr>
        <p:spPr bwMode="auto">
          <a:xfrm>
            <a:off x="2528888" y="5568950"/>
            <a:ext cx="42656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</a:t>
            </a:r>
          </a:p>
        </p:txBody>
      </p:sp>
    </p:spTree>
    <p:extLst>
      <p:ext uri="{BB962C8B-B14F-4D97-AF65-F5344CB8AC3E}">
        <p14:creationId xmlns="" xmlns:p14="http://schemas.microsoft.com/office/powerpoint/2010/main" val="3043457799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Line 2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43" name="Line 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35845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5846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5848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5852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3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5854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5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5856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7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5858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9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5860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1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5862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3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5864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5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5866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7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5868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9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5870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1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5872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3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5874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5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8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0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1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2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4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5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8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9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90" name="Line 50"/>
          <p:cNvSpPr>
            <a:spLocks noChangeShapeType="1"/>
          </p:cNvSpPr>
          <p:nvPr/>
        </p:nvSpPr>
        <p:spPr bwMode="auto">
          <a:xfrm>
            <a:off x="4584700" y="4046538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91" name="Rectangle 51"/>
          <p:cNvSpPr>
            <a:spLocks noChangeArrowheads="1"/>
          </p:cNvSpPr>
          <p:nvPr/>
        </p:nvSpPr>
        <p:spPr bwMode="auto">
          <a:xfrm>
            <a:off x="2292350" y="5568950"/>
            <a:ext cx="47386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</a:t>
            </a:r>
          </a:p>
        </p:txBody>
      </p:sp>
    </p:spTree>
    <p:extLst>
      <p:ext uri="{BB962C8B-B14F-4D97-AF65-F5344CB8AC3E}">
        <p14:creationId xmlns="" xmlns:p14="http://schemas.microsoft.com/office/powerpoint/2010/main" val="315920109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687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687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688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688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688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688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688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689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689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689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689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689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9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2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3" name="Line 49"/>
          <p:cNvSpPr>
            <a:spLocks noChangeShapeType="1"/>
          </p:cNvSpPr>
          <p:nvPr/>
        </p:nvSpPr>
        <p:spPr bwMode="auto">
          <a:xfrm flipH="1">
            <a:off x="5862638" y="3214688"/>
            <a:ext cx="561975" cy="7143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4" name="Rectangle 50"/>
          <p:cNvSpPr>
            <a:spLocks noChangeArrowheads="1"/>
          </p:cNvSpPr>
          <p:nvPr/>
        </p:nvSpPr>
        <p:spPr bwMode="auto">
          <a:xfrm>
            <a:off x="2292350" y="5568950"/>
            <a:ext cx="47386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</a:t>
            </a:r>
          </a:p>
        </p:txBody>
      </p:sp>
    </p:spTree>
    <p:extLst>
      <p:ext uri="{BB962C8B-B14F-4D97-AF65-F5344CB8AC3E}">
        <p14:creationId xmlns="" xmlns:p14="http://schemas.microsoft.com/office/powerpoint/2010/main" val="397838342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Line 2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1" name="Line 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2" name="Line 4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37893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7900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1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7902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7904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5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7906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7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7908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9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7910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1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7912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3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7914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5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7916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7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7918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9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7920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1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7922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3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7924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5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6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7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8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9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0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1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6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7" name="Line 49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8" name="Rectangle 50"/>
          <p:cNvSpPr>
            <a:spLocks noChangeArrowheads="1"/>
          </p:cNvSpPr>
          <p:nvPr/>
        </p:nvSpPr>
        <p:spPr bwMode="auto">
          <a:xfrm>
            <a:off x="2292350" y="5568950"/>
            <a:ext cx="47386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</a:t>
            </a:r>
          </a:p>
        </p:txBody>
      </p:sp>
    </p:spTree>
    <p:extLst>
      <p:ext uri="{BB962C8B-B14F-4D97-AF65-F5344CB8AC3E}">
        <p14:creationId xmlns="" xmlns:p14="http://schemas.microsoft.com/office/powerpoint/2010/main" val="15224777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Line 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891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891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892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892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893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893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893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893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893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894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894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894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894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5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60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61" name="Line 49"/>
          <p:cNvSpPr>
            <a:spLocks noChangeShapeType="1"/>
          </p:cNvSpPr>
          <p:nvPr/>
        </p:nvSpPr>
        <p:spPr bwMode="auto">
          <a:xfrm flipH="1">
            <a:off x="6888163" y="4264025"/>
            <a:ext cx="330200" cy="7318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62" name="Line 50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63" name="Rectangle 51"/>
          <p:cNvSpPr>
            <a:spLocks noChangeArrowheads="1"/>
          </p:cNvSpPr>
          <p:nvPr/>
        </p:nvSpPr>
        <p:spPr bwMode="auto">
          <a:xfrm>
            <a:off x="2292350" y="5568950"/>
            <a:ext cx="47386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</a:t>
            </a:r>
          </a:p>
        </p:txBody>
      </p:sp>
    </p:spTree>
    <p:extLst>
      <p:ext uri="{BB962C8B-B14F-4D97-AF65-F5344CB8AC3E}">
        <p14:creationId xmlns="" xmlns:p14="http://schemas.microsoft.com/office/powerpoint/2010/main" val="85045681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Line 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994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994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995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995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995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995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995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996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996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996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996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996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997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9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4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5" name="Line 49"/>
          <p:cNvSpPr>
            <a:spLocks noChangeShapeType="1"/>
          </p:cNvSpPr>
          <p:nvPr/>
        </p:nvSpPr>
        <p:spPr bwMode="auto">
          <a:xfrm flipH="1">
            <a:off x="6888163" y="4264025"/>
            <a:ext cx="330200" cy="7318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6" name="Line 50"/>
          <p:cNvSpPr>
            <a:spLocks noChangeShapeType="1"/>
          </p:cNvSpPr>
          <p:nvPr/>
        </p:nvSpPr>
        <p:spPr bwMode="auto">
          <a:xfrm>
            <a:off x="6335713" y="5254625"/>
            <a:ext cx="338137" cy="79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7" name="Line 51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8" name="Rectangle 52"/>
          <p:cNvSpPr>
            <a:spLocks noChangeArrowheads="1"/>
          </p:cNvSpPr>
          <p:nvPr/>
        </p:nvSpPr>
        <p:spPr bwMode="auto">
          <a:xfrm>
            <a:off x="2032000" y="5568950"/>
            <a:ext cx="52578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  N</a:t>
            </a:r>
          </a:p>
        </p:txBody>
      </p:sp>
    </p:spTree>
    <p:extLst>
      <p:ext uri="{BB962C8B-B14F-4D97-AF65-F5344CB8AC3E}">
        <p14:creationId xmlns="" xmlns:p14="http://schemas.microsoft.com/office/powerpoint/2010/main" val="412166598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Line 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096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096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6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096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6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097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097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097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097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097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098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098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098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098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098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099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099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099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8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9" name="Line 49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10" name="Line 50"/>
          <p:cNvSpPr>
            <a:spLocks noChangeShapeType="1"/>
          </p:cNvSpPr>
          <p:nvPr/>
        </p:nvSpPr>
        <p:spPr bwMode="auto">
          <a:xfrm flipH="1">
            <a:off x="7091363" y="4327525"/>
            <a:ext cx="298450" cy="711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11" name="Rectangle 51"/>
          <p:cNvSpPr>
            <a:spLocks noChangeArrowheads="1"/>
          </p:cNvSpPr>
          <p:nvPr/>
        </p:nvSpPr>
        <p:spPr bwMode="auto">
          <a:xfrm>
            <a:off x="2032000" y="5568950"/>
            <a:ext cx="52578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  N</a:t>
            </a:r>
          </a:p>
        </p:txBody>
      </p:sp>
    </p:spTree>
    <p:extLst>
      <p:ext uri="{BB962C8B-B14F-4D97-AF65-F5344CB8AC3E}">
        <p14:creationId xmlns="" xmlns:p14="http://schemas.microsoft.com/office/powerpoint/2010/main" val="230742535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198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199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199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199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199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199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200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200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200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200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200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201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201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201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201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201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9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0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2" name="Line 48"/>
          <p:cNvSpPr>
            <a:spLocks noChangeShapeType="1"/>
          </p:cNvSpPr>
          <p:nvPr/>
        </p:nvSpPr>
        <p:spPr bwMode="auto">
          <a:xfrm>
            <a:off x="7507288" y="434498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3" name="Line 49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4" name="Line 50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5" name="Rectangle 51"/>
          <p:cNvSpPr>
            <a:spLocks noChangeArrowheads="1"/>
          </p:cNvSpPr>
          <p:nvPr/>
        </p:nvSpPr>
        <p:spPr bwMode="auto">
          <a:xfrm>
            <a:off x="2032000" y="5568950"/>
            <a:ext cx="52578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  N</a:t>
            </a:r>
          </a:p>
        </p:txBody>
      </p:sp>
    </p:spTree>
    <p:extLst>
      <p:ext uri="{BB962C8B-B14F-4D97-AF65-F5344CB8AC3E}">
        <p14:creationId xmlns="" xmlns:p14="http://schemas.microsoft.com/office/powerpoint/2010/main" val="312131295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301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301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301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301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302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302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302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302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302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303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303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303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303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303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304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304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6" name="Line 48"/>
          <p:cNvSpPr>
            <a:spLocks noChangeShapeType="1"/>
          </p:cNvSpPr>
          <p:nvPr/>
        </p:nvSpPr>
        <p:spPr bwMode="auto">
          <a:xfrm>
            <a:off x="7507288" y="434498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7" name="Line 49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8" name="Line 50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9" name="Line 51"/>
          <p:cNvSpPr>
            <a:spLocks noChangeShapeType="1"/>
          </p:cNvSpPr>
          <p:nvPr/>
        </p:nvSpPr>
        <p:spPr bwMode="auto">
          <a:xfrm>
            <a:off x="7273925" y="5262563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60" name="Rectangle 52"/>
          <p:cNvSpPr>
            <a:spLocks noChangeArrowheads="1"/>
          </p:cNvSpPr>
          <p:nvPr/>
        </p:nvSpPr>
        <p:spPr bwMode="auto">
          <a:xfrm>
            <a:off x="1763713" y="5568950"/>
            <a:ext cx="579913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  N  O</a:t>
            </a:r>
          </a:p>
        </p:txBody>
      </p:sp>
    </p:spTree>
    <p:extLst>
      <p:ext uri="{BB962C8B-B14F-4D97-AF65-F5344CB8AC3E}">
        <p14:creationId xmlns="" xmlns:p14="http://schemas.microsoft.com/office/powerpoint/2010/main" val="401032026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403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403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404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404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404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404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404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405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405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405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405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405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406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406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406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406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80" name="Line 48"/>
          <p:cNvSpPr>
            <a:spLocks noChangeShapeType="1"/>
          </p:cNvSpPr>
          <p:nvPr/>
        </p:nvSpPr>
        <p:spPr bwMode="auto">
          <a:xfrm>
            <a:off x="7721600" y="4205288"/>
            <a:ext cx="295275" cy="8112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81" name="Line 49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82" name="Line 50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83" name="Rectangle 51"/>
          <p:cNvSpPr>
            <a:spLocks noChangeArrowheads="1"/>
          </p:cNvSpPr>
          <p:nvPr/>
        </p:nvSpPr>
        <p:spPr bwMode="auto">
          <a:xfrm>
            <a:off x="1763713" y="5568950"/>
            <a:ext cx="579913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  N  O</a:t>
            </a:r>
          </a:p>
        </p:txBody>
      </p:sp>
    </p:spTree>
    <p:extLst>
      <p:ext uri="{BB962C8B-B14F-4D97-AF65-F5344CB8AC3E}">
        <p14:creationId xmlns="" xmlns:p14="http://schemas.microsoft.com/office/powerpoint/2010/main" val="1213274459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latin typeface="Arial" charset="0"/>
                <a:cs typeface="Arial" charset="0"/>
              </a:rPr>
              <a:t>Example: HTML and CSS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Consider the following HTML document</a:t>
            </a:r>
            <a:endParaRPr lang="en-US" altLang="en-US" sz="4400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&lt;head&gt;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&lt;title&gt;Hello World!&lt;/title&gt;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&lt;/head&gt;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&lt;body&gt;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&lt;h1&gt;This is a &lt;u&gt;Heading&lt;/u&gt;&lt;/h1&gt;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    &lt;p&gt;This is a paragraph with some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    &lt;u&gt;underlined&lt;/u&gt; text.&lt;/p&gt;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&lt;/body&gt;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&lt;/html&gt;</a:t>
            </a:r>
            <a:endParaRPr lang="en-US" altLang="en-US" sz="180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195483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Line 2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59" name="Line 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0" name="Line 4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45061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5062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5064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5066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5068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5072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3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5074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5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5076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7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5078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9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5080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1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5082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3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5084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5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5086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7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5088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9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5090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1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4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5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6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7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8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9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2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4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5" name="Line 49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6" name="Line 50"/>
          <p:cNvSpPr>
            <a:spLocks noChangeShapeType="1"/>
          </p:cNvSpPr>
          <p:nvPr/>
        </p:nvSpPr>
        <p:spPr bwMode="auto">
          <a:xfrm>
            <a:off x="6430963" y="4057650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7" name="Rectangle 51"/>
          <p:cNvSpPr>
            <a:spLocks noChangeArrowheads="1"/>
          </p:cNvSpPr>
          <p:nvPr/>
        </p:nvSpPr>
        <p:spPr bwMode="auto">
          <a:xfrm>
            <a:off x="1492250" y="5568950"/>
            <a:ext cx="6340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  N  O  G</a:t>
            </a:r>
          </a:p>
        </p:txBody>
      </p:sp>
    </p:spTree>
    <p:extLst>
      <p:ext uri="{BB962C8B-B14F-4D97-AF65-F5344CB8AC3E}">
        <p14:creationId xmlns="" xmlns:p14="http://schemas.microsoft.com/office/powerpoint/2010/main" val="370548074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608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608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608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609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609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609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609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610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610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610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610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610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611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611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611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4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5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6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8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9" name="Line 49"/>
          <p:cNvSpPr>
            <a:spLocks noChangeShapeType="1"/>
          </p:cNvSpPr>
          <p:nvPr/>
        </p:nvSpPr>
        <p:spPr bwMode="auto">
          <a:xfrm>
            <a:off x="6808788" y="3011488"/>
            <a:ext cx="557212" cy="7778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30" name="Rectangle 50"/>
          <p:cNvSpPr>
            <a:spLocks noChangeArrowheads="1"/>
          </p:cNvSpPr>
          <p:nvPr/>
        </p:nvSpPr>
        <p:spPr bwMode="auto">
          <a:xfrm>
            <a:off x="1492250" y="5568950"/>
            <a:ext cx="6340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  N  O  G</a:t>
            </a:r>
          </a:p>
        </p:txBody>
      </p:sp>
    </p:spTree>
    <p:extLst>
      <p:ext uri="{BB962C8B-B14F-4D97-AF65-F5344CB8AC3E}">
        <p14:creationId xmlns="" xmlns:p14="http://schemas.microsoft.com/office/powerpoint/2010/main" val="13682370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Line 2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07" name="Line 3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08" name="Line 4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7110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7112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3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7114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5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7116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7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7118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9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7120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1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7122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3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7124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5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7126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7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7128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9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7130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1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7132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3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7134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5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7136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7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7138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9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7140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1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2" name="Line 38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3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4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5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6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2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3" name="Line 49"/>
          <p:cNvSpPr>
            <a:spLocks noChangeShapeType="1"/>
          </p:cNvSpPr>
          <p:nvPr/>
        </p:nvSpPr>
        <p:spPr bwMode="auto">
          <a:xfrm>
            <a:off x="5373688" y="2970213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4" name="Rectangle 50"/>
          <p:cNvSpPr>
            <a:spLocks noChangeArrowheads="1"/>
          </p:cNvSpPr>
          <p:nvPr/>
        </p:nvSpPr>
        <p:spPr bwMode="auto">
          <a:xfrm>
            <a:off x="1235075" y="5568950"/>
            <a:ext cx="68595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  N  O  G  C</a:t>
            </a:r>
          </a:p>
        </p:txBody>
      </p:sp>
    </p:spTree>
    <p:extLst>
      <p:ext uri="{BB962C8B-B14F-4D97-AF65-F5344CB8AC3E}">
        <p14:creationId xmlns="" xmlns:p14="http://schemas.microsoft.com/office/powerpoint/2010/main" val="202195014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813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813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813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813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814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814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814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814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814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815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815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815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815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815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816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816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6" name="Line 48"/>
          <p:cNvSpPr>
            <a:spLocks noChangeShapeType="1"/>
          </p:cNvSpPr>
          <p:nvPr/>
        </p:nvSpPr>
        <p:spPr bwMode="auto">
          <a:xfrm>
            <a:off x="5041900" y="2095500"/>
            <a:ext cx="1331913" cy="56356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7" name="Rectangle 49"/>
          <p:cNvSpPr>
            <a:spLocks noChangeArrowheads="1"/>
          </p:cNvSpPr>
          <p:nvPr/>
        </p:nvSpPr>
        <p:spPr bwMode="auto">
          <a:xfrm>
            <a:off x="1228725" y="5568950"/>
            <a:ext cx="68595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  N  O  G  C</a:t>
            </a:r>
          </a:p>
        </p:txBody>
      </p:sp>
    </p:spTree>
    <p:extLst>
      <p:ext uri="{BB962C8B-B14F-4D97-AF65-F5344CB8AC3E}">
        <p14:creationId xmlns="" xmlns:p14="http://schemas.microsoft.com/office/powerpoint/2010/main" val="310771133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55" name="Line 3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4915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915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916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916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916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916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916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917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917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917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917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917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918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918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918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918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918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9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200" name="Line 48"/>
          <p:cNvSpPr>
            <a:spLocks noChangeShapeType="1"/>
          </p:cNvSpPr>
          <p:nvPr/>
        </p:nvSpPr>
        <p:spPr bwMode="auto">
          <a:xfrm>
            <a:off x="3752850" y="1998663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201" name="Rectangle 49"/>
          <p:cNvSpPr>
            <a:spLocks noChangeArrowheads="1"/>
          </p:cNvSpPr>
          <p:nvPr/>
        </p:nvSpPr>
        <p:spPr bwMode="auto">
          <a:xfrm>
            <a:off x="979488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  N  O  G  C  A</a:t>
            </a:r>
          </a:p>
        </p:txBody>
      </p:sp>
    </p:spTree>
    <p:extLst>
      <p:ext uri="{BB962C8B-B14F-4D97-AF65-F5344CB8AC3E}">
        <p14:creationId xmlns="" xmlns:p14="http://schemas.microsoft.com/office/powerpoint/2010/main" val="112867805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79" name="Line 3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50182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50184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50186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7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50188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9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50190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1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50192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3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50194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5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50196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7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50198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9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50200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1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50202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3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50204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5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50206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7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50208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9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50210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1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5021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2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3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4" name="Rectangle 48"/>
          <p:cNvSpPr>
            <a:spLocks noChangeArrowheads="1"/>
          </p:cNvSpPr>
          <p:nvPr/>
        </p:nvSpPr>
        <p:spPr bwMode="auto">
          <a:xfrm>
            <a:off x="979488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  N  O  G  C  A</a:t>
            </a:r>
          </a:p>
        </p:txBody>
      </p:sp>
    </p:spTree>
    <p:extLst>
      <p:ext uri="{BB962C8B-B14F-4D97-AF65-F5344CB8AC3E}">
        <p14:creationId xmlns="" xmlns:p14="http://schemas.microsoft.com/office/powerpoint/2010/main" val="19932094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600"/>
              <a:t>Pseudo-Code for</a:t>
            </a:r>
            <a:br>
              <a:rPr lang="en-US" sz="3600"/>
            </a:br>
            <a:r>
              <a:rPr lang="en-US" sz="3600"/>
              <a:t>Post-order Traversal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33413" y="2405063"/>
            <a:ext cx="7824787" cy="369093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 u="sng"/>
              <a:t>post-traverse</a:t>
            </a:r>
            <a:endParaRPr lang="en-US"/>
          </a:p>
          <a:p>
            <a:pPr lvl="1">
              <a:buFontTx/>
              <a:buNone/>
            </a:pPr>
            <a:endParaRPr lang="en-US"/>
          </a:p>
          <a:p>
            <a:pPr lvl="1">
              <a:buFontTx/>
              <a:buNone/>
            </a:pPr>
            <a:r>
              <a:rPr lang="en-US" sz="3200"/>
              <a:t>post-traverse left subtree</a:t>
            </a:r>
          </a:p>
          <a:p>
            <a:pPr lvl="1">
              <a:buFontTx/>
              <a:buNone/>
            </a:pPr>
            <a:r>
              <a:rPr lang="en-US" sz="3200"/>
              <a:t>post-traverse right subtree</a:t>
            </a:r>
          </a:p>
          <a:p>
            <a:pPr lvl="1">
              <a:buFontTx/>
              <a:buNone/>
            </a:pPr>
            <a:r>
              <a:rPr lang="en-US" sz="3200"/>
              <a:t>visit current node		</a:t>
            </a:r>
            <a:r>
              <a:rPr lang="en-US" sz="2400" i="1"/>
              <a:t>e.g., print value</a:t>
            </a:r>
          </a:p>
        </p:txBody>
      </p:sp>
    </p:spTree>
    <p:extLst>
      <p:ext uri="{BB962C8B-B14F-4D97-AF65-F5344CB8AC3E}">
        <p14:creationId xmlns="" xmlns:p14="http://schemas.microsoft.com/office/powerpoint/2010/main" val="2214124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322513" y="990600"/>
            <a:ext cx="6435725" cy="5224463"/>
            <a:chOff x="1706" y="486"/>
            <a:chExt cx="4054" cy="3291"/>
          </a:xfrm>
        </p:grpSpPr>
        <p:sp>
          <p:nvSpPr>
            <p:cNvPr id="21528" name="Oval 6"/>
            <p:cNvSpPr>
              <a:spLocks noChangeArrowheads="1"/>
            </p:cNvSpPr>
            <p:nvPr/>
          </p:nvSpPr>
          <p:spPr bwMode="auto">
            <a:xfrm>
              <a:off x="3348" y="4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A</a:t>
              </a:r>
            </a:p>
          </p:txBody>
        </p:sp>
        <p:sp>
          <p:nvSpPr>
            <p:cNvPr id="21529" name="Oval 7"/>
            <p:cNvSpPr>
              <a:spLocks noChangeArrowheads="1"/>
            </p:cNvSpPr>
            <p:nvPr/>
          </p:nvSpPr>
          <p:spPr bwMode="auto">
            <a:xfrm>
              <a:off x="4420" y="1301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D</a:t>
              </a:r>
            </a:p>
          </p:txBody>
        </p:sp>
        <p:sp>
          <p:nvSpPr>
            <p:cNvPr id="21530" name="Oval 8"/>
            <p:cNvSpPr>
              <a:spLocks noChangeArrowheads="1"/>
            </p:cNvSpPr>
            <p:nvPr/>
          </p:nvSpPr>
          <p:spPr bwMode="auto">
            <a:xfrm>
              <a:off x="4918" y="19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F</a:t>
              </a:r>
            </a:p>
          </p:txBody>
        </p:sp>
        <p:sp>
          <p:nvSpPr>
            <p:cNvPr id="21531" name="Oval 9"/>
            <p:cNvSpPr>
              <a:spLocks noChangeArrowheads="1"/>
            </p:cNvSpPr>
            <p:nvPr/>
          </p:nvSpPr>
          <p:spPr bwMode="auto">
            <a:xfrm>
              <a:off x="1986" y="199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I</a:t>
              </a:r>
            </a:p>
          </p:txBody>
        </p:sp>
        <p:sp>
          <p:nvSpPr>
            <p:cNvPr id="21532" name="Oval 10"/>
            <p:cNvSpPr>
              <a:spLocks noChangeArrowheads="1"/>
            </p:cNvSpPr>
            <p:nvPr/>
          </p:nvSpPr>
          <p:spPr bwMode="auto">
            <a:xfrm>
              <a:off x="2479" y="129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B</a:t>
              </a:r>
            </a:p>
          </p:txBody>
        </p:sp>
        <p:sp>
          <p:nvSpPr>
            <p:cNvPr id="21533" name="Oval 11"/>
            <p:cNvSpPr>
              <a:spLocks noChangeArrowheads="1"/>
            </p:cNvSpPr>
            <p:nvPr/>
          </p:nvSpPr>
          <p:spPr bwMode="auto">
            <a:xfrm>
              <a:off x="4622" y="3389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R</a:t>
              </a:r>
            </a:p>
          </p:txBody>
        </p:sp>
        <p:sp>
          <p:nvSpPr>
            <p:cNvPr id="21534" name="Oval 12"/>
            <p:cNvSpPr>
              <a:spLocks noChangeArrowheads="1"/>
            </p:cNvSpPr>
            <p:nvPr/>
          </p:nvSpPr>
          <p:spPr bwMode="auto">
            <a:xfrm>
              <a:off x="3053" y="3398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S</a:t>
              </a:r>
            </a:p>
          </p:txBody>
        </p:sp>
        <p:sp>
          <p:nvSpPr>
            <p:cNvPr id="21535" name="Oval 13"/>
            <p:cNvSpPr>
              <a:spLocks noChangeArrowheads="1"/>
            </p:cNvSpPr>
            <p:nvPr/>
          </p:nvSpPr>
          <p:spPr bwMode="auto">
            <a:xfrm>
              <a:off x="5372" y="3379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P</a:t>
              </a:r>
            </a:p>
          </p:txBody>
        </p:sp>
        <p:sp>
          <p:nvSpPr>
            <p:cNvPr id="21536" name="Oval 14"/>
            <p:cNvSpPr>
              <a:spLocks noChangeArrowheads="1"/>
            </p:cNvSpPr>
            <p:nvPr/>
          </p:nvSpPr>
          <p:spPr bwMode="auto">
            <a:xfrm>
              <a:off x="4053" y="197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G</a:t>
              </a:r>
            </a:p>
          </p:txBody>
        </p:sp>
        <p:sp>
          <p:nvSpPr>
            <p:cNvPr id="21537" name="Oval 15"/>
            <p:cNvSpPr>
              <a:spLocks noChangeArrowheads="1"/>
            </p:cNvSpPr>
            <p:nvPr/>
          </p:nvSpPr>
          <p:spPr bwMode="auto">
            <a:xfrm>
              <a:off x="2894" y="19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H</a:t>
              </a:r>
            </a:p>
          </p:txBody>
        </p:sp>
        <p:sp>
          <p:nvSpPr>
            <p:cNvPr id="21538" name="Oval 16"/>
            <p:cNvSpPr>
              <a:spLocks noChangeArrowheads="1"/>
            </p:cNvSpPr>
            <p:nvPr/>
          </p:nvSpPr>
          <p:spPr bwMode="auto">
            <a:xfrm>
              <a:off x="2344" y="3398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T</a:t>
              </a:r>
            </a:p>
          </p:txBody>
        </p:sp>
        <p:sp>
          <p:nvSpPr>
            <p:cNvPr id="21539" name="Oval 17"/>
            <p:cNvSpPr>
              <a:spLocks noChangeArrowheads="1"/>
            </p:cNvSpPr>
            <p:nvPr/>
          </p:nvSpPr>
          <p:spPr bwMode="auto">
            <a:xfrm>
              <a:off x="2846" y="2800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M</a:t>
              </a:r>
            </a:p>
          </p:txBody>
        </p:sp>
        <p:sp>
          <p:nvSpPr>
            <p:cNvPr id="21540" name="Oval 18"/>
            <p:cNvSpPr>
              <a:spLocks noChangeArrowheads="1"/>
            </p:cNvSpPr>
            <p:nvPr/>
          </p:nvSpPr>
          <p:spPr bwMode="auto">
            <a:xfrm>
              <a:off x="2344" y="277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L</a:t>
              </a:r>
            </a:p>
          </p:txBody>
        </p:sp>
        <p:sp>
          <p:nvSpPr>
            <p:cNvPr id="21541" name="Oval 19"/>
            <p:cNvSpPr>
              <a:spLocks noChangeArrowheads="1"/>
            </p:cNvSpPr>
            <p:nvPr/>
          </p:nvSpPr>
          <p:spPr bwMode="auto">
            <a:xfrm>
              <a:off x="4909" y="269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O</a:t>
              </a:r>
            </a:p>
          </p:txBody>
        </p:sp>
        <p:sp>
          <p:nvSpPr>
            <p:cNvPr id="21542" name="Oval 20"/>
            <p:cNvSpPr>
              <a:spLocks noChangeArrowheads="1"/>
            </p:cNvSpPr>
            <p:nvPr/>
          </p:nvSpPr>
          <p:spPr bwMode="auto">
            <a:xfrm>
              <a:off x="1706" y="277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K</a:t>
              </a:r>
            </a:p>
          </p:txBody>
        </p:sp>
        <p:sp>
          <p:nvSpPr>
            <p:cNvPr id="21543" name="Line 21"/>
            <p:cNvSpPr>
              <a:spLocks noChangeShapeType="1"/>
            </p:cNvSpPr>
            <p:nvPr/>
          </p:nvSpPr>
          <p:spPr bwMode="auto">
            <a:xfrm flipH="1">
              <a:off x="2806" y="796"/>
              <a:ext cx="604" cy="54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4" name="Line 22"/>
            <p:cNvSpPr>
              <a:spLocks noChangeShapeType="1"/>
            </p:cNvSpPr>
            <p:nvPr/>
          </p:nvSpPr>
          <p:spPr bwMode="auto">
            <a:xfrm>
              <a:off x="3668" y="816"/>
              <a:ext cx="812" cy="557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5" name="Line 23"/>
            <p:cNvSpPr>
              <a:spLocks noChangeShapeType="1"/>
            </p:cNvSpPr>
            <p:nvPr/>
          </p:nvSpPr>
          <p:spPr bwMode="auto">
            <a:xfrm>
              <a:off x="4708" y="1648"/>
              <a:ext cx="330" cy="36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6" name="Line 24"/>
            <p:cNvSpPr>
              <a:spLocks noChangeShapeType="1"/>
            </p:cNvSpPr>
            <p:nvPr/>
          </p:nvSpPr>
          <p:spPr bwMode="auto">
            <a:xfrm flipH="1">
              <a:off x="4315" y="1660"/>
              <a:ext cx="217" cy="37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7" name="Line 25"/>
            <p:cNvSpPr>
              <a:spLocks noChangeShapeType="1"/>
            </p:cNvSpPr>
            <p:nvPr/>
          </p:nvSpPr>
          <p:spPr bwMode="auto">
            <a:xfrm flipH="1">
              <a:off x="2267" y="1625"/>
              <a:ext cx="311" cy="40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8" name="Line 26"/>
            <p:cNvSpPr>
              <a:spLocks noChangeShapeType="1"/>
            </p:cNvSpPr>
            <p:nvPr/>
          </p:nvSpPr>
          <p:spPr bwMode="auto">
            <a:xfrm>
              <a:off x="2759" y="1645"/>
              <a:ext cx="227" cy="36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9" name="Line 27"/>
            <p:cNvSpPr>
              <a:spLocks noChangeShapeType="1"/>
            </p:cNvSpPr>
            <p:nvPr/>
          </p:nvSpPr>
          <p:spPr bwMode="auto">
            <a:xfrm flipH="1">
              <a:off x="5103" y="2354"/>
              <a:ext cx="0" cy="359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0" name="Line 28"/>
            <p:cNvSpPr>
              <a:spLocks noChangeShapeType="1"/>
            </p:cNvSpPr>
            <p:nvPr/>
          </p:nvSpPr>
          <p:spPr bwMode="auto">
            <a:xfrm flipH="1">
              <a:off x="3044" y="2347"/>
              <a:ext cx="10" cy="444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1" name="Line 29"/>
            <p:cNvSpPr>
              <a:spLocks noChangeShapeType="1"/>
            </p:cNvSpPr>
            <p:nvPr/>
          </p:nvSpPr>
          <p:spPr bwMode="auto">
            <a:xfrm flipH="1">
              <a:off x="1951" y="2377"/>
              <a:ext cx="170" cy="40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2" name="Line 30"/>
            <p:cNvSpPr>
              <a:spLocks noChangeShapeType="1"/>
            </p:cNvSpPr>
            <p:nvPr/>
          </p:nvSpPr>
          <p:spPr bwMode="auto">
            <a:xfrm>
              <a:off x="2254" y="2370"/>
              <a:ext cx="208" cy="454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3" name="Line 31"/>
            <p:cNvSpPr>
              <a:spLocks noChangeShapeType="1"/>
            </p:cNvSpPr>
            <p:nvPr/>
          </p:nvSpPr>
          <p:spPr bwMode="auto">
            <a:xfrm flipH="1">
              <a:off x="2538" y="3114"/>
              <a:ext cx="0" cy="321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4" name="Line 32"/>
            <p:cNvSpPr>
              <a:spLocks noChangeShapeType="1"/>
            </p:cNvSpPr>
            <p:nvPr/>
          </p:nvSpPr>
          <p:spPr bwMode="auto">
            <a:xfrm>
              <a:off x="2643" y="3097"/>
              <a:ext cx="463" cy="41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5" name="Line 33"/>
            <p:cNvSpPr>
              <a:spLocks noChangeShapeType="1"/>
            </p:cNvSpPr>
            <p:nvPr/>
          </p:nvSpPr>
          <p:spPr bwMode="auto">
            <a:xfrm>
              <a:off x="5193" y="3023"/>
              <a:ext cx="266" cy="445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6" name="Line 34"/>
            <p:cNvSpPr>
              <a:spLocks noChangeShapeType="1"/>
            </p:cNvSpPr>
            <p:nvPr/>
          </p:nvSpPr>
          <p:spPr bwMode="auto">
            <a:xfrm flipH="1">
              <a:off x="4875" y="3054"/>
              <a:ext cx="150" cy="341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7" name="Oval 35"/>
            <p:cNvSpPr>
              <a:spLocks noChangeArrowheads="1"/>
            </p:cNvSpPr>
            <p:nvPr/>
          </p:nvSpPr>
          <p:spPr bwMode="auto">
            <a:xfrm>
              <a:off x="3396" y="279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N</a:t>
              </a:r>
            </a:p>
          </p:txBody>
        </p:sp>
        <p:sp>
          <p:nvSpPr>
            <p:cNvPr id="21558" name="Line 36"/>
            <p:cNvSpPr>
              <a:spLocks noChangeShapeType="1"/>
            </p:cNvSpPr>
            <p:nvPr/>
          </p:nvSpPr>
          <p:spPr bwMode="auto">
            <a:xfrm>
              <a:off x="3190" y="2347"/>
              <a:ext cx="303" cy="472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1507" name="Rectangle 37"/>
          <p:cNvSpPr>
            <a:spLocks noChangeArrowheads="1"/>
          </p:cNvSpPr>
          <p:nvPr/>
        </p:nvSpPr>
        <p:spPr bwMode="auto">
          <a:xfrm>
            <a:off x="444500" y="387350"/>
            <a:ext cx="40513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r>
              <a:rPr lang="en-US" sz="3200" b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Postorder Traversals</a:t>
            </a:r>
          </a:p>
        </p:txBody>
      </p:sp>
      <p:sp>
        <p:nvSpPr>
          <p:cNvPr id="106534" name="Rectangle 38"/>
          <p:cNvSpPr>
            <a:spLocks noChangeArrowheads="1"/>
          </p:cNvSpPr>
          <p:nvPr/>
        </p:nvSpPr>
        <p:spPr bwMode="auto">
          <a:xfrm>
            <a:off x="533400" y="914400"/>
            <a:ext cx="36639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562" tIns="46038" rIns="182562" bIns="46038"/>
          <a:lstStyle/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Left subtree</a:t>
            </a:r>
          </a:p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Right subtree</a:t>
            </a:r>
          </a:p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the root</a:t>
            </a:r>
          </a:p>
        </p:txBody>
      </p:sp>
      <p:sp>
        <p:nvSpPr>
          <p:cNvPr id="106535" name="Text Box 39"/>
          <p:cNvSpPr txBox="1">
            <a:spLocks noChangeArrowheads="1"/>
          </p:cNvSpPr>
          <p:nvPr/>
        </p:nvSpPr>
        <p:spPr bwMode="auto">
          <a:xfrm>
            <a:off x="2454275" y="471805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06536" name="Text Box 40"/>
          <p:cNvSpPr txBox="1">
            <a:spLocks noChangeArrowheads="1"/>
          </p:cNvSpPr>
          <p:nvPr/>
        </p:nvSpPr>
        <p:spPr bwMode="auto">
          <a:xfrm>
            <a:off x="3476625" y="5719763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06537" name="Text Box 41"/>
          <p:cNvSpPr txBox="1">
            <a:spLocks noChangeArrowheads="1"/>
          </p:cNvSpPr>
          <p:nvPr/>
        </p:nvSpPr>
        <p:spPr bwMode="auto">
          <a:xfrm>
            <a:off x="4595813" y="570865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106538" name="Text Box 42"/>
          <p:cNvSpPr txBox="1">
            <a:spLocks noChangeArrowheads="1"/>
          </p:cNvSpPr>
          <p:nvPr/>
        </p:nvSpPr>
        <p:spPr bwMode="auto">
          <a:xfrm>
            <a:off x="3476625" y="4716463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106539" name="Text Box 43"/>
          <p:cNvSpPr txBox="1">
            <a:spLocks noChangeArrowheads="1"/>
          </p:cNvSpPr>
          <p:nvPr/>
        </p:nvSpPr>
        <p:spPr bwMode="auto">
          <a:xfrm>
            <a:off x="2909888" y="347980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106540" name="Text Box 44"/>
          <p:cNvSpPr txBox="1">
            <a:spLocks noChangeArrowheads="1"/>
          </p:cNvSpPr>
          <p:nvPr/>
        </p:nvSpPr>
        <p:spPr bwMode="auto">
          <a:xfrm>
            <a:off x="4248150" y="4778375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106541" name="Text Box 45"/>
          <p:cNvSpPr txBox="1">
            <a:spLocks noChangeArrowheads="1"/>
          </p:cNvSpPr>
          <p:nvPr/>
        </p:nvSpPr>
        <p:spPr bwMode="auto">
          <a:xfrm>
            <a:off x="5146675" y="4738688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7</a:t>
            </a:r>
          </a:p>
        </p:txBody>
      </p:sp>
      <p:sp>
        <p:nvSpPr>
          <p:cNvPr id="106542" name="Text Box 46"/>
          <p:cNvSpPr txBox="1">
            <a:spLocks noChangeArrowheads="1"/>
          </p:cNvSpPr>
          <p:nvPr/>
        </p:nvSpPr>
        <p:spPr bwMode="auto">
          <a:xfrm>
            <a:off x="4337050" y="3470275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8</a:t>
            </a:r>
          </a:p>
        </p:txBody>
      </p:sp>
      <p:sp>
        <p:nvSpPr>
          <p:cNvPr id="106543" name="Text Box 47"/>
          <p:cNvSpPr txBox="1">
            <a:spLocks noChangeArrowheads="1"/>
          </p:cNvSpPr>
          <p:nvPr/>
        </p:nvSpPr>
        <p:spPr bwMode="auto">
          <a:xfrm>
            <a:off x="3675063" y="236220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9</a:t>
            </a:r>
          </a:p>
        </p:txBody>
      </p:sp>
      <p:sp>
        <p:nvSpPr>
          <p:cNvPr id="106544" name="Text Box 48"/>
          <p:cNvSpPr txBox="1">
            <a:spLocks noChangeArrowheads="1"/>
          </p:cNvSpPr>
          <p:nvPr/>
        </p:nvSpPr>
        <p:spPr bwMode="auto">
          <a:xfrm>
            <a:off x="6080125" y="3471863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10</a:t>
            </a:r>
          </a:p>
        </p:txBody>
      </p:sp>
      <p:sp>
        <p:nvSpPr>
          <p:cNvPr id="106545" name="Text Box 49"/>
          <p:cNvSpPr txBox="1">
            <a:spLocks noChangeArrowheads="1"/>
          </p:cNvSpPr>
          <p:nvPr/>
        </p:nvSpPr>
        <p:spPr bwMode="auto">
          <a:xfrm>
            <a:off x="6986588" y="5707063"/>
            <a:ext cx="5048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11</a:t>
            </a:r>
          </a:p>
        </p:txBody>
      </p:sp>
      <p:sp>
        <p:nvSpPr>
          <p:cNvPr id="106546" name="Text Box 50"/>
          <p:cNvSpPr txBox="1">
            <a:spLocks noChangeArrowheads="1"/>
          </p:cNvSpPr>
          <p:nvPr/>
        </p:nvSpPr>
        <p:spPr bwMode="auto">
          <a:xfrm>
            <a:off x="8201025" y="5667375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12</a:t>
            </a:r>
          </a:p>
        </p:txBody>
      </p:sp>
      <p:sp>
        <p:nvSpPr>
          <p:cNvPr id="106547" name="Text Box 51"/>
          <p:cNvSpPr txBox="1">
            <a:spLocks noChangeArrowheads="1"/>
          </p:cNvSpPr>
          <p:nvPr/>
        </p:nvSpPr>
        <p:spPr bwMode="auto">
          <a:xfrm>
            <a:off x="7450138" y="4591050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13</a:t>
            </a:r>
          </a:p>
        </p:txBody>
      </p:sp>
      <p:sp>
        <p:nvSpPr>
          <p:cNvPr id="106548" name="Text Box 52"/>
          <p:cNvSpPr txBox="1">
            <a:spLocks noChangeArrowheads="1"/>
          </p:cNvSpPr>
          <p:nvPr/>
        </p:nvSpPr>
        <p:spPr bwMode="auto">
          <a:xfrm>
            <a:off x="7462838" y="3452813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14</a:t>
            </a:r>
          </a:p>
        </p:txBody>
      </p:sp>
      <p:sp>
        <p:nvSpPr>
          <p:cNvPr id="106549" name="Text Box 53"/>
          <p:cNvSpPr txBox="1">
            <a:spLocks noChangeArrowheads="1"/>
          </p:cNvSpPr>
          <p:nvPr/>
        </p:nvSpPr>
        <p:spPr bwMode="auto">
          <a:xfrm>
            <a:off x="6688138" y="2401888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15</a:t>
            </a:r>
          </a:p>
        </p:txBody>
      </p:sp>
      <p:sp>
        <p:nvSpPr>
          <p:cNvPr id="106550" name="Text Box 54"/>
          <p:cNvSpPr txBox="1">
            <a:spLocks noChangeArrowheads="1"/>
          </p:cNvSpPr>
          <p:nvPr/>
        </p:nvSpPr>
        <p:spPr bwMode="auto">
          <a:xfrm>
            <a:off x="4967288" y="1090613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16</a:t>
            </a:r>
          </a:p>
        </p:txBody>
      </p:sp>
      <p:sp>
        <p:nvSpPr>
          <p:cNvPr id="106551" name="Text Box 55"/>
          <p:cNvSpPr txBox="1">
            <a:spLocks noChangeArrowheads="1"/>
          </p:cNvSpPr>
          <p:nvPr/>
        </p:nvSpPr>
        <p:spPr bwMode="auto">
          <a:xfrm>
            <a:off x="2894013" y="347345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06552" name="Text Box 56"/>
          <p:cNvSpPr txBox="1">
            <a:spLocks noChangeArrowheads="1"/>
          </p:cNvSpPr>
          <p:nvPr/>
        </p:nvSpPr>
        <p:spPr bwMode="auto">
          <a:xfrm>
            <a:off x="3481388" y="4719638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06553" name="Text Box 57"/>
          <p:cNvSpPr txBox="1">
            <a:spLocks noChangeArrowheads="1"/>
          </p:cNvSpPr>
          <p:nvPr/>
        </p:nvSpPr>
        <p:spPr bwMode="auto">
          <a:xfrm>
            <a:off x="3459163" y="473710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3</a:t>
            </a:r>
          </a:p>
        </p:txBody>
      </p:sp>
    </p:spTree>
    <p:extLst>
      <p:ext uri="{BB962C8B-B14F-4D97-AF65-F5344CB8AC3E}">
        <p14:creationId xmlns="" xmlns:p14="http://schemas.microsoft.com/office/powerpoint/2010/main" val="102190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34" grpId="0" build="p"/>
      <p:bldP spid="106535" grpId="0" animBg="1"/>
      <p:bldP spid="106536" grpId="0" animBg="1"/>
      <p:bldP spid="106537" grpId="0" animBg="1"/>
      <p:bldP spid="106538" grpId="0" animBg="1"/>
      <p:bldP spid="106539" grpId="0" animBg="1"/>
      <p:bldP spid="106540" grpId="0" animBg="1"/>
      <p:bldP spid="106541" grpId="0" animBg="1"/>
      <p:bldP spid="106542" grpId="0" animBg="1"/>
      <p:bldP spid="106543" grpId="0" animBg="1"/>
      <p:bldP spid="106544" grpId="0" animBg="1"/>
      <p:bldP spid="106545" grpId="0" animBg="1"/>
      <p:bldP spid="106546" grpId="0" animBg="1"/>
      <p:bldP spid="106547" grpId="0" animBg="1"/>
      <p:bldP spid="106548" grpId="0" animBg="1"/>
      <p:bldP spid="106549" grpId="0" animBg="1"/>
      <p:bldP spid="106550" grpId="0" animBg="1"/>
      <p:bldP spid="106551" grpId="0" animBg="1"/>
      <p:bldP spid="106551" grpId="1" animBg="1"/>
      <p:bldP spid="106552" grpId="0" animBg="1"/>
      <p:bldP spid="106552" grpId="1" animBg="1"/>
      <p:bldP spid="106553" grpId="0" animBg="1"/>
      <p:bldP spid="106553" grpId="1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95325" y="1154113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Time and Space Complexity</a:t>
            </a:r>
            <a:br>
              <a:rPr lang="en-US"/>
            </a:br>
            <a:r>
              <a:rPr lang="en-US"/>
              <a:t>for Depth-First Search Algs.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2724150"/>
            <a:ext cx="7772400" cy="337185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Time Complexity</a:t>
            </a:r>
          </a:p>
          <a:p>
            <a:pPr lvl="1"/>
            <a:r>
              <a:rPr lang="en-US"/>
              <a:t>Visit each node three times		O(n)</a:t>
            </a:r>
          </a:p>
          <a:p>
            <a:pPr lvl="2"/>
            <a:r>
              <a:rPr lang="en-US"/>
              <a:t>first arrival</a:t>
            </a:r>
          </a:p>
          <a:p>
            <a:pPr lvl="2"/>
            <a:r>
              <a:rPr lang="en-US"/>
              <a:t>return from left child</a:t>
            </a:r>
          </a:p>
          <a:p>
            <a:pPr lvl="2"/>
            <a:r>
              <a:rPr lang="en-US"/>
              <a:t>return from right child</a:t>
            </a:r>
          </a:p>
        </p:txBody>
      </p:sp>
      <p:pic>
        <p:nvPicPr>
          <p:cNvPr id="4" name="Picture 4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886200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661105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0" y="2362200"/>
            <a:ext cx="7772400" cy="3414712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Space Complexity</a:t>
            </a:r>
          </a:p>
          <a:p>
            <a:pPr lvl="1"/>
            <a:r>
              <a:rPr lang="en-US" dirty="0"/>
              <a:t>Stack to handle recursion</a:t>
            </a:r>
          </a:p>
          <a:p>
            <a:pPr lvl="2"/>
            <a:r>
              <a:rPr lang="en-US" dirty="0"/>
              <a:t>Stack length = depth of tree</a:t>
            </a:r>
          </a:p>
          <a:p>
            <a:pPr lvl="2"/>
            <a:r>
              <a:rPr lang="en-US" dirty="0"/>
              <a:t>best case:  </a:t>
            </a:r>
            <a:r>
              <a:rPr lang="en-US" dirty="0" err="1"/>
              <a:t>lg</a:t>
            </a:r>
            <a:r>
              <a:rPr lang="en-US" dirty="0"/>
              <a:t> n</a:t>
            </a:r>
          </a:p>
          <a:p>
            <a:pPr lvl="2"/>
            <a:r>
              <a:rPr lang="en-US" dirty="0"/>
              <a:t>worst case:  n	</a:t>
            </a:r>
            <a:r>
              <a:rPr lang="en-US" sz="2800" dirty="0" smtClean="0"/>
              <a:t>O(n</a:t>
            </a:r>
            <a:r>
              <a:rPr lang="en-US" sz="2800" dirty="0"/>
              <a:t>)</a:t>
            </a:r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695325" y="11541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 anchor="ctr"/>
          <a:lstStyle/>
          <a:p>
            <a:pPr algn="ctr" eaLnBrk="0" hangingPunct="0"/>
            <a:r>
              <a:rPr lang="en-US" sz="3600" dirty="0">
                <a:solidFill>
                  <a:srgbClr val="ED6DB9"/>
                </a:solidFill>
                <a:latin typeface="Times" charset="0"/>
                <a:cs typeface="+mn-cs"/>
              </a:rPr>
              <a:t>Time and Space Complexity</a:t>
            </a:r>
            <a:br>
              <a:rPr lang="en-US" sz="3600" dirty="0">
                <a:solidFill>
                  <a:srgbClr val="ED6DB9"/>
                </a:solidFill>
                <a:latin typeface="Times" charset="0"/>
                <a:cs typeface="+mn-cs"/>
              </a:rPr>
            </a:br>
            <a:r>
              <a:rPr lang="en-US" sz="3600" dirty="0">
                <a:solidFill>
                  <a:srgbClr val="ED6DB9"/>
                </a:solidFill>
                <a:latin typeface="Times" charset="0"/>
                <a:cs typeface="+mn-cs"/>
              </a:rPr>
              <a:t>for Depth-First Search </a:t>
            </a:r>
            <a:r>
              <a:rPr lang="en-US" sz="3600" dirty="0" err="1">
                <a:solidFill>
                  <a:srgbClr val="ED6DB9"/>
                </a:solidFill>
                <a:latin typeface="Times" charset="0"/>
                <a:cs typeface="+mn-cs"/>
              </a:rPr>
              <a:t>Algs</a:t>
            </a:r>
            <a:r>
              <a:rPr lang="en-US" sz="3600" dirty="0">
                <a:solidFill>
                  <a:srgbClr val="ED6DB9"/>
                </a:solidFill>
                <a:latin typeface="Times" charset="0"/>
                <a:cs typeface="+mn-cs"/>
              </a:rPr>
              <a:t>.</a:t>
            </a:r>
          </a:p>
        </p:txBody>
      </p:sp>
      <p:pic>
        <p:nvPicPr>
          <p:cNvPr id="4" name="Picture 4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886200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5539875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latin typeface="Arial" charset="0"/>
                <a:cs typeface="Arial" charset="0"/>
              </a:rPr>
              <a:t>Example: HTML and CSS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Consider the following HTML document</a:t>
            </a:r>
            <a:endParaRPr lang="en-US" altLang="en-US" sz="3200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&lt;head&gt;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&lt;title&gt;Hello World!&lt;/title&gt;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&lt;/head&gt;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&lt;body&gt;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&lt;h1&gt;This is a &lt;u&gt;Heading&lt;/u&gt;&lt;/h1&gt;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    &lt;p&gt;This is a paragraph with some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    &lt;u&gt;underlined&lt;/u&gt; text.&lt;/p&gt;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&lt;/body&gt;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&lt;/html&gt;</a:t>
            </a:r>
            <a:endParaRPr lang="en-US" altLang="en-US" sz="18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 flipH="1">
            <a:off x="2627313" y="2781300"/>
            <a:ext cx="3384550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5997575" y="2557463"/>
            <a:ext cx="996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heading</a:t>
            </a:r>
          </a:p>
        </p:txBody>
      </p:sp>
      <p:sp>
        <p:nvSpPr>
          <p:cNvPr id="29702" name="Line 7"/>
          <p:cNvSpPr>
            <a:spLocks noChangeShapeType="1"/>
          </p:cNvSpPr>
          <p:nvPr/>
        </p:nvSpPr>
        <p:spPr bwMode="auto">
          <a:xfrm flipH="1" flipV="1">
            <a:off x="3924300" y="4292600"/>
            <a:ext cx="1584325" cy="2174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3" name="Line 8"/>
          <p:cNvSpPr>
            <a:spLocks noChangeShapeType="1"/>
          </p:cNvSpPr>
          <p:nvPr/>
        </p:nvSpPr>
        <p:spPr bwMode="auto">
          <a:xfrm flipH="1">
            <a:off x="5326063" y="2852738"/>
            <a:ext cx="720725" cy="504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4" name="Line 9"/>
          <p:cNvSpPr>
            <a:spLocks noChangeShapeType="1"/>
          </p:cNvSpPr>
          <p:nvPr/>
        </p:nvSpPr>
        <p:spPr bwMode="auto">
          <a:xfrm flipH="1" flipV="1">
            <a:off x="2555875" y="4306888"/>
            <a:ext cx="2952750" cy="2174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5" name="Text Box 10"/>
          <p:cNvSpPr txBox="1">
            <a:spLocks noChangeArrowheads="1"/>
          </p:cNvSpPr>
          <p:nvPr/>
        </p:nvSpPr>
        <p:spPr bwMode="auto">
          <a:xfrm>
            <a:off x="5470525" y="4310063"/>
            <a:ext cx="1301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underlining</a:t>
            </a:r>
          </a:p>
        </p:txBody>
      </p:sp>
      <p:sp>
        <p:nvSpPr>
          <p:cNvPr id="29706" name="Line 11"/>
          <p:cNvSpPr>
            <a:spLocks noChangeShapeType="1"/>
          </p:cNvSpPr>
          <p:nvPr/>
        </p:nvSpPr>
        <p:spPr bwMode="auto">
          <a:xfrm flipH="1" flipV="1">
            <a:off x="4859338" y="4292600"/>
            <a:ext cx="1871662" cy="865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7" name="Line 12"/>
          <p:cNvSpPr>
            <a:spLocks noChangeShapeType="1"/>
          </p:cNvSpPr>
          <p:nvPr/>
        </p:nvSpPr>
        <p:spPr bwMode="auto">
          <a:xfrm flipH="1" flipV="1">
            <a:off x="2470150" y="4110038"/>
            <a:ext cx="4248150" cy="1081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8" name="Text Box 13"/>
          <p:cNvSpPr txBox="1">
            <a:spLocks noChangeArrowheads="1"/>
          </p:cNvSpPr>
          <p:nvPr/>
        </p:nvSpPr>
        <p:spPr bwMode="auto">
          <a:xfrm>
            <a:off x="6664325" y="5005388"/>
            <a:ext cx="1225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paragraph</a:t>
            </a:r>
          </a:p>
        </p:txBody>
      </p:sp>
      <p:sp>
        <p:nvSpPr>
          <p:cNvPr id="29709" name="Text Box 14"/>
          <p:cNvSpPr txBox="1">
            <a:spLocks noChangeArrowheads="1"/>
          </p:cNvSpPr>
          <p:nvPr/>
        </p:nvSpPr>
        <p:spPr bwMode="auto">
          <a:xfrm>
            <a:off x="323850" y="3635375"/>
            <a:ext cx="1504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body of page</a:t>
            </a:r>
          </a:p>
        </p:txBody>
      </p:sp>
      <p:sp>
        <p:nvSpPr>
          <p:cNvPr id="29710" name="Line 15"/>
          <p:cNvSpPr>
            <a:spLocks noChangeShapeType="1"/>
          </p:cNvSpPr>
          <p:nvPr/>
        </p:nvSpPr>
        <p:spPr bwMode="auto">
          <a:xfrm flipV="1">
            <a:off x="1309688" y="3244850"/>
            <a:ext cx="504825" cy="5032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11" name="Line 16"/>
          <p:cNvSpPr>
            <a:spLocks noChangeShapeType="1"/>
          </p:cNvSpPr>
          <p:nvPr/>
        </p:nvSpPr>
        <p:spPr bwMode="auto">
          <a:xfrm>
            <a:off x="1309688" y="3963988"/>
            <a:ext cx="504825" cy="504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12" name="Line 17"/>
          <p:cNvSpPr>
            <a:spLocks noChangeShapeType="1"/>
          </p:cNvSpPr>
          <p:nvPr/>
        </p:nvSpPr>
        <p:spPr bwMode="auto">
          <a:xfrm flipH="1">
            <a:off x="2713038" y="2133600"/>
            <a:ext cx="2363787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13" name="Text Box 18"/>
          <p:cNvSpPr txBox="1">
            <a:spLocks noChangeArrowheads="1"/>
          </p:cNvSpPr>
          <p:nvPr/>
        </p:nvSpPr>
        <p:spPr bwMode="auto">
          <a:xfrm>
            <a:off x="5040313" y="1909763"/>
            <a:ext cx="539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hlink"/>
                </a:solidFill>
              </a:rPr>
              <a:t>title</a:t>
            </a:r>
          </a:p>
        </p:txBody>
      </p:sp>
      <p:sp>
        <p:nvSpPr>
          <p:cNvPr id="29714" name="Line 19"/>
          <p:cNvSpPr>
            <a:spLocks noChangeShapeType="1"/>
          </p:cNvSpPr>
          <p:nvPr/>
        </p:nvSpPr>
        <p:spPr bwMode="auto">
          <a:xfrm flipH="1">
            <a:off x="4605338" y="2205038"/>
            <a:ext cx="504825" cy="360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22080663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val 4"/>
          <p:cNvSpPr>
            <a:spLocks noChangeArrowheads="1"/>
          </p:cNvSpPr>
          <p:nvPr/>
        </p:nvSpPr>
        <p:spPr bwMode="auto">
          <a:xfrm>
            <a:off x="1571625" y="3260725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B</a:t>
            </a:r>
          </a:p>
        </p:txBody>
      </p:sp>
      <p:sp>
        <p:nvSpPr>
          <p:cNvPr id="23555" name="Oval 5"/>
          <p:cNvSpPr>
            <a:spLocks noChangeArrowheads="1"/>
          </p:cNvSpPr>
          <p:nvPr/>
        </p:nvSpPr>
        <p:spPr bwMode="auto">
          <a:xfrm>
            <a:off x="1006475" y="4476750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H</a:t>
            </a:r>
          </a:p>
        </p:txBody>
      </p:sp>
      <p:sp>
        <p:nvSpPr>
          <p:cNvPr id="23556" name="Oval 6"/>
          <p:cNvSpPr>
            <a:spLocks noChangeArrowheads="1"/>
          </p:cNvSpPr>
          <p:nvPr/>
        </p:nvSpPr>
        <p:spPr bwMode="auto">
          <a:xfrm>
            <a:off x="930275" y="5768975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M</a:t>
            </a:r>
          </a:p>
        </p:txBody>
      </p:sp>
      <p:sp>
        <p:nvSpPr>
          <p:cNvPr id="23557" name="Line 7"/>
          <p:cNvSpPr>
            <a:spLocks noChangeShapeType="1"/>
          </p:cNvSpPr>
          <p:nvPr/>
        </p:nvSpPr>
        <p:spPr bwMode="auto">
          <a:xfrm flipH="1">
            <a:off x="1430338" y="3838575"/>
            <a:ext cx="325437" cy="66357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58" name="Line 8"/>
          <p:cNvSpPr>
            <a:spLocks noChangeShapeType="1"/>
          </p:cNvSpPr>
          <p:nvPr/>
        </p:nvSpPr>
        <p:spPr bwMode="auto">
          <a:xfrm flipH="1">
            <a:off x="1244600" y="5049838"/>
            <a:ext cx="15875" cy="70485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59" name="Oval 9"/>
          <p:cNvSpPr>
            <a:spLocks noChangeArrowheads="1"/>
          </p:cNvSpPr>
          <p:nvPr/>
        </p:nvSpPr>
        <p:spPr bwMode="auto">
          <a:xfrm>
            <a:off x="1803400" y="5756275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N</a:t>
            </a:r>
          </a:p>
        </p:txBody>
      </p:sp>
      <p:sp>
        <p:nvSpPr>
          <p:cNvPr id="23560" name="Line 10"/>
          <p:cNvSpPr>
            <a:spLocks noChangeShapeType="1"/>
          </p:cNvSpPr>
          <p:nvPr/>
        </p:nvSpPr>
        <p:spPr bwMode="auto">
          <a:xfrm>
            <a:off x="1476375" y="5049838"/>
            <a:ext cx="481013" cy="7493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61" name="Oval 11"/>
          <p:cNvSpPr>
            <a:spLocks noChangeArrowheads="1"/>
          </p:cNvSpPr>
          <p:nvPr/>
        </p:nvSpPr>
        <p:spPr bwMode="auto">
          <a:xfrm>
            <a:off x="4857750" y="914400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A</a:t>
            </a:r>
          </a:p>
        </p:txBody>
      </p:sp>
      <p:sp>
        <p:nvSpPr>
          <p:cNvPr id="23562" name="Oval 12"/>
          <p:cNvSpPr>
            <a:spLocks noChangeArrowheads="1"/>
          </p:cNvSpPr>
          <p:nvPr/>
        </p:nvSpPr>
        <p:spPr bwMode="auto">
          <a:xfrm>
            <a:off x="6559550" y="2208213"/>
            <a:ext cx="615950" cy="601662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D</a:t>
            </a:r>
          </a:p>
        </p:txBody>
      </p:sp>
      <p:sp>
        <p:nvSpPr>
          <p:cNvPr id="23563" name="Oval 13"/>
          <p:cNvSpPr>
            <a:spLocks noChangeArrowheads="1"/>
          </p:cNvSpPr>
          <p:nvPr/>
        </p:nvSpPr>
        <p:spPr bwMode="auto">
          <a:xfrm>
            <a:off x="7350125" y="3295650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F</a:t>
            </a:r>
          </a:p>
        </p:txBody>
      </p:sp>
      <p:sp>
        <p:nvSpPr>
          <p:cNvPr id="23564" name="Oval 14"/>
          <p:cNvSpPr>
            <a:spLocks noChangeArrowheads="1"/>
          </p:cNvSpPr>
          <p:nvPr/>
        </p:nvSpPr>
        <p:spPr bwMode="auto">
          <a:xfrm>
            <a:off x="2695575" y="3311525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I</a:t>
            </a:r>
          </a:p>
        </p:txBody>
      </p:sp>
      <p:sp>
        <p:nvSpPr>
          <p:cNvPr id="23565" name="Oval 15"/>
          <p:cNvSpPr>
            <a:spLocks noChangeArrowheads="1"/>
          </p:cNvSpPr>
          <p:nvPr/>
        </p:nvSpPr>
        <p:spPr bwMode="auto">
          <a:xfrm>
            <a:off x="3478213" y="2193925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B</a:t>
            </a:r>
          </a:p>
        </p:txBody>
      </p:sp>
      <p:sp>
        <p:nvSpPr>
          <p:cNvPr id="23566" name="Oval 16"/>
          <p:cNvSpPr>
            <a:spLocks noChangeArrowheads="1"/>
          </p:cNvSpPr>
          <p:nvPr/>
        </p:nvSpPr>
        <p:spPr bwMode="auto">
          <a:xfrm>
            <a:off x="6880225" y="5522913"/>
            <a:ext cx="615950" cy="601662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R</a:t>
            </a:r>
          </a:p>
        </p:txBody>
      </p:sp>
      <p:sp>
        <p:nvSpPr>
          <p:cNvPr id="23567" name="Oval 17"/>
          <p:cNvSpPr>
            <a:spLocks noChangeArrowheads="1"/>
          </p:cNvSpPr>
          <p:nvPr/>
        </p:nvSpPr>
        <p:spPr bwMode="auto">
          <a:xfrm>
            <a:off x="4389438" y="5537200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S</a:t>
            </a:r>
          </a:p>
        </p:txBody>
      </p:sp>
      <p:sp>
        <p:nvSpPr>
          <p:cNvPr id="23568" name="Oval 18"/>
          <p:cNvSpPr>
            <a:spLocks noChangeArrowheads="1"/>
          </p:cNvSpPr>
          <p:nvPr/>
        </p:nvSpPr>
        <p:spPr bwMode="auto">
          <a:xfrm>
            <a:off x="8070850" y="5507038"/>
            <a:ext cx="615950" cy="601662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P</a:t>
            </a:r>
          </a:p>
        </p:txBody>
      </p:sp>
      <p:sp>
        <p:nvSpPr>
          <p:cNvPr id="23569" name="Oval 19"/>
          <p:cNvSpPr>
            <a:spLocks noChangeArrowheads="1"/>
          </p:cNvSpPr>
          <p:nvPr/>
        </p:nvSpPr>
        <p:spPr bwMode="auto">
          <a:xfrm>
            <a:off x="5976938" y="3279775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G</a:t>
            </a:r>
          </a:p>
        </p:txBody>
      </p:sp>
      <p:sp>
        <p:nvSpPr>
          <p:cNvPr id="23570" name="Oval 20"/>
          <p:cNvSpPr>
            <a:spLocks noChangeArrowheads="1"/>
          </p:cNvSpPr>
          <p:nvPr/>
        </p:nvSpPr>
        <p:spPr bwMode="auto">
          <a:xfrm>
            <a:off x="4137025" y="3295650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H</a:t>
            </a:r>
          </a:p>
        </p:txBody>
      </p:sp>
      <p:sp>
        <p:nvSpPr>
          <p:cNvPr id="23571" name="Oval 21"/>
          <p:cNvSpPr>
            <a:spLocks noChangeArrowheads="1"/>
          </p:cNvSpPr>
          <p:nvPr/>
        </p:nvSpPr>
        <p:spPr bwMode="auto">
          <a:xfrm>
            <a:off x="3263900" y="5537200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T</a:t>
            </a:r>
          </a:p>
        </p:txBody>
      </p:sp>
      <p:sp>
        <p:nvSpPr>
          <p:cNvPr id="23572" name="Oval 22"/>
          <p:cNvSpPr>
            <a:spLocks noChangeArrowheads="1"/>
          </p:cNvSpPr>
          <p:nvPr/>
        </p:nvSpPr>
        <p:spPr bwMode="auto">
          <a:xfrm>
            <a:off x="4060825" y="4587875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M</a:t>
            </a:r>
          </a:p>
        </p:txBody>
      </p:sp>
      <p:sp>
        <p:nvSpPr>
          <p:cNvPr id="23573" name="Oval 23"/>
          <p:cNvSpPr>
            <a:spLocks noChangeArrowheads="1"/>
          </p:cNvSpPr>
          <p:nvPr/>
        </p:nvSpPr>
        <p:spPr bwMode="auto">
          <a:xfrm>
            <a:off x="3263900" y="4543425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L</a:t>
            </a:r>
          </a:p>
        </p:txBody>
      </p:sp>
      <p:sp>
        <p:nvSpPr>
          <p:cNvPr id="23574" name="Oval 24"/>
          <p:cNvSpPr>
            <a:spLocks noChangeArrowheads="1"/>
          </p:cNvSpPr>
          <p:nvPr/>
        </p:nvSpPr>
        <p:spPr bwMode="auto">
          <a:xfrm>
            <a:off x="7335838" y="4422775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O</a:t>
            </a:r>
          </a:p>
        </p:txBody>
      </p:sp>
      <p:sp>
        <p:nvSpPr>
          <p:cNvPr id="23575" name="Oval 25"/>
          <p:cNvSpPr>
            <a:spLocks noChangeArrowheads="1"/>
          </p:cNvSpPr>
          <p:nvPr/>
        </p:nvSpPr>
        <p:spPr bwMode="auto">
          <a:xfrm>
            <a:off x="2251075" y="4543425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K</a:t>
            </a:r>
          </a:p>
        </p:txBody>
      </p:sp>
      <p:sp>
        <p:nvSpPr>
          <p:cNvPr id="23576" name="Line 26"/>
          <p:cNvSpPr>
            <a:spLocks noChangeShapeType="1"/>
          </p:cNvSpPr>
          <p:nvPr/>
        </p:nvSpPr>
        <p:spPr bwMode="auto">
          <a:xfrm flipH="1">
            <a:off x="3997325" y="1406525"/>
            <a:ext cx="958850" cy="86995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77" name="Line 27"/>
          <p:cNvSpPr>
            <a:spLocks noChangeShapeType="1"/>
          </p:cNvSpPr>
          <p:nvPr/>
        </p:nvSpPr>
        <p:spPr bwMode="auto">
          <a:xfrm>
            <a:off x="5365750" y="1438275"/>
            <a:ext cx="1289050" cy="8842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78" name="Line 28"/>
          <p:cNvSpPr>
            <a:spLocks noChangeShapeType="1"/>
          </p:cNvSpPr>
          <p:nvPr/>
        </p:nvSpPr>
        <p:spPr bwMode="auto">
          <a:xfrm>
            <a:off x="7016750" y="2759075"/>
            <a:ext cx="523875" cy="5842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79" name="Line 29"/>
          <p:cNvSpPr>
            <a:spLocks noChangeShapeType="1"/>
          </p:cNvSpPr>
          <p:nvPr/>
        </p:nvSpPr>
        <p:spPr bwMode="auto">
          <a:xfrm flipH="1">
            <a:off x="6392863" y="2778125"/>
            <a:ext cx="344487" cy="60007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80" name="Line 30"/>
          <p:cNvSpPr>
            <a:spLocks noChangeShapeType="1"/>
          </p:cNvSpPr>
          <p:nvPr/>
        </p:nvSpPr>
        <p:spPr bwMode="auto">
          <a:xfrm flipH="1">
            <a:off x="3141663" y="2722563"/>
            <a:ext cx="493712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81" name="Line 31"/>
          <p:cNvSpPr>
            <a:spLocks noChangeShapeType="1"/>
          </p:cNvSpPr>
          <p:nvPr/>
        </p:nvSpPr>
        <p:spPr bwMode="auto">
          <a:xfrm>
            <a:off x="3922713" y="2754313"/>
            <a:ext cx="360362" cy="5842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82" name="Line 32"/>
          <p:cNvSpPr>
            <a:spLocks noChangeShapeType="1"/>
          </p:cNvSpPr>
          <p:nvPr/>
        </p:nvSpPr>
        <p:spPr bwMode="auto">
          <a:xfrm flipH="1">
            <a:off x="7643813" y="3879850"/>
            <a:ext cx="0" cy="569913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83" name="Line 33"/>
          <p:cNvSpPr>
            <a:spLocks noChangeShapeType="1"/>
          </p:cNvSpPr>
          <p:nvPr/>
        </p:nvSpPr>
        <p:spPr bwMode="auto">
          <a:xfrm flipH="1">
            <a:off x="4375150" y="3868738"/>
            <a:ext cx="15875" cy="70485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84" name="Line 34"/>
          <p:cNvSpPr>
            <a:spLocks noChangeShapeType="1"/>
          </p:cNvSpPr>
          <p:nvPr/>
        </p:nvSpPr>
        <p:spPr bwMode="auto">
          <a:xfrm flipH="1">
            <a:off x="2640013" y="3916363"/>
            <a:ext cx="269875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85" name="Line 35"/>
          <p:cNvSpPr>
            <a:spLocks noChangeShapeType="1"/>
          </p:cNvSpPr>
          <p:nvPr/>
        </p:nvSpPr>
        <p:spPr bwMode="auto">
          <a:xfrm>
            <a:off x="3121025" y="3905250"/>
            <a:ext cx="330200" cy="7207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86" name="Line 36"/>
          <p:cNvSpPr>
            <a:spLocks noChangeShapeType="1"/>
          </p:cNvSpPr>
          <p:nvPr/>
        </p:nvSpPr>
        <p:spPr bwMode="auto">
          <a:xfrm flipH="1">
            <a:off x="3571875" y="5086350"/>
            <a:ext cx="0" cy="50958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87" name="Line 37"/>
          <p:cNvSpPr>
            <a:spLocks noChangeShapeType="1"/>
          </p:cNvSpPr>
          <p:nvPr/>
        </p:nvSpPr>
        <p:spPr bwMode="auto">
          <a:xfrm>
            <a:off x="3738563" y="5059363"/>
            <a:ext cx="735012" cy="6604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88" name="Line 38"/>
          <p:cNvSpPr>
            <a:spLocks noChangeShapeType="1"/>
          </p:cNvSpPr>
          <p:nvPr/>
        </p:nvSpPr>
        <p:spPr bwMode="auto">
          <a:xfrm>
            <a:off x="7786688" y="4941888"/>
            <a:ext cx="422275" cy="706437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89" name="Line 39"/>
          <p:cNvSpPr>
            <a:spLocks noChangeShapeType="1"/>
          </p:cNvSpPr>
          <p:nvPr/>
        </p:nvSpPr>
        <p:spPr bwMode="auto">
          <a:xfrm flipH="1">
            <a:off x="7281863" y="4991100"/>
            <a:ext cx="238125" cy="5413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90" name="Oval 40"/>
          <p:cNvSpPr>
            <a:spLocks noChangeArrowheads="1"/>
          </p:cNvSpPr>
          <p:nvPr/>
        </p:nvSpPr>
        <p:spPr bwMode="auto">
          <a:xfrm>
            <a:off x="4933950" y="4575175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N</a:t>
            </a:r>
          </a:p>
        </p:txBody>
      </p:sp>
      <p:sp>
        <p:nvSpPr>
          <p:cNvPr id="23591" name="Line 41"/>
          <p:cNvSpPr>
            <a:spLocks noChangeShapeType="1"/>
          </p:cNvSpPr>
          <p:nvPr/>
        </p:nvSpPr>
        <p:spPr bwMode="auto">
          <a:xfrm>
            <a:off x="4606925" y="3868738"/>
            <a:ext cx="481013" cy="7493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92" name="Rectangle 42"/>
          <p:cNvSpPr>
            <a:spLocks noChangeArrowheads="1"/>
          </p:cNvSpPr>
          <p:nvPr/>
        </p:nvSpPr>
        <p:spPr bwMode="auto">
          <a:xfrm>
            <a:off x="152400" y="387350"/>
            <a:ext cx="48006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r>
              <a:rPr lang="en-US" sz="3200" b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Level Order Traversals</a:t>
            </a:r>
          </a:p>
        </p:txBody>
      </p:sp>
      <p:sp>
        <p:nvSpPr>
          <p:cNvPr id="108587" name="Rectangle 43"/>
          <p:cNvSpPr>
            <a:spLocks noChangeArrowheads="1"/>
          </p:cNvSpPr>
          <p:nvPr/>
        </p:nvSpPr>
        <p:spPr bwMode="auto">
          <a:xfrm>
            <a:off x="0" y="1023938"/>
            <a:ext cx="4800600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562" tIns="46038" rIns="182562" bIns="46038"/>
          <a:lstStyle/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the root</a:t>
            </a:r>
          </a:p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root of Left subtree</a:t>
            </a:r>
          </a:p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root of Right subtree</a:t>
            </a:r>
          </a:p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???</a:t>
            </a:r>
          </a:p>
        </p:txBody>
      </p:sp>
      <p:sp>
        <p:nvSpPr>
          <p:cNvPr id="108588" name="Text Box 44"/>
          <p:cNvSpPr txBox="1">
            <a:spLocks noChangeArrowheads="1"/>
          </p:cNvSpPr>
          <p:nvPr/>
        </p:nvSpPr>
        <p:spPr bwMode="auto">
          <a:xfrm>
            <a:off x="4976813" y="1022350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</a:t>
            </a:r>
          </a:p>
        </p:txBody>
      </p:sp>
      <p:sp>
        <p:nvSpPr>
          <p:cNvPr id="108589" name="Text Box 45"/>
          <p:cNvSpPr txBox="1">
            <a:spLocks noChangeArrowheads="1"/>
          </p:cNvSpPr>
          <p:nvPr/>
        </p:nvSpPr>
        <p:spPr bwMode="auto">
          <a:xfrm>
            <a:off x="6699250" y="2312988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3</a:t>
            </a:r>
          </a:p>
        </p:txBody>
      </p:sp>
      <p:sp>
        <p:nvSpPr>
          <p:cNvPr id="108590" name="Text Box 46"/>
          <p:cNvSpPr txBox="1">
            <a:spLocks noChangeArrowheads="1"/>
          </p:cNvSpPr>
          <p:nvPr/>
        </p:nvSpPr>
        <p:spPr bwMode="auto">
          <a:xfrm>
            <a:off x="1695450" y="3387725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4</a:t>
            </a:r>
          </a:p>
        </p:txBody>
      </p:sp>
      <p:sp>
        <p:nvSpPr>
          <p:cNvPr id="108591" name="Text Box 47"/>
          <p:cNvSpPr txBox="1">
            <a:spLocks noChangeArrowheads="1"/>
          </p:cNvSpPr>
          <p:nvPr/>
        </p:nvSpPr>
        <p:spPr bwMode="auto">
          <a:xfrm>
            <a:off x="2809875" y="3397250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5</a:t>
            </a:r>
          </a:p>
        </p:txBody>
      </p:sp>
      <p:sp>
        <p:nvSpPr>
          <p:cNvPr id="108592" name="Text Box 48"/>
          <p:cNvSpPr txBox="1">
            <a:spLocks noChangeArrowheads="1"/>
          </p:cNvSpPr>
          <p:nvPr/>
        </p:nvSpPr>
        <p:spPr bwMode="auto">
          <a:xfrm>
            <a:off x="4251325" y="3390900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6</a:t>
            </a:r>
          </a:p>
        </p:txBody>
      </p:sp>
      <p:sp>
        <p:nvSpPr>
          <p:cNvPr id="108593" name="Text Box 49"/>
          <p:cNvSpPr txBox="1">
            <a:spLocks noChangeArrowheads="1"/>
          </p:cNvSpPr>
          <p:nvPr/>
        </p:nvSpPr>
        <p:spPr bwMode="auto">
          <a:xfrm>
            <a:off x="6100763" y="3381375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7</a:t>
            </a:r>
          </a:p>
        </p:txBody>
      </p:sp>
      <p:sp>
        <p:nvSpPr>
          <p:cNvPr id="108594" name="Text Box 50"/>
          <p:cNvSpPr txBox="1">
            <a:spLocks noChangeArrowheads="1"/>
          </p:cNvSpPr>
          <p:nvPr/>
        </p:nvSpPr>
        <p:spPr bwMode="auto">
          <a:xfrm>
            <a:off x="7454900" y="3389313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8</a:t>
            </a:r>
          </a:p>
        </p:txBody>
      </p:sp>
      <p:sp>
        <p:nvSpPr>
          <p:cNvPr id="108595" name="Text Box 51"/>
          <p:cNvSpPr txBox="1">
            <a:spLocks noChangeArrowheads="1"/>
          </p:cNvSpPr>
          <p:nvPr/>
        </p:nvSpPr>
        <p:spPr bwMode="auto">
          <a:xfrm>
            <a:off x="1141413" y="4567238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9</a:t>
            </a:r>
          </a:p>
        </p:txBody>
      </p:sp>
      <p:sp>
        <p:nvSpPr>
          <p:cNvPr id="108596" name="Text Box 52"/>
          <p:cNvSpPr txBox="1">
            <a:spLocks noChangeArrowheads="1"/>
          </p:cNvSpPr>
          <p:nvPr/>
        </p:nvSpPr>
        <p:spPr bwMode="auto">
          <a:xfrm>
            <a:off x="2311400" y="4646613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10</a:t>
            </a:r>
          </a:p>
        </p:txBody>
      </p:sp>
      <p:sp>
        <p:nvSpPr>
          <p:cNvPr id="108597" name="Text Box 53"/>
          <p:cNvSpPr txBox="1">
            <a:spLocks noChangeArrowheads="1"/>
          </p:cNvSpPr>
          <p:nvPr/>
        </p:nvSpPr>
        <p:spPr bwMode="auto">
          <a:xfrm>
            <a:off x="3302000" y="4632325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11</a:t>
            </a:r>
          </a:p>
        </p:txBody>
      </p:sp>
      <p:sp>
        <p:nvSpPr>
          <p:cNvPr id="108598" name="Text Box 54"/>
          <p:cNvSpPr txBox="1">
            <a:spLocks noChangeArrowheads="1"/>
          </p:cNvSpPr>
          <p:nvPr/>
        </p:nvSpPr>
        <p:spPr bwMode="auto">
          <a:xfrm>
            <a:off x="4103688" y="4683125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12</a:t>
            </a:r>
          </a:p>
        </p:txBody>
      </p:sp>
      <p:sp>
        <p:nvSpPr>
          <p:cNvPr id="108599" name="Text Box 55"/>
          <p:cNvSpPr txBox="1">
            <a:spLocks noChangeArrowheads="1"/>
          </p:cNvSpPr>
          <p:nvPr/>
        </p:nvSpPr>
        <p:spPr bwMode="auto">
          <a:xfrm>
            <a:off x="4984750" y="4668838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13</a:t>
            </a:r>
          </a:p>
        </p:txBody>
      </p:sp>
      <p:sp>
        <p:nvSpPr>
          <p:cNvPr id="108600" name="Text Box 56"/>
          <p:cNvSpPr txBox="1">
            <a:spLocks noChangeArrowheads="1"/>
          </p:cNvSpPr>
          <p:nvPr/>
        </p:nvSpPr>
        <p:spPr bwMode="auto">
          <a:xfrm>
            <a:off x="7383463" y="4506913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14</a:t>
            </a:r>
          </a:p>
        </p:txBody>
      </p:sp>
      <p:sp>
        <p:nvSpPr>
          <p:cNvPr id="108601" name="Text Box 57"/>
          <p:cNvSpPr txBox="1">
            <a:spLocks noChangeArrowheads="1"/>
          </p:cNvSpPr>
          <p:nvPr/>
        </p:nvSpPr>
        <p:spPr bwMode="auto">
          <a:xfrm>
            <a:off x="976313" y="5862638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15</a:t>
            </a:r>
          </a:p>
        </p:txBody>
      </p:sp>
      <p:sp>
        <p:nvSpPr>
          <p:cNvPr id="108602" name="Text Box 58"/>
          <p:cNvSpPr txBox="1">
            <a:spLocks noChangeArrowheads="1"/>
          </p:cNvSpPr>
          <p:nvPr/>
        </p:nvSpPr>
        <p:spPr bwMode="auto">
          <a:xfrm>
            <a:off x="1851025" y="5854700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16</a:t>
            </a:r>
          </a:p>
        </p:txBody>
      </p:sp>
      <p:sp>
        <p:nvSpPr>
          <p:cNvPr id="108603" name="Text Box 59"/>
          <p:cNvSpPr txBox="1">
            <a:spLocks noChangeArrowheads="1"/>
          </p:cNvSpPr>
          <p:nvPr/>
        </p:nvSpPr>
        <p:spPr bwMode="auto">
          <a:xfrm>
            <a:off x="3606800" y="2297113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2</a:t>
            </a:r>
          </a:p>
        </p:txBody>
      </p:sp>
      <p:sp>
        <p:nvSpPr>
          <p:cNvPr id="108604" name="Text Box 60"/>
          <p:cNvSpPr txBox="1">
            <a:spLocks noChangeArrowheads="1"/>
          </p:cNvSpPr>
          <p:nvPr/>
        </p:nvSpPr>
        <p:spPr bwMode="auto">
          <a:xfrm>
            <a:off x="3303588" y="5640388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17</a:t>
            </a:r>
          </a:p>
        </p:txBody>
      </p:sp>
      <p:sp>
        <p:nvSpPr>
          <p:cNvPr id="108605" name="Text Box 61"/>
          <p:cNvSpPr txBox="1">
            <a:spLocks noChangeArrowheads="1"/>
          </p:cNvSpPr>
          <p:nvPr/>
        </p:nvSpPr>
        <p:spPr bwMode="auto">
          <a:xfrm>
            <a:off x="4440238" y="5640388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18</a:t>
            </a:r>
          </a:p>
        </p:txBody>
      </p:sp>
      <p:sp>
        <p:nvSpPr>
          <p:cNvPr id="108606" name="Text Box 62"/>
          <p:cNvSpPr txBox="1">
            <a:spLocks noChangeArrowheads="1"/>
          </p:cNvSpPr>
          <p:nvPr/>
        </p:nvSpPr>
        <p:spPr bwMode="auto">
          <a:xfrm>
            <a:off x="6932613" y="5624513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19</a:t>
            </a:r>
          </a:p>
        </p:txBody>
      </p:sp>
      <p:sp>
        <p:nvSpPr>
          <p:cNvPr id="108607" name="Text Box 63"/>
          <p:cNvSpPr txBox="1">
            <a:spLocks noChangeArrowheads="1"/>
          </p:cNvSpPr>
          <p:nvPr/>
        </p:nvSpPr>
        <p:spPr bwMode="auto">
          <a:xfrm>
            <a:off x="8118475" y="5592763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20</a:t>
            </a:r>
          </a:p>
        </p:txBody>
      </p:sp>
      <p:sp>
        <p:nvSpPr>
          <p:cNvPr id="23614" name="Line 64"/>
          <p:cNvSpPr>
            <a:spLocks noChangeShapeType="1"/>
          </p:cNvSpPr>
          <p:nvPr/>
        </p:nvSpPr>
        <p:spPr bwMode="auto">
          <a:xfrm flipH="1">
            <a:off x="2122488" y="2603500"/>
            <a:ext cx="1403350" cy="77787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8808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87" grpId="0" build="p"/>
      <p:bldP spid="108588" grpId="0" animBg="1"/>
      <p:bldP spid="108589" grpId="0" animBg="1"/>
      <p:bldP spid="108590" grpId="0" animBg="1"/>
      <p:bldP spid="108591" grpId="0" animBg="1"/>
      <p:bldP spid="108592" grpId="0" animBg="1"/>
      <p:bldP spid="108593" grpId="0" animBg="1"/>
      <p:bldP spid="108594" grpId="0" animBg="1"/>
      <p:bldP spid="108595" grpId="0" animBg="1"/>
      <p:bldP spid="108596" grpId="0" animBg="1"/>
      <p:bldP spid="108597" grpId="0" animBg="1"/>
      <p:bldP spid="108598" grpId="0" animBg="1"/>
      <p:bldP spid="108599" grpId="0" animBg="1"/>
      <p:bldP spid="108600" grpId="0" animBg="1"/>
      <p:bldP spid="108601" grpId="0" animBg="1"/>
      <p:bldP spid="108602" grpId="0" animBg="1"/>
      <p:bldP spid="108603" grpId="0" animBg="1"/>
      <p:bldP spid="108604" grpId="0" animBg="1"/>
      <p:bldP spid="108605" grpId="0" animBg="1"/>
      <p:bldP spid="108606" grpId="0" animBg="1"/>
      <p:bldP spid="108607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Tree ADT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smtClean="0"/>
              <a:t>Objects: any type of objects can be stored in a tree</a:t>
            </a:r>
          </a:p>
          <a:p>
            <a:pPr eaLnBrk="1" hangingPunct="1"/>
            <a:r>
              <a:rPr lang="en-US" altLang="en-US" sz="2400" smtClean="0"/>
              <a:t>Methods:</a:t>
            </a:r>
          </a:p>
          <a:p>
            <a:pPr eaLnBrk="1" hangingPunct="1"/>
            <a:r>
              <a:rPr lang="en-US" altLang="en-US" sz="2400" smtClean="0"/>
              <a:t>accessor methods</a:t>
            </a:r>
          </a:p>
          <a:p>
            <a:pPr lvl="1" eaLnBrk="1" hangingPunct="1"/>
            <a:r>
              <a:rPr lang="en-US" altLang="en-US" sz="2000" smtClean="0">
                <a:solidFill>
                  <a:srgbClr val="3B853E"/>
                </a:solidFill>
              </a:rPr>
              <a:t>root() </a:t>
            </a:r>
            <a:r>
              <a:rPr lang="en-US" altLang="en-US" sz="2000" smtClean="0"/>
              <a:t>– return the root of the tree</a:t>
            </a:r>
          </a:p>
          <a:p>
            <a:pPr lvl="1" eaLnBrk="1" hangingPunct="1"/>
            <a:r>
              <a:rPr lang="en-US" altLang="en-US" sz="2000" smtClean="0">
                <a:solidFill>
                  <a:srgbClr val="3B853E"/>
                </a:solidFill>
              </a:rPr>
              <a:t>parent(p) – </a:t>
            </a:r>
            <a:r>
              <a:rPr lang="en-US" altLang="en-US" sz="2000" smtClean="0"/>
              <a:t> return the parent of a node</a:t>
            </a:r>
          </a:p>
          <a:p>
            <a:pPr lvl="1" eaLnBrk="1" hangingPunct="1"/>
            <a:r>
              <a:rPr lang="en-US" altLang="en-US" sz="2000" smtClean="0">
                <a:solidFill>
                  <a:srgbClr val="3B853E"/>
                </a:solidFill>
              </a:rPr>
              <a:t>children(p) – </a:t>
            </a:r>
            <a:r>
              <a:rPr lang="en-US" altLang="en-US" sz="2000" smtClean="0"/>
              <a:t>returns the children of a node</a:t>
            </a:r>
          </a:p>
          <a:p>
            <a:pPr eaLnBrk="1" hangingPunct="1"/>
            <a:r>
              <a:rPr lang="en-US" altLang="en-US" sz="2400" smtClean="0"/>
              <a:t>query methods</a:t>
            </a:r>
          </a:p>
          <a:p>
            <a:pPr lvl="1" eaLnBrk="1" hangingPunct="1"/>
            <a:r>
              <a:rPr lang="en-US" altLang="en-US" sz="2000" smtClean="0">
                <a:solidFill>
                  <a:srgbClr val="3B853E"/>
                </a:solidFill>
              </a:rPr>
              <a:t>size() – </a:t>
            </a:r>
            <a:r>
              <a:rPr lang="en-US" altLang="en-US" sz="2000" smtClean="0"/>
              <a:t>returns the number of nodes in the tree</a:t>
            </a:r>
            <a:r>
              <a:rPr lang="en-US" altLang="en-US" sz="2000" smtClean="0">
                <a:solidFill>
                  <a:srgbClr val="3B853E"/>
                </a:solidFill>
              </a:rPr>
              <a:t> </a:t>
            </a:r>
          </a:p>
          <a:p>
            <a:pPr lvl="1" eaLnBrk="1" hangingPunct="1"/>
            <a:r>
              <a:rPr lang="en-US" altLang="en-US" sz="2000" smtClean="0">
                <a:solidFill>
                  <a:srgbClr val="3B853E"/>
                </a:solidFill>
              </a:rPr>
              <a:t>isEmpty() -  </a:t>
            </a:r>
            <a:r>
              <a:rPr lang="en-US" altLang="en-US" sz="2000" smtClean="0"/>
              <a:t>returns true if the tree is empty</a:t>
            </a:r>
          </a:p>
          <a:p>
            <a:pPr lvl="1" eaLnBrk="1" hangingPunct="1"/>
            <a:r>
              <a:rPr lang="en-US" altLang="en-US" sz="2000" smtClean="0">
                <a:solidFill>
                  <a:srgbClr val="3B853E"/>
                </a:solidFill>
              </a:rPr>
              <a:t>elements() – </a:t>
            </a:r>
            <a:r>
              <a:rPr lang="en-US" altLang="en-US" sz="2000" smtClean="0"/>
              <a:t>returns all elements</a:t>
            </a:r>
            <a:endParaRPr lang="en-US" altLang="en-US" sz="2000" smtClean="0">
              <a:solidFill>
                <a:srgbClr val="3B853E"/>
              </a:solidFill>
            </a:endParaRPr>
          </a:p>
          <a:p>
            <a:pPr lvl="1" eaLnBrk="1" hangingPunct="1"/>
            <a:r>
              <a:rPr lang="en-US" altLang="en-US" sz="2000" smtClean="0">
                <a:solidFill>
                  <a:srgbClr val="3B853E"/>
                </a:solidFill>
              </a:rPr>
              <a:t>isRoot(p), isInternal(p), isExternal(p)</a:t>
            </a:r>
          </a:p>
          <a:p>
            <a:pPr eaLnBrk="1" hangingPunct="1">
              <a:buFontTx/>
              <a:buNone/>
            </a:pPr>
            <a:endParaRPr lang="en-US" altLang="en-US" sz="2400" smtClean="0"/>
          </a:p>
        </p:txBody>
      </p:sp>
    </p:spTree>
    <p:extLst>
      <p:ext uri="{BB962C8B-B14F-4D97-AF65-F5344CB8AC3E}">
        <p14:creationId xmlns="" xmlns:p14="http://schemas.microsoft.com/office/powerpoint/2010/main" val="5391879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Guidelines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800" y="1066800"/>
            <a:ext cx="8785225" cy="4992688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Depth-first traversals are used whenever: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The </a:t>
            </a:r>
            <a:r>
              <a:rPr lang="en-US" b="1" dirty="0" smtClean="0">
                <a:latin typeface="Arial" charset="0"/>
                <a:cs typeface="Arial" charset="0"/>
              </a:rPr>
              <a:t>parent</a:t>
            </a:r>
            <a:r>
              <a:rPr lang="en-US" dirty="0" smtClean="0">
                <a:latin typeface="Arial" charset="0"/>
                <a:cs typeface="Arial" charset="0"/>
              </a:rPr>
              <a:t> needs information about all its children or </a:t>
            </a:r>
            <a:r>
              <a:rPr lang="en-US" b="1" dirty="0" smtClean="0">
                <a:latin typeface="Arial" charset="0"/>
                <a:cs typeface="Arial" charset="0"/>
              </a:rPr>
              <a:t>descendants</a:t>
            </a:r>
            <a:r>
              <a:rPr lang="en-US" dirty="0" smtClean="0">
                <a:latin typeface="Arial" charset="0"/>
                <a:cs typeface="Arial" charset="0"/>
              </a:rPr>
              <a:t>, or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The </a:t>
            </a:r>
            <a:r>
              <a:rPr lang="en-US" b="1" dirty="0" smtClean="0">
                <a:latin typeface="Arial" charset="0"/>
                <a:cs typeface="Arial" charset="0"/>
              </a:rPr>
              <a:t>children</a:t>
            </a:r>
            <a:r>
              <a:rPr lang="en-US" dirty="0" smtClean="0">
                <a:latin typeface="Arial" charset="0"/>
                <a:cs typeface="Arial" charset="0"/>
              </a:rPr>
              <a:t> require information about all its parent or </a:t>
            </a:r>
            <a:r>
              <a:rPr lang="en-US" b="1" dirty="0" smtClean="0">
                <a:latin typeface="Arial" charset="0"/>
                <a:cs typeface="Arial" charset="0"/>
              </a:rPr>
              <a:t>ancestors</a:t>
            </a:r>
          </a:p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endParaRPr lang="en-CA" dirty="0" smtClean="0">
              <a:latin typeface="Arial" charset="0"/>
              <a:cs typeface="Arial" charset="0"/>
            </a:endParaRPr>
          </a:p>
          <a:p>
            <a:pPr marL="800100" lvl="1" indent="-342900">
              <a:buFont typeface="+mj-lt"/>
              <a:buAutoNum type="arabicPeriod"/>
              <a:defRPr/>
            </a:pPr>
            <a:endParaRPr lang="en-CA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65600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Implementing Depth-First Traversals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we can use a stack: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Create a stack and push the root node onto the stack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While the stack is not empty: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Pop the top node 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Push all of the children of that node to the top of the stack in reverse order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objects on the stack are all unvisited siblings from the root to the current node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If each node has a maximum of two children, the memory required is equal to the height of the tree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</a:p>
          <a:p>
            <a:pPr lvl="2"/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z="2400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869939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170" t="7327" r="13559" b="12062"/>
          <a:stretch>
            <a:fillRect/>
          </a:stretch>
        </p:blipFill>
        <p:spPr bwMode="auto">
          <a:xfrm>
            <a:off x="0" y="0"/>
            <a:ext cx="4519613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5857875"/>
            <a:ext cx="8572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5867400"/>
            <a:ext cx="8382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5105400"/>
            <a:ext cx="8572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5867400"/>
            <a:ext cx="8382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029200"/>
            <a:ext cx="8763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5029200"/>
            <a:ext cx="8667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505200" y="5753100"/>
            <a:ext cx="8572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160770" y="5762625"/>
            <a:ext cx="8382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387215" y="5753100"/>
            <a:ext cx="8572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924800" y="5772150"/>
            <a:ext cx="8382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023735" y="5776912"/>
            <a:ext cx="8763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269230" y="5762625"/>
            <a:ext cx="86677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419600" y="1828800"/>
            <a:ext cx="4724400" cy="3962400"/>
          </a:xfrm>
        </p:spPr>
        <p:txBody>
          <a:bodyPr/>
          <a:lstStyle/>
          <a:p>
            <a:r>
              <a:rPr lang="en-US" sz="2800" smtClean="0"/>
              <a:t>Add the root node to the stack.</a:t>
            </a:r>
          </a:p>
          <a:p>
            <a:pPr>
              <a:buFont typeface="Arial" charset="0"/>
              <a:buNone/>
            </a:pPr>
            <a:r>
              <a:rPr lang="en-US" sz="2800" u="sng" smtClean="0"/>
              <a:t>Continue until the stack is empty.</a:t>
            </a:r>
          </a:p>
          <a:p>
            <a:r>
              <a:rPr lang="en-US" sz="2800" smtClean="0"/>
              <a:t>Pop a node from the top of the stack. </a:t>
            </a:r>
          </a:p>
          <a:p>
            <a:r>
              <a:rPr lang="en-US" sz="2800" smtClean="0"/>
              <a:t>Visit it. </a:t>
            </a:r>
          </a:p>
          <a:p>
            <a:r>
              <a:rPr lang="en-US" sz="2800" smtClean="0"/>
              <a:t>Push its children </a:t>
            </a:r>
          </a:p>
          <a:p>
            <a:endParaRPr lang="en-US" sz="1800" smtClean="0"/>
          </a:p>
        </p:txBody>
      </p:sp>
      <p:sp>
        <p:nvSpPr>
          <p:cNvPr id="27664" name="Title 1"/>
          <p:cNvSpPr>
            <a:spLocks noGrp="1"/>
          </p:cNvSpPr>
          <p:nvPr>
            <p:ph type="title"/>
          </p:nvPr>
        </p:nvSpPr>
        <p:spPr>
          <a:xfrm>
            <a:off x="3352800" y="76200"/>
            <a:ext cx="6019800" cy="1143000"/>
          </a:xfrm>
        </p:spPr>
        <p:txBody>
          <a:bodyPr/>
          <a:lstStyle/>
          <a:p>
            <a:r>
              <a:rPr lang="en-US" sz="3200" dirty="0" smtClean="0"/>
              <a:t>DEMO: Stack Based Depth First Traversal</a:t>
            </a:r>
          </a:p>
        </p:txBody>
      </p:sp>
      <p:sp>
        <p:nvSpPr>
          <p:cNvPr id="18" name="Line Callout 1 17"/>
          <p:cNvSpPr/>
          <p:nvPr/>
        </p:nvSpPr>
        <p:spPr>
          <a:xfrm>
            <a:off x="228600" y="457200"/>
            <a:ext cx="4191000" cy="3886200"/>
          </a:xfrm>
          <a:prstGeom prst="borderCallout1">
            <a:avLst>
              <a:gd name="adj1" fmla="val 50668"/>
              <a:gd name="adj2" fmla="val 99631"/>
              <a:gd name="adj3" fmla="val 53639"/>
              <a:gd name="adj4" fmla="val 110119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The only difference between Breadth First Search (Queue) and Depth First Search (Stack) is the Data Structure!</a:t>
            </a:r>
          </a:p>
        </p:txBody>
      </p:sp>
    </p:spTree>
    <p:extLst>
      <p:ext uri="{BB962C8B-B14F-4D97-AF65-F5344CB8AC3E}">
        <p14:creationId xmlns="" xmlns:p14="http://schemas.microsoft.com/office/powerpoint/2010/main" val="39107266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5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23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3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9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49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59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5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66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72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3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74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82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3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4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88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9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90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94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95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96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4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05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06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10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11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12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22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3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24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32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33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34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38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39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40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4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45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46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54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55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56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60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61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62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Tree application:  displaying information about directory structures and the files contained within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Finding the height of a 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Printing a hierarchical structure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Determining memory usage</a:t>
            </a:r>
          </a:p>
        </p:txBody>
      </p:sp>
    </p:spTree>
    <p:extLst>
      <p:ext uri="{BB962C8B-B14F-4D97-AF65-F5344CB8AC3E}">
        <p14:creationId xmlns="" xmlns:p14="http://schemas.microsoft.com/office/powerpoint/2010/main" val="3769435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Vs Graph</a:t>
            </a:r>
            <a:endParaRPr lang="en-US" dirty="0"/>
          </a:p>
        </p:txBody>
      </p:sp>
      <p:sp>
        <p:nvSpPr>
          <p:cNvPr id="15360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76400"/>
            <a:ext cx="7086600" cy="4454525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Vs Graph</a:t>
            </a:r>
            <a:endParaRPr lang="en-US" dirty="0"/>
          </a:p>
        </p:txBody>
      </p:sp>
      <p:sp>
        <p:nvSpPr>
          <p:cNvPr id="15360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76400"/>
            <a:ext cx="7086600" cy="44545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 smtClean="0"/>
              <a:t>A </a:t>
            </a:r>
            <a:r>
              <a:rPr lang="en-US" sz="2600" dirty="0"/>
              <a:t>tree is a connected </a:t>
            </a:r>
            <a:r>
              <a:rPr lang="en-US" sz="2600" b="1" dirty="0"/>
              <a:t>graph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There is a path to every node in the tree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There are no cycles in the tree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it a Tree?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581400" y="1676400"/>
            <a:ext cx="2286000" cy="2286000"/>
            <a:chOff x="3504" y="1632"/>
            <a:chExt cx="1440" cy="1440"/>
          </a:xfrm>
        </p:grpSpPr>
        <p:sp>
          <p:nvSpPr>
            <p:cNvPr id="1538052" name="Oval 4"/>
            <p:cNvSpPr>
              <a:spLocks noChangeArrowheads="1"/>
            </p:cNvSpPr>
            <p:nvPr/>
          </p:nvSpPr>
          <p:spPr bwMode="auto">
            <a:xfrm>
              <a:off x="3744" y="2016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3" name="Oval 5"/>
            <p:cNvSpPr>
              <a:spLocks noChangeArrowheads="1"/>
            </p:cNvSpPr>
            <p:nvPr/>
          </p:nvSpPr>
          <p:spPr bwMode="auto">
            <a:xfrm>
              <a:off x="4128" y="1632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4" name="Oval 6"/>
            <p:cNvSpPr>
              <a:spLocks noChangeArrowheads="1"/>
            </p:cNvSpPr>
            <p:nvPr/>
          </p:nvSpPr>
          <p:spPr bwMode="auto">
            <a:xfrm>
              <a:off x="4512" y="2016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5" name="Line 7"/>
            <p:cNvSpPr>
              <a:spLocks noChangeShapeType="1"/>
            </p:cNvSpPr>
            <p:nvPr/>
          </p:nvSpPr>
          <p:spPr bwMode="auto">
            <a:xfrm flipH="1">
              <a:off x="3840" y="1824"/>
              <a:ext cx="336" cy="192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6" name="Line 8"/>
            <p:cNvSpPr>
              <a:spLocks noChangeShapeType="1"/>
            </p:cNvSpPr>
            <p:nvPr/>
          </p:nvSpPr>
          <p:spPr bwMode="auto">
            <a:xfrm>
              <a:off x="4272" y="1824"/>
              <a:ext cx="336" cy="192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7" name="Oval 9"/>
            <p:cNvSpPr>
              <a:spLocks noChangeArrowheads="1"/>
            </p:cNvSpPr>
            <p:nvPr/>
          </p:nvSpPr>
          <p:spPr bwMode="auto">
            <a:xfrm>
              <a:off x="3504" y="2448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8" name="Oval 10"/>
            <p:cNvSpPr>
              <a:spLocks noChangeArrowheads="1"/>
            </p:cNvSpPr>
            <p:nvPr/>
          </p:nvSpPr>
          <p:spPr bwMode="auto">
            <a:xfrm>
              <a:off x="3984" y="2448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9" name="Line 11"/>
            <p:cNvSpPr>
              <a:spLocks noChangeShapeType="1"/>
            </p:cNvSpPr>
            <p:nvPr/>
          </p:nvSpPr>
          <p:spPr bwMode="auto">
            <a:xfrm flipH="1">
              <a:off x="3648" y="2208"/>
              <a:ext cx="144" cy="240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0" name="Oval 12"/>
            <p:cNvSpPr>
              <a:spLocks noChangeArrowheads="1"/>
            </p:cNvSpPr>
            <p:nvPr/>
          </p:nvSpPr>
          <p:spPr bwMode="auto">
            <a:xfrm>
              <a:off x="4752" y="2448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1" name="Line 13"/>
            <p:cNvSpPr>
              <a:spLocks noChangeShapeType="1"/>
            </p:cNvSpPr>
            <p:nvPr/>
          </p:nvSpPr>
          <p:spPr bwMode="auto">
            <a:xfrm>
              <a:off x="4656" y="2208"/>
              <a:ext cx="144" cy="240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2" name="Oval 14"/>
            <p:cNvSpPr>
              <a:spLocks noChangeArrowheads="1"/>
            </p:cNvSpPr>
            <p:nvPr/>
          </p:nvSpPr>
          <p:spPr bwMode="auto">
            <a:xfrm>
              <a:off x="3744" y="2880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3" name="Line 15"/>
            <p:cNvSpPr>
              <a:spLocks noChangeShapeType="1"/>
            </p:cNvSpPr>
            <p:nvPr/>
          </p:nvSpPr>
          <p:spPr bwMode="auto">
            <a:xfrm>
              <a:off x="3648" y="2640"/>
              <a:ext cx="144" cy="240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295400" y="4267200"/>
            <a:ext cx="1905000" cy="1600200"/>
            <a:chOff x="2160" y="1056"/>
            <a:chExt cx="1200" cy="1008"/>
          </a:xfrm>
        </p:grpSpPr>
        <p:sp>
          <p:nvSpPr>
            <p:cNvPr id="1538065" name="Oval 17"/>
            <p:cNvSpPr>
              <a:spLocks noChangeArrowheads="1"/>
            </p:cNvSpPr>
            <p:nvPr/>
          </p:nvSpPr>
          <p:spPr bwMode="auto">
            <a:xfrm>
              <a:off x="2400" y="1440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6" name="Oval 18"/>
            <p:cNvSpPr>
              <a:spLocks noChangeArrowheads="1"/>
            </p:cNvSpPr>
            <p:nvPr/>
          </p:nvSpPr>
          <p:spPr bwMode="auto">
            <a:xfrm>
              <a:off x="2784" y="1056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7" name="Oval 19"/>
            <p:cNvSpPr>
              <a:spLocks noChangeArrowheads="1"/>
            </p:cNvSpPr>
            <p:nvPr/>
          </p:nvSpPr>
          <p:spPr bwMode="auto">
            <a:xfrm>
              <a:off x="3168" y="1440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8" name="Line 20"/>
            <p:cNvSpPr>
              <a:spLocks noChangeShapeType="1"/>
            </p:cNvSpPr>
            <p:nvPr/>
          </p:nvSpPr>
          <p:spPr bwMode="auto">
            <a:xfrm flipH="1">
              <a:off x="2496" y="1248"/>
              <a:ext cx="336" cy="192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9" name="Line 21"/>
            <p:cNvSpPr>
              <a:spLocks noChangeShapeType="1"/>
            </p:cNvSpPr>
            <p:nvPr/>
          </p:nvSpPr>
          <p:spPr bwMode="auto">
            <a:xfrm>
              <a:off x="2928" y="1248"/>
              <a:ext cx="336" cy="192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0" name="Oval 22"/>
            <p:cNvSpPr>
              <a:spLocks noChangeArrowheads="1"/>
            </p:cNvSpPr>
            <p:nvPr/>
          </p:nvSpPr>
          <p:spPr bwMode="auto">
            <a:xfrm>
              <a:off x="2160" y="1872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1" name="Oval 23"/>
            <p:cNvSpPr>
              <a:spLocks noChangeArrowheads="1"/>
            </p:cNvSpPr>
            <p:nvPr/>
          </p:nvSpPr>
          <p:spPr bwMode="auto">
            <a:xfrm>
              <a:off x="2640" y="1872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2" name="Line 24"/>
            <p:cNvSpPr>
              <a:spLocks noChangeShapeType="1"/>
            </p:cNvSpPr>
            <p:nvPr/>
          </p:nvSpPr>
          <p:spPr bwMode="auto">
            <a:xfrm flipH="1">
              <a:off x="2304" y="1632"/>
              <a:ext cx="144" cy="240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3" name="Line 25"/>
            <p:cNvSpPr>
              <a:spLocks noChangeShapeType="1"/>
            </p:cNvSpPr>
            <p:nvPr/>
          </p:nvSpPr>
          <p:spPr bwMode="auto">
            <a:xfrm>
              <a:off x="2544" y="1632"/>
              <a:ext cx="144" cy="240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4" name="Line 26"/>
            <p:cNvSpPr>
              <a:spLocks noChangeShapeType="1"/>
            </p:cNvSpPr>
            <p:nvPr/>
          </p:nvSpPr>
          <p:spPr bwMode="auto">
            <a:xfrm flipH="1">
              <a:off x="2784" y="1632"/>
              <a:ext cx="432" cy="240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6553200" y="1676400"/>
            <a:ext cx="1905000" cy="1600200"/>
            <a:chOff x="1920" y="2352"/>
            <a:chExt cx="1200" cy="1008"/>
          </a:xfrm>
        </p:grpSpPr>
        <p:sp>
          <p:nvSpPr>
            <p:cNvPr id="1538076" name="Oval 28"/>
            <p:cNvSpPr>
              <a:spLocks noChangeArrowheads="1"/>
            </p:cNvSpPr>
            <p:nvPr/>
          </p:nvSpPr>
          <p:spPr bwMode="auto">
            <a:xfrm>
              <a:off x="2160" y="2736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7" name="Oval 29"/>
            <p:cNvSpPr>
              <a:spLocks noChangeArrowheads="1"/>
            </p:cNvSpPr>
            <p:nvPr/>
          </p:nvSpPr>
          <p:spPr bwMode="auto">
            <a:xfrm>
              <a:off x="2544" y="2352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8" name="Oval 30"/>
            <p:cNvSpPr>
              <a:spLocks noChangeArrowheads="1"/>
            </p:cNvSpPr>
            <p:nvPr/>
          </p:nvSpPr>
          <p:spPr bwMode="auto">
            <a:xfrm>
              <a:off x="2928" y="2736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9" name="Line 31"/>
            <p:cNvSpPr>
              <a:spLocks noChangeShapeType="1"/>
            </p:cNvSpPr>
            <p:nvPr/>
          </p:nvSpPr>
          <p:spPr bwMode="auto">
            <a:xfrm flipH="1">
              <a:off x="2256" y="2544"/>
              <a:ext cx="336" cy="192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0" name="Line 32"/>
            <p:cNvSpPr>
              <a:spLocks noChangeShapeType="1"/>
            </p:cNvSpPr>
            <p:nvPr/>
          </p:nvSpPr>
          <p:spPr bwMode="auto">
            <a:xfrm>
              <a:off x="2688" y="2544"/>
              <a:ext cx="336" cy="192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1" name="Oval 33"/>
            <p:cNvSpPr>
              <a:spLocks noChangeArrowheads="1"/>
            </p:cNvSpPr>
            <p:nvPr/>
          </p:nvSpPr>
          <p:spPr bwMode="auto">
            <a:xfrm>
              <a:off x="1920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2" name="Oval 34"/>
            <p:cNvSpPr>
              <a:spLocks noChangeArrowheads="1"/>
            </p:cNvSpPr>
            <p:nvPr/>
          </p:nvSpPr>
          <p:spPr bwMode="auto">
            <a:xfrm>
              <a:off x="2400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3" name="Line 35"/>
            <p:cNvSpPr>
              <a:spLocks noChangeShapeType="1"/>
            </p:cNvSpPr>
            <p:nvPr/>
          </p:nvSpPr>
          <p:spPr bwMode="auto">
            <a:xfrm flipH="1">
              <a:off x="2064" y="2928"/>
              <a:ext cx="144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4" name="Line 36"/>
            <p:cNvSpPr>
              <a:spLocks noChangeShapeType="1"/>
            </p:cNvSpPr>
            <p:nvPr/>
          </p:nvSpPr>
          <p:spPr bwMode="auto">
            <a:xfrm>
              <a:off x="2304" y="2928"/>
              <a:ext cx="144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5" name="Oval 37"/>
            <p:cNvSpPr>
              <a:spLocks noChangeArrowheads="1"/>
            </p:cNvSpPr>
            <p:nvPr/>
          </p:nvSpPr>
          <p:spPr bwMode="auto">
            <a:xfrm>
              <a:off x="2928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6" name="Line 38"/>
            <p:cNvSpPr>
              <a:spLocks noChangeShapeType="1"/>
            </p:cNvSpPr>
            <p:nvPr/>
          </p:nvSpPr>
          <p:spPr bwMode="auto">
            <a:xfrm>
              <a:off x="3024" y="2928"/>
              <a:ext cx="0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7" name="Oval 39"/>
            <p:cNvSpPr>
              <a:spLocks noChangeArrowheads="1"/>
            </p:cNvSpPr>
            <p:nvPr/>
          </p:nvSpPr>
          <p:spPr bwMode="auto">
            <a:xfrm>
              <a:off x="2160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8" name="Line 40"/>
            <p:cNvSpPr>
              <a:spLocks noChangeShapeType="1"/>
            </p:cNvSpPr>
            <p:nvPr/>
          </p:nvSpPr>
          <p:spPr bwMode="auto">
            <a:xfrm>
              <a:off x="2256" y="2928"/>
              <a:ext cx="0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9" name="Oval 41"/>
            <p:cNvSpPr>
              <a:spLocks noChangeArrowheads="1"/>
            </p:cNvSpPr>
            <p:nvPr/>
          </p:nvSpPr>
          <p:spPr bwMode="auto">
            <a:xfrm>
              <a:off x="2544" y="2736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0" name="Line 42"/>
            <p:cNvSpPr>
              <a:spLocks noChangeShapeType="1"/>
            </p:cNvSpPr>
            <p:nvPr/>
          </p:nvSpPr>
          <p:spPr bwMode="auto">
            <a:xfrm flipH="1">
              <a:off x="2640" y="2544"/>
              <a:ext cx="0" cy="192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685800" y="1676400"/>
            <a:ext cx="2286000" cy="2286000"/>
            <a:chOff x="2688" y="1536"/>
            <a:chExt cx="1440" cy="1440"/>
          </a:xfrm>
        </p:grpSpPr>
        <p:sp>
          <p:nvSpPr>
            <p:cNvPr id="1538092" name="Oval 44"/>
            <p:cNvSpPr>
              <a:spLocks noChangeArrowheads="1"/>
            </p:cNvSpPr>
            <p:nvPr/>
          </p:nvSpPr>
          <p:spPr bwMode="auto">
            <a:xfrm>
              <a:off x="2928" y="1920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3" name="Oval 45"/>
            <p:cNvSpPr>
              <a:spLocks noChangeArrowheads="1"/>
            </p:cNvSpPr>
            <p:nvPr/>
          </p:nvSpPr>
          <p:spPr bwMode="auto">
            <a:xfrm>
              <a:off x="3312" y="1536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4" name="Oval 46"/>
            <p:cNvSpPr>
              <a:spLocks noChangeArrowheads="1"/>
            </p:cNvSpPr>
            <p:nvPr/>
          </p:nvSpPr>
          <p:spPr bwMode="auto">
            <a:xfrm>
              <a:off x="3696" y="1920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5" name="Line 47"/>
            <p:cNvSpPr>
              <a:spLocks noChangeShapeType="1"/>
            </p:cNvSpPr>
            <p:nvPr/>
          </p:nvSpPr>
          <p:spPr bwMode="auto">
            <a:xfrm flipH="1">
              <a:off x="3024" y="1728"/>
              <a:ext cx="336" cy="192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6" name="Line 48"/>
            <p:cNvSpPr>
              <a:spLocks noChangeShapeType="1"/>
            </p:cNvSpPr>
            <p:nvPr/>
          </p:nvSpPr>
          <p:spPr bwMode="auto">
            <a:xfrm>
              <a:off x="3456" y="1728"/>
              <a:ext cx="336" cy="192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7" name="Oval 49"/>
            <p:cNvSpPr>
              <a:spLocks noChangeArrowheads="1"/>
            </p:cNvSpPr>
            <p:nvPr/>
          </p:nvSpPr>
          <p:spPr bwMode="auto">
            <a:xfrm>
              <a:off x="2688" y="2352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8" name="Oval 50"/>
            <p:cNvSpPr>
              <a:spLocks noChangeArrowheads="1"/>
            </p:cNvSpPr>
            <p:nvPr/>
          </p:nvSpPr>
          <p:spPr bwMode="auto">
            <a:xfrm>
              <a:off x="3168" y="2352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9" name="Line 51"/>
            <p:cNvSpPr>
              <a:spLocks noChangeShapeType="1"/>
            </p:cNvSpPr>
            <p:nvPr/>
          </p:nvSpPr>
          <p:spPr bwMode="auto">
            <a:xfrm flipH="1">
              <a:off x="2832" y="2112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0" name="Line 52"/>
            <p:cNvSpPr>
              <a:spLocks noChangeShapeType="1"/>
            </p:cNvSpPr>
            <p:nvPr/>
          </p:nvSpPr>
          <p:spPr bwMode="auto">
            <a:xfrm>
              <a:off x="3072" y="2112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1" name="Oval 53"/>
            <p:cNvSpPr>
              <a:spLocks noChangeArrowheads="1"/>
            </p:cNvSpPr>
            <p:nvPr/>
          </p:nvSpPr>
          <p:spPr bwMode="auto">
            <a:xfrm>
              <a:off x="3936" y="2352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2" name="Line 54"/>
            <p:cNvSpPr>
              <a:spLocks noChangeShapeType="1"/>
            </p:cNvSpPr>
            <p:nvPr/>
          </p:nvSpPr>
          <p:spPr bwMode="auto">
            <a:xfrm>
              <a:off x="3840" y="2112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3" name="Oval 55"/>
            <p:cNvSpPr>
              <a:spLocks noChangeArrowheads="1"/>
            </p:cNvSpPr>
            <p:nvPr/>
          </p:nvSpPr>
          <p:spPr bwMode="auto">
            <a:xfrm>
              <a:off x="2928" y="2784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4" name="Line 56"/>
            <p:cNvSpPr>
              <a:spLocks noChangeShapeType="1"/>
            </p:cNvSpPr>
            <p:nvPr/>
          </p:nvSpPr>
          <p:spPr bwMode="auto">
            <a:xfrm>
              <a:off x="2832" y="2544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57"/>
          <p:cNvGrpSpPr>
            <a:grpSpLocks/>
          </p:cNvGrpSpPr>
          <p:nvPr/>
        </p:nvGrpSpPr>
        <p:grpSpPr bwMode="auto">
          <a:xfrm>
            <a:off x="5334000" y="4191000"/>
            <a:ext cx="1524000" cy="1752600"/>
            <a:chOff x="3360" y="2640"/>
            <a:chExt cx="960" cy="1104"/>
          </a:xfrm>
        </p:grpSpPr>
        <p:sp>
          <p:nvSpPr>
            <p:cNvPr id="1538106" name="Oval 58"/>
            <p:cNvSpPr>
              <a:spLocks noChangeArrowheads="1"/>
            </p:cNvSpPr>
            <p:nvPr/>
          </p:nvSpPr>
          <p:spPr bwMode="auto">
            <a:xfrm>
              <a:off x="3360" y="307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7" name="Oval 59"/>
            <p:cNvSpPr>
              <a:spLocks noChangeArrowheads="1"/>
            </p:cNvSpPr>
            <p:nvPr/>
          </p:nvSpPr>
          <p:spPr bwMode="auto">
            <a:xfrm>
              <a:off x="3744" y="331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8" name="Oval 60"/>
            <p:cNvSpPr>
              <a:spLocks noChangeArrowheads="1"/>
            </p:cNvSpPr>
            <p:nvPr/>
          </p:nvSpPr>
          <p:spPr bwMode="auto">
            <a:xfrm>
              <a:off x="4128" y="307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9" name="Line 61"/>
            <p:cNvSpPr>
              <a:spLocks noChangeShapeType="1"/>
            </p:cNvSpPr>
            <p:nvPr/>
          </p:nvSpPr>
          <p:spPr bwMode="auto">
            <a:xfrm flipH="1" flipV="1">
              <a:off x="3552" y="3216"/>
              <a:ext cx="192" cy="144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0" name="Line 62"/>
            <p:cNvSpPr>
              <a:spLocks noChangeShapeType="1"/>
            </p:cNvSpPr>
            <p:nvPr/>
          </p:nvSpPr>
          <p:spPr bwMode="auto">
            <a:xfrm flipV="1">
              <a:off x="3936" y="3216"/>
              <a:ext cx="192" cy="144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1" name="Oval 63"/>
            <p:cNvSpPr>
              <a:spLocks noChangeArrowheads="1"/>
            </p:cNvSpPr>
            <p:nvPr/>
          </p:nvSpPr>
          <p:spPr bwMode="auto">
            <a:xfrm>
              <a:off x="3744" y="355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2" name="Oval 64"/>
            <p:cNvSpPr>
              <a:spLocks noChangeArrowheads="1"/>
            </p:cNvSpPr>
            <p:nvPr/>
          </p:nvSpPr>
          <p:spPr bwMode="auto">
            <a:xfrm>
              <a:off x="3744" y="307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3" name="Line 65"/>
            <p:cNvSpPr>
              <a:spLocks noChangeShapeType="1"/>
            </p:cNvSpPr>
            <p:nvPr/>
          </p:nvSpPr>
          <p:spPr bwMode="auto">
            <a:xfrm flipH="1">
              <a:off x="3456" y="3264"/>
              <a:ext cx="0" cy="288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4" name="Line 66"/>
            <p:cNvSpPr>
              <a:spLocks noChangeShapeType="1"/>
            </p:cNvSpPr>
            <p:nvPr/>
          </p:nvSpPr>
          <p:spPr bwMode="auto">
            <a:xfrm>
              <a:off x="3552" y="3168"/>
              <a:ext cx="192" cy="0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5" name="Oval 67"/>
            <p:cNvSpPr>
              <a:spLocks noChangeArrowheads="1"/>
            </p:cNvSpPr>
            <p:nvPr/>
          </p:nvSpPr>
          <p:spPr bwMode="auto">
            <a:xfrm>
              <a:off x="4128" y="2640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6" name="Line 68"/>
            <p:cNvSpPr>
              <a:spLocks noChangeShapeType="1"/>
            </p:cNvSpPr>
            <p:nvPr/>
          </p:nvSpPr>
          <p:spPr bwMode="auto">
            <a:xfrm>
              <a:off x="4224" y="2832"/>
              <a:ext cx="0" cy="240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7" name="Oval 69"/>
            <p:cNvSpPr>
              <a:spLocks noChangeArrowheads="1"/>
            </p:cNvSpPr>
            <p:nvPr/>
          </p:nvSpPr>
          <p:spPr bwMode="auto">
            <a:xfrm>
              <a:off x="3360" y="355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8" name="Line 70"/>
            <p:cNvSpPr>
              <a:spLocks noChangeShapeType="1"/>
            </p:cNvSpPr>
            <p:nvPr/>
          </p:nvSpPr>
          <p:spPr bwMode="auto">
            <a:xfrm>
              <a:off x="3552" y="3648"/>
              <a:ext cx="192" cy="0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it a Tree?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581400" y="1676400"/>
            <a:ext cx="2286000" cy="2286000"/>
            <a:chOff x="3504" y="1632"/>
            <a:chExt cx="1440" cy="1440"/>
          </a:xfrm>
        </p:grpSpPr>
        <p:sp>
          <p:nvSpPr>
            <p:cNvPr id="1538052" name="Oval 4"/>
            <p:cNvSpPr>
              <a:spLocks noChangeArrowheads="1"/>
            </p:cNvSpPr>
            <p:nvPr/>
          </p:nvSpPr>
          <p:spPr bwMode="auto">
            <a:xfrm>
              <a:off x="3744" y="2016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3" name="Oval 5"/>
            <p:cNvSpPr>
              <a:spLocks noChangeArrowheads="1"/>
            </p:cNvSpPr>
            <p:nvPr/>
          </p:nvSpPr>
          <p:spPr bwMode="auto">
            <a:xfrm>
              <a:off x="4128" y="1632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4" name="Oval 6"/>
            <p:cNvSpPr>
              <a:spLocks noChangeArrowheads="1"/>
            </p:cNvSpPr>
            <p:nvPr/>
          </p:nvSpPr>
          <p:spPr bwMode="auto">
            <a:xfrm>
              <a:off x="4512" y="2016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5" name="Line 7"/>
            <p:cNvSpPr>
              <a:spLocks noChangeShapeType="1"/>
            </p:cNvSpPr>
            <p:nvPr/>
          </p:nvSpPr>
          <p:spPr bwMode="auto">
            <a:xfrm flipH="1">
              <a:off x="3840" y="1824"/>
              <a:ext cx="336" cy="192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6" name="Line 8"/>
            <p:cNvSpPr>
              <a:spLocks noChangeShapeType="1"/>
            </p:cNvSpPr>
            <p:nvPr/>
          </p:nvSpPr>
          <p:spPr bwMode="auto">
            <a:xfrm>
              <a:off x="4272" y="1824"/>
              <a:ext cx="336" cy="192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7" name="Oval 9"/>
            <p:cNvSpPr>
              <a:spLocks noChangeArrowheads="1"/>
            </p:cNvSpPr>
            <p:nvPr/>
          </p:nvSpPr>
          <p:spPr bwMode="auto">
            <a:xfrm>
              <a:off x="3504" y="2448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8" name="Oval 10"/>
            <p:cNvSpPr>
              <a:spLocks noChangeArrowheads="1"/>
            </p:cNvSpPr>
            <p:nvPr/>
          </p:nvSpPr>
          <p:spPr bwMode="auto">
            <a:xfrm>
              <a:off x="3984" y="2448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9" name="Line 11"/>
            <p:cNvSpPr>
              <a:spLocks noChangeShapeType="1"/>
            </p:cNvSpPr>
            <p:nvPr/>
          </p:nvSpPr>
          <p:spPr bwMode="auto">
            <a:xfrm flipH="1">
              <a:off x="3648" y="2208"/>
              <a:ext cx="144" cy="240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0" name="Oval 12"/>
            <p:cNvSpPr>
              <a:spLocks noChangeArrowheads="1"/>
            </p:cNvSpPr>
            <p:nvPr/>
          </p:nvSpPr>
          <p:spPr bwMode="auto">
            <a:xfrm>
              <a:off x="4752" y="2448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1" name="Line 13"/>
            <p:cNvSpPr>
              <a:spLocks noChangeShapeType="1"/>
            </p:cNvSpPr>
            <p:nvPr/>
          </p:nvSpPr>
          <p:spPr bwMode="auto">
            <a:xfrm>
              <a:off x="4656" y="2208"/>
              <a:ext cx="144" cy="240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2" name="Oval 14"/>
            <p:cNvSpPr>
              <a:spLocks noChangeArrowheads="1"/>
            </p:cNvSpPr>
            <p:nvPr/>
          </p:nvSpPr>
          <p:spPr bwMode="auto">
            <a:xfrm>
              <a:off x="3744" y="2880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3" name="Line 15"/>
            <p:cNvSpPr>
              <a:spLocks noChangeShapeType="1"/>
            </p:cNvSpPr>
            <p:nvPr/>
          </p:nvSpPr>
          <p:spPr bwMode="auto">
            <a:xfrm>
              <a:off x="3648" y="2640"/>
              <a:ext cx="144" cy="240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295400" y="4267200"/>
            <a:ext cx="1905000" cy="1600200"/>
            <a:chOff x="2160" y="1056"/>
            <a:chExt cx="1200" cy="1008"/>
          </a:xfrm>
        </p:grpSpPr>
        <p:sp>
          <p:nvSpPr>
            <p:cNvPr id="1538065" name="Oval 17"/>
            <p:cNvSpPr>
              <a:spLocks noChangeArrowheads="1"/>
            </p:cNvSpPr>
            <p:nvPr/>
          </p:nvSpPr>
          <p:spPr bwMode="auto">
            <a:xfrm>
              <a:off x="2400" y="1440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6" name="Oval 18"/>
            <p:cNvSpPr>
              <a:spLocks noChangeArrowheads="1"/>
            </p:cNvSpPr>
            <p:nvPr/>
          </p:nvSpPr>
          <p:spPr bwMode="auto">
            <a:xfrm>
              <a:off x="2784" y="1056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7" name="Oval 19"/>
            <p:cNvSpPr>
              <a:spLocks noChangeArrowheads="1"/>
            </p:cNvSpPr>
            <p:nvPr/>
          </p:nvSpPr>
          <p:spPr bwMode="auto">
            <a:xfrm>
              <a:off x="3168" y="1440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8" name="Line 20"/>
            <p:cNvSpPr>
              <a:spLocks noChangeShapeType="1"/>
            </p:cNvSpPr>
            <p:nvPr/>
          </p:nvSpPr>
          <p:spPr bwMode="auto">
            <a:xfrm flipH="1">
              <a:off x="2496" y="1248"/>
              <a:ext cx="336" cy="192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9" name="Line 21"/>
            <p:cNvSpPr>
              <a:spLocks noChangeShapeType="1"/>
            </p:cNvSpPr>
            <p:nvPr/>
          </p:nvSpPr>
          <p:spPr bwMode="auto">
            <a:xfrm>
              <a:off x="2928" y="1248"/>
              <a:ext cx="336" cy="192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0" name="Oval 22"/>
            <p:cNvSpPr>
              <a:spLocks noChangeArrowheads="1"/>
            </p:cNvSpPr>
            <p:nvPr/>
          </p:nvSpPr>
          <p:spPr bwMode="auto">
            <a:xfrm>
              <a:off x="2160" y="1872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1" name="Oval 23"/>
            <p:cNvSpPr>
              <a:spLocks noChangeArrowheads="1"/>
            </p:cNvSpPr>
            <p:nvPr/>
          </p:nvSpPr>
          <p:spPr bwMode="auto">
            <a:xfrm>
              <a:off x="2640" y="1872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2" name="Line 24"/>
            <p:cNvSpPr>
              <a:spLocks noChangeShapeType="1"/>
            </p:cNvSpPr>
            <p:nvPr/>
          </p:nvSpPr>
          <p:spPr bwMode="auto">
            <a:xfrm flipH="1">
              <a:off x="2304" y="1632"/>
              <a:ext cx="144" cy="240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3" name="Line 25"/>
            <p:cNvSpPr>
              <a:spLocks noChangeShapeType="1"/>
            </p:cNvSpPr>
            <p:nvPr/>
          </p:nvSpPr>
          <p:spPr bwMode="auto">
            <a:xfrm>
              <a:off x="2544" y="1632"/>
              <a:ext cx="144" cy="240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4" name="Line 26"/>
            <p:cNvSpPr>
              <a:spLocks noChangeShapeType="1"/>
            </p:cNvSpPr>
            <p:nvPr/>
          </p:nvSpPr>
          <p:spPr bwMode="auto">
            <a:xfrm flipH="1">
              <a:off x="2784" y="1632"/>
              <a:ext cx="432" cy="240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6553200" y="1676400"/>
            <a:ext cx="1905000" cy="1600200"/>
            <a:chOff x="1920" y="2352"/>
            <a:chExt cx="1200" cy="1008"/>
          </a:xfrm>
        </p:grpSpPr>
        <p:sp>
          <p:nvSpPr>
            <p:cNvPr id="1538076" name="Oval 28"/>
            <p:cNvSpPr>
              <a:spLocks noChangeArrowheads="1"/>
            </p:cNvSpPr>
            <p:nvPr/>
          </p:nvSpPr>
          <p:spPr bwMode="auto">
            <a:xfrm>
              <a:off x="2160" y="2736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7" name="Oval 29"/>
            <p:cNvSpPr>
              <a:spLocks noChangeArrowheads="1"/>
            </p:cNvSpPr>
            <p:nvPr/>
          </p:nvSpPr>
          <p:spPr bwMode="auto">
            <a:xfrm>
              <a:off x="2544" y="2352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8" name="Oval 30"/>
            <p:cNvSpPr>
              <a:spLocks noChangeArrowheads="1"/>
            </p:cNvSpPr>
            <p:nvPr/>
          </p:nvSpPr>
          <p:spPr bwMode="auto">
            <a:xfrm>
              <a:off x="2928" y="2736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9" name="Line 31"/>
            <p:cNvSpPr>
              <a:spLocks noChangeShapeType="1"/>
            </p:cNvSpPr>
            <p:nvPr/>
          </p:nvSpPr>
          <p:spPr bwMode="auto">
            <a:xfrm flipH="1">
              <a:off x="2256" y="2544"/>
              <a:ext cx="336" cy="192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0" name="Line 32"/>
            <p:cNvSpPr>
              <a:spLocks noChangeShapeType="1"/>
            </p:cNvSpPr>
            <p:nvPr/>
          </p:nvSpPr>
          <p:spPr bwMode="auto">
            <a:xfrm>
              <a:off x="2688" y="2544"/>
              <a:ext cx="336" cy="192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1" name="Oval 33"/>
            <p:cNvSpPr>
              <a:spLocks noChangeArrowheads="1"/>
            </p:cNvSpPr>
            <p:nvPr/>
          </p:nvSpPr>
          <p:spPr bwMode="auto">
            <a:xfrm>
              <a:off x="1920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2" name="Oval 34"/>
            <p:cNvSpPr>
              <a:spLocks noChangeArrowheads="1"/>
            </p:cNvSpPr>
            <p:nvPr/>
          </p:nvSpPr>
          <p:spPr bwMode="auto">
            <a:xfrm>
              <a:off x="2400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3" name="Line 35"/>
            <p:cNvSpPr>
              <a:spLocks noChangeShapeType="1"/>
            </p:cNvSpPr>
            <p:nvPr/>
          </p:nvSpPr>
          <p:spPr bwMode="auto">
            <a:xfrm flipH="1">
              <a:off x="2064" y="2928"/>
              <a:ext cx="144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4" name="Line 36"/>
            <p:cNvSpPr>
              <a:spLocks noChangeShapeType="1"/>
            </p:cNvSpPr>
            <p:nvPr/>
          </p:nvSpPr>
          <p:spPr bwMode="auto">
            <a:xfrm>
              <a:off x="2304" y="2928"/>
              <a:ext cx="144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5" name="Oval 37"/>
            <p:cNvSpPr>
              <a:spLocks noChangeArrowheads="1"/>
            </p:cNvSpPr>
            <p:nvPr/>
          </p:nvSpPr>
          <p:spPr bwMode="auto">
            <a:xfrm>
              <a:off x="2928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6" name="Line 38"/>
            <p:cNvSpPr>
              <a:spLocks noChangeShapeType="1"/>
            </p:cNvSpPr>
            <p:nvPr/>
          </p:nvSpPr>
          <p:spPr bwMode="auto">
            <a:xfrm>
              <a:off x="3024" y="2928"/>
              <a:ext cx="0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7" name="Oval 39"/>
            <p:cNvSpPr>
              <a:spLocks noChangeArrowheads="1"/>
            </p:cNvSpPr>
            <p:nvPr/>
          </p:nvSpPr>
          <p:spPr bwMode="auto">
            <a:xfrm>
              <a:off x="2160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8" name="Line 40"/>
            <p:cNvSpPr>
              <a:spLocks noChangeShapeType="1"/>
            </p:cNvSpPr>
            <p:nvPr/>
          </p:nvSpPr>
          <p:spPr bwMode="auto">
            <a:xfrm>
              <a:off x="2256" y="2928"/>
              <a:ext cx="0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9" name="Oval 41"/>
            <p:cNvSpPr>
              <a:spLocks noChangeArrowheads="1"/>
            </p:cNvSpPr>
            <p:nvPr/>
          </p:nvSpPr>
          <p:spPr bwMode="auto">
            <a:xfrm>
              <a:off x="2544" y="2736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0" name="Line 42"/>
            <p:cNvSpPr>
              <a:spLocks noChangeShapeType="1"/>
            </p:cNvSpPr>
            <p:nvPr/>
          </p:nvSpPr>
          <p:spPr bwMode="auto">
            <a:xfrm flipH="1">
              <a:off x="2640" y="2544"/>
              <a:ext cx="0" cy="192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685800" y="1676400"/>
            <a:ext cx="2286000" cy="2286000"/>
            <a:chOff x="2688" y="1536"/>
            <a:chExt cx="1440" cy="1440"/>
          </a:xfrm>
        </p:grpSpPr>
        <p:sp>
          <p:nvSpPr>
            <p:cNvPr id="1538092" name="Oval 44"/>
            <p:cNvSpPr>
              <a:spLocks noChangeArrowheads="1"/>
            </p:cNvSpPr>
            <p:nvPr/>
          </p:nvSpPr>
          <p:spPr bwMode="auto">
            <a:xfrm>
              <a:off x="2928" y="1920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3" name="Oval 45"/>
            <p:cNvSpPr>
              <a:spLocks noChangeArrowheads="1"/>
            </p:cNvSpPr>
            <p:nvPr/>
          </p:nvSpPr>
          <p:spPr bwMode="auto">
            <a:xfrm>
              <a:off x="3312" y="1536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4" name="Oval 46"/>
            <p:cNvSpPr>
              <a:spLocks noChangeArrowheads="1"/>
            </p:cNvSpPr>
            <p:nvPr/>
          </p:nvSpPr>
          <p:spPr bwMode="auto">
            <a:xfrm>
              <a:off x="3696" y="1920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5" name="Line 47"/>
            <p:cNvSpPr>
              <a:spLocks noChangeShapeType="1"/>
            </p:cNvSpPr>
            <p:nvPr/>
          </p:nvSpPr>
          <p:spPr bwMode="auto">
            <a:xfrm flipH="1">
              <a:off x="3024" y="1728"/>
              <a:ext cx="336" cy="192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6" name="Line 48"/>
            <p:cNvSpPr>
              <a:spLocks noChangeShapeType="1"/>
            </p:cNvSpPr>
            <p:nvPr/>
          </p:nvSpPr>
          <p:spPr bwMode="auto">
            <a:xfrm>
              <a:off x="3456" y="1728"/>
              <a:ext cx="336" cy="192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7" name="Oval 49"/>
            <p:cNvSpPr>
              <a:spLocks noChangeArrowheads="1"/>
            </p:cNvSpPr>
            <p:nvPr/>
          </p:nvSpPr>
          <p:spPr bwMode="auto">
            <a:xfrm>
              <a:off x="2688" y="2352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8" name="Oval 50"/>
            <p:cNvSpPr>
              <a:spLocks noChangeArrowheads="1"/>
            </p:cNvSpPr>
            <p:nvPr/>
          </p:nvSpPr>
          <p:spPr bwMode="auto">
            <a:xfrm>
              <a:off x="3168" y="2352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9" name="Line 51"/>
            <p:cNvSpPr>
              <a:spLocks noChangeShapeType="1"/>
            </p:cNvSpPr>
            <p:nvPr/>
          </p:nvSpPr>
          <p:spPr bwMode="auto">
            <a:xfrm flipH="1">
              <a:off x="2832" y="2112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0" name="Line 52"/>
            <p:cNvSpPr>
              <a:spLocks noChangeShapeType="1"/>
            </p:cNvSpPr>
            <p:nvPr/>
          </p:nvSpPr>
          <p:spPr bwMode="auto">
            <a:xfrm>
              <a:off x="3072" y="2112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1" name="Oval 53"/>
            <p:cNvSpPr>
              <a:spLocks noChangeArrowheads="1"/>
            </p:cNvSpPr>
            <p:nvPr/>
          </p:nvSpPr>
          <p:spPr bwMode="auto">
            <a:xfrm>
              <a:off x="3936" y="2352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2" name="Line 54"/>
            <p:cNvSpPr>
              <a:spLocks noChangeShapeType="1"/>
            </p:cNvSpPr>
            <p:nvPr/>
          </p:nvSpPr>
          <p:spPr bwMode="auto">
            <a:xfrm>
              <a:off x="3840" y="2112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3" name="Oval 55"/>
            <p:cNvSpPr>
              <a:spLocks noChangeArrowheads="1"/>
            </p:cNvSpPr>
            <p:nvPr/>
          </p:nvSpPr>
          <p:spPr bwMode="auto">
            <a:xfrm>
              <a:off x="2928" y="2784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4" name="Line 56"/>
            <p:cNvSpPr>
              <a:spLocks noChangeShapeType="1"/>
            </p:cNvSpPr>
            <p:nvPr/>
          </p:nvSpPr>
          <p:spPr bwMode="auto">
            <a:xfrm>
              <a:off x="2832" y="2544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57"/>
          <p:cNvGrpSpPr>
            <a:grpSpLocks/>
          </p:cNvGrpSpPr>
          <p:nvPr/>
        </p:nvGrpSpPr>
        <p:grpSpPr bwMode="auto">
          <a:xfrm>
            <a:off x="5334000" y="4191000"/>
            <a:ext cx="1524000" cy="1752600"/>
            <a:chOff x="3360" y="2640"/>
            <a:chExt cx="960" cy="1104"/>
          </a:xfrm>
        </p:grpSpPr>
        <p:sp>
          <p:nvSpPr>
            <p:cNvPr id="1538106" name="Oval 58"/>
            <p:cNvSpPr>
              <a:spLocks noChangeArrowheads="1"/>
            </p:cNvSpPr>
            <p:nvPr/>
          </p:nvSpPr>
          <p:spPr bwMode="auto">
            <a:xfrm>
              <a:off x="3360" y="307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7" name="Oval 59"/>
            <p:cNvSpPr>
              <a:spLocks noChangeArrowheads="1"/>
            </p:cNvSpPr>
            <p:nvPr/>
          </p:nvSpPr>
          <p:spPr bwMode="auto">
            <a:xfrm>
              <a:off x="3744" y="331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8" name="Oval 60"/>
            <p:cNvSpPr>
              <a:spLocks noChangeArrowheads="1"/>
            </p:cNvSpPr>
            <p:nvPr/>
          </p:nvSpPr>
          <p:spPr bwMode="auto">
            <a:xfrm>
              <a:off x="4128" y="307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9" name="Line 61"/>
            <p:cNvSpPr>
              <a:spLocks noChangeShapeType="1"/>
            </p:cNvSpPr>
            <p:nvPr/>
          </p:nvSpPr>
          <p:spPr bwMode="auto">
            <a:xfrm flipH="1" flipV="1">
              <a:off x="3552" y="3216"/>
              <a:ext cx="192" cy="144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0" name="Line 62"/>
            <p:cNvSpPr>
              <a:spLocks noChangeShapeType="1"/>
            </p:cNvSpPr>
            <p:nvPr/>
          </p:nvSpPr>
          <p:spPr bwMode="auto">
            <a:xfrm flipV="1">
              <a:off x="3936" y="3216"/>
              <a:ext cx="192" cy="144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1" name="Oval 63"/>
            <p:cNvSpPr>
              <a:spLocks noChangeArrowheads="1"/>
            </p:cNvSpPr>
            <p:nvPr/>
          </p:nvSpPr>
          <p:spPr bwMode="auto">
            <a:xfrm>
              <a:off x="3744" y="355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2" name="Oval 64"/>
            <p:cNvSpPr>
              <a:spLocks noChangeArrowheads="1"/>
            </p:cNvSpPr>
            <p:nvPr/>
          </p:nvSpPr>
          <p:spPr bwMode="auto">
            <a:xfrm>
              <a:off x="3744" y="307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3" name="Line 65"/>
            <p:cNvSpPr>
              <a:spLocks noChangeShapeType="1"/>
            </p:cNvSpPr>
            <p:nvPr/>
          </p:nvSpPr>
          <p:spPr bwMode="auto">
            <a:xfrm flipH="1">
              <a:off x="3456" y="3264"/>
              <a:ext cx="0" cy="288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4" name="Line 66"/>
            <p:cNvSpPr>
              <a:spLocks noChangeShapeType="1"/>
            </p:cNvSpPr>
            <p:nvPr/>
          </p:nvSpPr>
          <p:spPr bwMode="auto">
            <a:xfrm>
              <a:off x="3552" y="3168"/>
              <a:ext cx="192" cy="0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5" name="Oval 67"/>
            <p:cNvSpPr>
              <a:spLocks noChangeArrowheads="1"/>
            </p:cNvSpPr>
            <p:nvPr/>
          </p:nvSpPr>
          <p:spPr bwMode="auto">
            <a:xfrm>
              <a:off x="4128" y="2640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6" name="Line 68"/>
            <p:cNvSpPr>
              <a:spLocks noChangeShapeType="1"/>
            </p:cNvSpPr>
            <p:nvPr/>
          </p:nvSpPr>
          <p:spPr bwMode="auto">
            <a:xfrm>
              <a:off x="4224" y="2832"/>
              <a:ext cx="0" cy="240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7" name="Oval 69"/>
            <p:cNvSpPr>
              <a:spLocks noChangeArrowheads="1"/>
            </p:cNvSpPr>
            <p:nvPr/>
          </p:nvSpPr>
          <p:spPr bwMode="auto">
            <a:xfrm>
              <a:off x="3360" y="355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8" name="Line 70"/>
            <p:cNvSpPr>
              <a:spLocks noChangeShapeType="1"/>
            </p:cNvSpPr>
            <p:nvPr/>
          </p:nvSpPr>
          <p:spPr bwMode="auto">
            <a:xfrm>
              <a:off x="3552" y="3648"/>
              <a:ext cx="192" cy="0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38119" name="Text Box 71"/>
          <p:cNvSpPr txBox="1">
            <a:spLocks noChangeArrowheads="1"/>
          </p:cNvSpPr>
          <p:nvPr/>
        </p:nvSpPr>
        <p:spPr bwMode="auto">
          <a:xfrm>
            <a:off x="1905000" y="32766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400" b="1">
                <a:solidFill>
                  <a:srgbClr val="00FF00"/>
                </a:solidFill>
              </a:rPr>
              <a:t>yes!</a:t>
            </a:r>
            <a:endParaRPr lang="en-US" sz="2400"/>
          </a:p>
        </p:txBody>
      </p:sp>
      <p:sp>
        <p:nvSpPr>
          <p:cNvPr id="1538120" name="Text Box 72"/>
          <p:cNvSpPr txBox="1">
            <a:spLocks noChangeArrowheads="1"/>
          </p:cNvSpPr>
          <p:nvPr/>
        </p:nvSpPr>
        <p:spPr bwMode="auto">
          <a:xfrm>
            <a:off x="4114800" y="2819400"/>
            <a:ext cx="1981200" cy="114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>
                <a:solidFill>
                  <a:srgbClr val="FF0000"/>
                </a:solidFill>
              </a:rPr>
              <a:t>NO!</a:t>
            </a:r>
            <a:endParaRPr lang="en-US" sz="2400">
              <a:solidFill>
                <a:srgbClr val="FF0000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/>
              <a:t>All the nodes are not connected</a:t>
            </a:r>
          </a:p>
        </p:txBody>
      </p:sp>
      <p:sp>
        <p:nvSpPr>
          <p:cNvPr id="1538121" name="Text Box 73"/>
          <p:cNvSpPr txBox="1">
            <a:spLocks noChangeArrowheads="1"/>
          </p:cNvSpPr>
          <p:nvPr/>
        </p:nvSpPr>
        <p:spPr bwMode="auto">
          <a:xfrm>
            <a:off x="2590800" y="4800600"/>
            <a:ext cx="1981200" cy="169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>
                <a:solidFill>
                  <a:srgbClr val="FF0000"/>
                </a:solidFill>
              </a:rPr>
              <a:t>NO!</a:t>
            </a:r>
            <a:endParaRPr lang="en-US" sz="2400">
              <a:solidFill>
                <a:srgbClr val="FF0000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/>
              <a:t>There is a cycle and an extra edge (5 nodes and 5 edges)</a:t>
            </a:r>
          </a:p>
        </p:txBody>
      </p:sp>
      <p:sp>
        <p:nvSpPr>
          <p:cNvPr id="1538122" name="Text Box 74"/>
          <p:cNvSpPr txBox="1">
            <a:spLocks noChangeArrowheads="1"/>
          </p:cNvSpPr>
          <p:nvPr/>
        </p:nvSpPr>
        <p:spPr bwMode="auto">
          <a:xfrm>
            <a:off x="6858000" y="3200400"/>
            <a:ext cx="17526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>
                <a:solidFill>
                  <a:srgbClr val="00FF00"/>
                </a:solidFill>
              </a:rPr>
              <a:t>yes!</a:t>
            </a:r>
            <a:r>
              <a:rPr lang="en-US"/>
              <a:t> (but not a binary tree)</a:t>
            </a:r>
          </a:p>
        </p:txBody>
      </p:sp>
      <p:sp>
        <p:nvSpPr>
          <p:cNvPr id="1538123" name="Text Box 75"/>
          <p:cNvSpPr txBox="1">
            <a:spLocks noChangeArrowheads="1"/>
          </p:cNvSpPr>
          <p:nvPr/>
        </p:nvSpPr>
        <p:spPr bwMode="auto">
          <a:xfrm>
            <a:off x="6324600" y="5181600"/>
            <a:ext cx="213360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>
                <a:solidFill>
                  <a:srgbClr val="00FF00"/>
                </a:solidFill>
              </a:rPr>
              <a:t>yes!</a:t>
            </a:r>
            <a:r>
              <a:rPr lang="en-US"/>
              <a:t> (it’s actually the same graph as the blue one) – but usually we draw tree by its “levels”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15381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1538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1538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15381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1538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1538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1538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1538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1538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8" dur="80"/>
                                        <p:tgtEl>
                                          <p:spTgt spid="15381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9" dur="80"/>
                                        <p:tgtEl>
                                          <p:spTgt spid="1538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80"/>
                                        <p:tgtEl>
                                          <p:spTgt spid="1538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0" dur="80"/>
                                        <p:tgtEl>
                                          <p:spTgt spid="15381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1" dur="80"/>
                                        <p:tgtEl>
                                          <p:spTgt spid="15381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80"/>
                                        <p:tgtEl>
                                          <p:spTgt spid="15381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119" grpId="0"/>
      <p:bldP spid="1538120" grpId="0"/>
      <p:bldP spid="1538121" grpId="0"/>
      <p:bldP spid="1538122" grpId="0"/>
      <p:bldP spid="15381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5" descr="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4314825"/>
            <a:ext cx="6369050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latin typeface="Arial" charset="0"/>
                <a:cs typeface="Arial" charset="0"/>
              </a:rPr>
              <a:t>Example: HTML and CSS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nested tags define a tree rooted at the HTML tag</a:t>
            </a:r>
            <a:endParaRPr lang="en-US" altLang="en-US" sz="2400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&lt;</a:t>
            </a:r>
            <a:r>
              <a:rPr lang="en-US" altLang="en-US" sz="1050" dirty="0" smtClean="0">
                <a:latin typeface="Consolas" pitchFamily="49" charset="0"/>
                <a:cs typeface="Consolas" pitchFamily="49" charset="0"/>
              </a:rPr>
              <a:t>html&gt;</a:t>
            </a:r>
          </a:p>
          <a:p>
            <a:pPr>
              <a:buFontTx/>
              <a:buNone/>
            </a:pPr>
            <a:r>
              <a:rPr lang="en-US" altLang="en-US" sz="1050" dirty="0" smtClean="0">
                <a:latin typeface="Consolas" pitchFamily="49" charset="0"/>
                <a:cs typeface="Consolas" pitchFamily="49" charset="0"/>
              </a:rPr>
              <a:t>		    &lt;head&gt;</a:t>
            </a:r>
          </a:p>
          <a:p>
            <a:pPr>
              <a:buFontTx/>
              <a:buNone/>
            </a:pPr>
            <a:r>
              <a:rPr lang="en-US" altLang="en-US" sz="1050" dirty="0" smtClean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05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&lt;title&gt;Hello World!&lt;/title&gt;</a:t>
            </a:r>
          </a:p>
          <a:p>
            <a:pPr>
              <a:buFontTx/>
              <a:buNone/>
            </a:pPr>
            <a:r>
              <a:rPr lang="en-US" altLang="en-US" sz="1050" dirty="0" smtClean="0">
                <a:latin typeface="Consolas" pitchFamily="49" charset="0"/>
                <a:cs typeface="Consolas" pitchFamily="49" charset="0"/>
              </a:rPr>
              <a:t>		    &lt;/head&gt;</a:t>
            </a:r>
          </a:p>
          <a:p>
            <a:pPr>
              <a:buFontTx/>
              <a:buNone/>
            </a:pPr>
            <a:r>
              <a:rPr lang="en-US" altLang="en-US" sz="1050" dirty="0" smtClean="0">
                <a:latin typeface="Consolas" pitchFamily="49" charset="0"/>
                <a:cs typeface="Consolas" pitchFamily="49" charset="0"/>
              </a:rPr>
              <a:t>		    &lt;body&gt;</a:t>
            </a:r>
          </a:p>
          <a:p>
            <a:pPr>
              <a:buFontTx/>
              <a:buNone/>
            </a:pPr>
            <a:r>
              <a:rPr lang="en-US" altLang="en-US" sz="1050" dirty="0" smtClean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05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&lt;h1&gt;This is a &lt;u&gt;Heading&lt;/u&gt;&lt;/h1&gt;</a:t>
            </a:r>
          </a:p>
          <a:p>
            <a:pPr>
              <a:buFontTx/>
              <a:buNone/>
            </a:pPr>
            <a:r>
              <a:rPr lang="en-US" altLang="en-US" sz="1050" dirty="0" smtClean="0">
                <a:latin typeface="Consolas" pitchFamily="49" charset="0"/>
                <a:cs typeface="Consolas" pitchFamily="49" charset="0"/>
              </a:rPr>
              <a:t>		        &lt;p&gt;This is a paragraph with some</a:t>
            </a:r>
          </a:p>
          <a:p>
            <a:pPr>
              <a:buFontTx/>
              <a:buNone/>
            </a:pPr>
            <a:r>
              <a:rPr lang="en-US" altLang="en-US" sz="1050" dirty="0" smtClean="0">
                <a:latin typeface="Consolas" pitchFamily="49" charset="0"/>
                <a:cs typeface="Consolas" pitchFamily="49" charset="0"/>
              </a:rPr>
              <a:t>		        &lt;u&gt;underlined&lt;/u&gt; text.&lt;/p&gt;</a:t>
            </a:r>
          </a:p>
          <a:p>
            <a:pPr>
              <a:buFontTx/>
              <a:buNone/>
            </a:pPr>
            <a:r>
              <a:rPr lang="en-US" altLang="en-US" sz="1050" dirty="0" smtClean="0">
                <a:latin typeface="Consolas" pitchFamily="49" charset="0"/>
                <a:cs typeface="Consolas" pitchFamily="49" charset="0"/>
              </a:rPr>
              <a:t>		    &lt;/body&gt;</a:t>
            </a:r>
          </a:p>
          <a:p>
            <a:pPr>
              <a:buFontTx/>
              <a:buNone/>
            </a:pPr>
            <a:r>
              <a:rPr lang="en-US" altLang="en-US" sz="1050" dirty="0" smtClean="0">
                <a:latin typeface="Consolas" pitchFamily="49" charset="0"/>
                <a:cs typeface="Consolas" pitchFamily="49" charset="0"/>
              </a:rPr>
              <a:t>		&lt;/html&gt;</a:t>
            </a:r>
          </a:p>
        </p:txBody>
      </p:sp>
    </p:spTree>
    <p:extLst>
      <p:ext uri="{BB962C8B-B14F-4D97-AF65-F5344CB8AC3E}">
        <p14:creationId xmlns="" xmlns:p14="http://schemas.microsoft.com/office/powerpoint/2010/main" val="14587180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of Nodes and No of edges 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No of Nodes and No of edges </a:t>
            </a:r>
          </a:p>
          <a:p>
            <a:pPr>
              <a:buNone/>
            </a:pPr>
            <a:endParaRPr lang="en-US" sz="2800" dirty="0" smtClean="0"/>
          </a:p>
          <a:p>
            <a:r>
              <a:rPr lang="en-US" sz="2800" dirty="0" smtClean="0"/>
              <a:t>Number of edges in a tree is one less than the number of nodes. (</a:t>
            </a:r>
            <a:r>
              <a:rPr lang="en-US" sz="2800" b="1" dirty="0" smtClean="0">
                <a:solidFill>
                  <a:srgbClr val="FF0000"/>
                </a:solidFill>
              </a:rPr>
              <a:t>Prove ? Assignment</a:t>
            </a:r>
            <a:r>
              <a:rPr lang="en-US" sz="2800" dirty="0" smtClean="0"/>
              <a:t>)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of a Binary Tree</a:t>
            </a:r>
            <a:endParaRPr lang="en-US" dirty="0"/>
          </a:p>
        </p:txBody>
      </p:sp>
      <p:sp>
        <p:nvSpPr>
          <p:cNvPr id="1672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200"/>
              <a:t>Representation of a binary tree is very much like linked list.</a:t>
            </a:r>
          </a:p>
          <a:p>
            <a:r>
              <a:rPr lang="en-US" sz="2200"/>
              <a:t>Each node has two references one to the right child and one to the left child.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752600" y="3505200"/>
            <a:ext cx="2819400" cy="609600"/>
            <a:chOff x="1104" y="2208"/>
            <a:chExt cx="1776" cy="384"/>
          </a:xfrm>
        </p:grpSpPr>
        <p:sp>
          <p:nvSpPr>
            <p:cNvPr id="1672197" name="Rectangle 5"/>
            <p:cNvSpPr>
              <a:spLocks noChangeArrowheads="1"/>
            </p:cNvSpPr>
            <p:nvPr/>
          </p:nvSpPr>
          <p:spPr bwMode="auto">
            <a:xfrm>
              <a:off x="1104" y="2208"/>
              <a:ext cx="1776" cy="38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198" name="Line 6"/>
            <p:cNvSpPr>
              <a:spLocks noChangeShapeType="1"/>
            </p:cNvSpPr>
            <p:nvPr/>
          </p:nvSpPr>
          <p:spPr bwMode="auto">
            <a:xfrm>
              <a:off x="2448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200" name="Line 8"/>
            <p:cNvSpPr>
              <a:spLocks noChangeShapeType="1"/>
            </p:cNvSpPr>
            <p:nvPr/>
          </p:nvSpPr>
          <p:spPr bwMode="auto">
            <a:xfrm>
              <a:off x="2016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72201" name="Text Box 9"/>
          <p:cNvSpPr txBox="1">
            <a:spLocks noChangeArrowheads="1"/>
          </p:cNvSpPr>
          <p:nvPr/>
        </p:nvSpPr>
        <p:spPr bwMode="auto">
          <a:xfrm>
            <a:off x="2127250" y="3138488"/>
            <a:ext cx="6159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item</a:t>
            </a:r>
          </a:p>
        </p:txBody>
      </p:sp>
      <p:sp>
        <p:nvSpPr>
          <p:cNvPr id="1672202" name="Text Box 10"/>
          <p:cNvSpPr txBox="1">
            <a:spLocks noChangeArrowheads="1"/>
          </p:cNvSpPr>
          <p:nvPr/>
        </p:nvSpPr>
        <p:spPr bwMode="auto">
          <a:xfrm>
            <a:off x="2971800" y="3124200"/>
            <a:ext cx="10096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leftChild</a:t>
            </a:r>
          </a:p>
        </p:txBody>
      </p:sp>
      <p:sp>
        <p:nvSpPr>
          <p:cNvPr id="1672203" name="Text Box 11"/>
          <p:cNvSpPr txBox="1">
            <a:spLocks noChangeArrowheads="1"/>
          </p:cNvSpPr>
          <p:nvPr/>
        </p:nvSpPr>
        <p:spPr bwMode="auto">
          <a:xfrm>
            <a:off x="3962400" y="3124200"/>
            <a:ext cx="1149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rightChild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81000" y="4724400"/>
            <a:ext cx="2819400" cy="609600"/>
            <a:chOff x="1104" y="2208"/>
            <a:chExt cx="1776" cy="384"/>
          </a:xfrm>
        </p:grpSpPr>
        <p:sp>
          <p:nvSpPr>
            <p:cNvPr id="1672206" name="Rectangle 14"/>
            <p:cNvSpPr>
              <a:spLocks noChangeArrowheads="1"/>
            </p:cNvSpPr>
            <p:nvPr/>
          </p:nvSpPr>
          <p:spPr bwMode="auto">
            <a:xfrm>
              <a:off x="1104" y="2208"/>
              <a:ext cx="1776" cy="38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207" name="Line 15"/>
            <p:cNvSpPr>
              <a:spLocks noChangeShapeType="1"/>
            </p:cNvSpPr>
            <p:nvPr/>
          </p:nvSpPr>
          <p:spPr bwMode="auto">
            <a:xfrm>
              <a:off x="2448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208" name="Line 16"/>
            <p:cNvSpPr>
              <a:spLocks noChangeShapeType="1"/>
            </p:cNvSpPr>
            <p:nvPr/>
          </p:nvSpPr>
          <p:spPr bwMode="auto">
            <a:xfrm>
              <a:off x="2016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886200" y="4724400"/>
            <a:ext cx="2819400" cy="609600"/>
            <a:chOff x="1104" y="2208"/>
            <a:chExt cx="1776" cy="384"/>
          </a:xfrm>
        </p:grpSpPr>
        <p:sp>
          <p:nvSpPr>
            <p:cNvPr id="1672210" name="Rectangle 18"/>
            <p:cNvSpPr>
              <a:spLocks noChangeArrowheads="1"/>
            </p:cNvSpPr>
            <p:nvPr/>
          </p:nvSpPr>
          <p:spPr bwMode="auto">
            <a:xfrm>
              <a:off x="1104" y="2208"/>
              <a:ext cx="1776" cy="38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211" name="Line 19"/>
            <p:cNvSpPr>
              <a:spLocks noChangeShapeType="1"/>
            </p:cNvSpPr>
            <p:nvPr/>
          </p:nvSpPr>
          <p:spPr bwMode="auto">
            <a:xfrm>
              <a:off x="2448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212" name="Line 20"/>
            <p:cNvSpPr>
              <a:spLocks noChangeShapeType="1"/>
            </p:cNvSpPr>
            <p:nvPr/>
          </p:nvSpPr>
          <p:spPr bwMode="auto">
            <a:xfrm>
              <a:off x="2016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6096000" y="6096000"/>
            <a:ext cx="2819400" cy="609600"/>
            <a:chOff x="1104" y="2208"/>
            <a:chExt cx="1776" cy="384"/>
          </a:xfrm>
        </p:grpSpPr>
        <p:sp>
          <p:nvSpPr>
            <p:cNvPr id="1672214" name="Rectangle 22"/>
            <p:cNvSpPr>
              <a:spLocks noChangeArrowheads="1"/>
            </p:cNvSpPr>
            <p:nvPr/>
          </p:nvSpPr>
          <p:spPr bwMode="auto">
            <a:xfrm>
              <a:off x="1104" y="2208"/>
              <a:ext cx="1776" cy="38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215" name="Line 23"/>
            <p:cNvSpPr>
              <a:spLocks noChangeShapeType="1"/>
            </p:cNvSpPr>
            <p:nvPr/>
          </p:nvSpPr>
          <p:spPr bwMode="auto">
            <a:xfrm>
              <a:off x="2448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216" name="Line 24"/>
            <p:cNvSpPr>
              <a:spLocks noChangeShapeType="1"/>
            </p:cNvSpPr>
            <p:nvPr/>
          </p:nvSpPr>
          <p:spPr bwMode="auto">
            <a:xfrm>
              <a:off x="2016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72217" name="Line 25"/>
          <p:cNvSpPr>
            <a:spLocks noChangeShapeType="1"/>
          </p:cNvSpPr>
          <p:nvPr/>
        </p:nvSpPr>
        <p:spPr bwMode="auto">
          <a:xfrm flipH="1">
            <a:off x="2362200" y="3962400"/>
            <a:ext cx="1143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72218" name="Line 26"/>
          <p:cNvSpPr>
            <a:spLocks noChangeShapeType="1"/>
          </p:cNvSpPr>
          <p:nvPr/>
        </p:nvSpPr>
        <p:spPr bwMode="auto">
          <a:xfrm>
            <a:off x="4267200" y="3962400"/>
            <a:ext cx="990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72219" name="Line 27"/>
          <p:cNvSpPr>
            <a:spLocks noChangeShapeType="1"/>
          </p:cNvSpPr>
          <p:nvPr/>
        </p:nvSpPr>
        <p:spPr bwMode="auto">
          <a:xfrm>
            <a:off x="6248400" y="5029200"/>
            <a:ext cx="1828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72220" name="Line 28"/>
          <p:cNvSpPr>
            <a:spLocks noChangeShapeType="1"/>
          </p:cNvSpPr>
          <p:nvPr/>
        </p:nvSpPr>
        <p:spPr bwMode="auto">
          <a:xfrm flipH="1">
            <a:off x="8229600" y="60960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72221" name="Line 29"/>
          <p:cNvSpPr>
            <a:spLocks noChangeShapeType="1"/>
          </p:cNvSpPr>
          <p:nvPr/>
        </p:nvSpPr>
        <p:spPr bwMode="auto">
          <a:xfrm flipH="1">
            <a:off x="7553325" y="6105525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72222" name="Line 30"/>
          <p:cNvSpPr>
            <a:spLocks noChangeShapeType="1"/>
          </p:cNvSpPr>
          <p:nvPr/>
        </p:nvSpPr>
        <p:spPr bwMode="auto">
          <a:xfrm flipH="1">
            <a:off x="5334000" y="4733925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72223" name="Line 31"/>
          <p:cNvSpPr>
            <a:spLocks noChangeShapeType="1"/>
          </p:cNvSpPr>
          <p:nvPr/>
        </p:nvSpPr>
        <p:spPr bwMode="auto">
          <a:xfrm flipH="1">
            <a:off x="2514600" y="4733925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72224" name="Line 32"/>
          <p:cNvSpPr>
            <a:spLocks noChangeShapeType="1"/>
          </p:cNvSpPr>
          <p:nvPr/>
        </p:nvSpPr>
        <p:spPr bwMode="auto">
          <a:xfrm flipH="1">
            <a:off x="1828800" y="47244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72225" name="Text Box 33"/>
          <p:cNvSpPr txBox="1">
            <a:spLocks noChangeArrowheads="1"/>
          </p:cNvSpPr>
          <p:nvPr/>
        </p:nvSpPr>
        <p:spPr bwMode="auto">
          <a:xfrm>
            <a:off x="2286000" y="3657600"/>
            <a:ext cx="336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672226" name="Text Box 34"/>
          <p:cNvSpPr txBox="1">
            <a:spLocks noChangeArrowheads="1"/>
          </p:cNvSpPr>
          <p:nvPr/>
        </p:nvSpPr>
        <p:spPr bwMode="auto">
          <a:xfrm>
            <a:off x="1060450" y="4814888"/>
            <a:ext cx="3492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1672227" name="Text Box 35"/>
          <p:cNvSpPr txBox="1">
            <a:spLocks noChangeArrowheads="1"/>
          </p:cNvSpPr>
          <p:nvPr/>
        </p:nvSpPr>
        <p:spPr bwMode="auto">
          <a:xfrm>
            <a:off x="4343400" y="4876800"/>
            <a:ext cx="3492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672228" name="Text Box 36"/>
          <p:cNvSpPr txBox="1">
            <a:spLocks noChangeArrowheads="1"/>
          </p:cNvSpPr>
          <p:nvPr/>
        </p:nvSpPr>
        <p:spPr bwMode="auto">
          <a:xfrm>
            <a:off x="6623050" y="6186488"/>
            <a:ext cx="3492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</a:t>
            </a:r>
          </a:p>
        </p:txBody>
      </p:sp>
      <p:sp>
        <p:nvSpPr>
          <p:cNvPr id="1672230" name="Text Box 38"/>
          <p:cNvSpPr txBox="1">
            <a:spLocks noChangeArrowheads="1"/>
          </p:cNvSpPr>
          <p:nvPr/>
        </p:nvSpPr>
        <p:spPr bwMode="auto">
          <a:xfrm>
            <a:off x="336550" y="3581400"/>
            <a:ext cx="1200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TreeNode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a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Height</a:t>
            </a:r>
          </a:p>
          <a:p>
            <a:r>
              <a:rPr lang="en-US" dirty="0" smtClean="0"/>
              <a:t>Calculate No of Nodes</a:t>
            </a:r>
          </a:p>
          <a:p>
            <a:r>
              <a:rPr lang="en-US" dirty="0" smtClean="0"/>
              <a:t>Calculate No of Leave Nodes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362575" y="3184525"/>
            <a:ext cx="3095625" cy="2665413"/>
            <a:chOff x="692" y="1249"/>
            <a:chExt cx="1950" cy="1679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1508" y="1249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54" y="1295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A</a:t>
              </a: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965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010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B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053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2098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C</a:t>
              </a: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2325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2370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G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692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737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D</a:t>
              </a: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191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236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E</a:t>
              </a: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119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78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 flipH="1">
              <a:off x="874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1146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2280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1778" y="2606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1823" y="2652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F</a:t>
              </a: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1960" y="2243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5430838" y="6034088"/>
            <a:ext cx="29559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Full binary tree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a Tree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981575" y="2117725"/>
            <a:ext cx="3095625" cy="2665413"/>
            <a:chOff x="692" y="1249"/>
            <a:chExt cx="1950" cy="1679"/>
          </a:xfrm>
        </p:grpSpPr>
        <p:sp>
          <p:nvSpPr>
            <p:cNvPr id="1700868" name="Oval 4"/>
            <p:cNvSpPr>
              <a:spLocks noChangeArrowheads="1"/>
            </p:cNvSpPr>
            <p:nvPr/>
          </p:nvSpPr>
          <p:spPr bwMode="auto">
            <a:xfrm>
              <a:off x="1508" y="1249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69" name="Text Box 5"/>
            <p:cNvSpPr txBox="1">
              <a:spLocks noChangeArrowheads="1"/>
            </p:cNvSpPr>
            <p:nvPr/>
          </p:nvSpPr>
          <p:spPr bwMode="auto">
            <a:xfrm>
              <a:off x="1554" y="1295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A</a:t>
              </a:r>
            </a:p>
          </p:txBody>
        </p:sp>
        <p:sp>
          <p:nvSpPr>
            <p:cNvPr id="1700870" name="Oval 6"/>
            <p:cNvSpPr>
              <a:spLocks noChangeArrowheads="1"/>
            </p:cNvSpPr>
            <p:nvPr/>
          </p:nvSpPr>
          <p:spPr bwMode="auto">
            <a:xfrm>
              <a:off x="965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1" name="Text Box 7"/>
            <p:cNvSpPr txBox="1">
              <a:spLocks noChangeArrowheads="1"/>
            </p:cNvSpPr>
            <p:nvPr/>
          </p:nvSpPr>
          <p:spPr bwMode="auto">
            <a:xfrm>
              <a:off x="1010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B</a:t>
              </a:r>
            </a:p>
          </p:txBody>
        </p:sp>
        <p:sp>
          <p:nvSpPr>
            <p:cNvPr id="1700872" name="Oval 8"/>
            <p:cNvSpPr>
              <a:spLocks noChangeArrowheads="1"/>
            </p:cNvSpPr>
            <p:nvPr/>
          </p:nvSpPr>
          <p:spPr bwMode="auto">
            <a:xfrm>
              <a:off x="2053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3" name="Text Box 9"/>
            <p:cNvSpPr txBox="1">
              <a:spLocks noChangeArrowheads="1"/>
            </p:cNvSpPr>
            <p:nvPr/>
          </p:nvSpPr>
          <p:spPr bwMode="auto">
            <a:xfrm>
              <a:off x="2098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C</a:t>
              </a:r>
            </a:p>
          </p:txBody>
        </p:sp>
        <p:sp>
          <p:nvSpPr>
            <p:cNvPr id="1700874" name="Oval 10"/>
            <p:cNvSpPr>
              <a:spLocks noChangeArrowheads="1"/>
            </p:cNvSpPr>
            <p:nvPr/>
          </p:nvSpPr>
          <p:spPr bwMode="auto">
            <a:xfrm>
              <a:off x="2325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5" name="Text Box 11"/>
            <p:cNvSpPr txBox="1">
              <a:spLocks noChangeArrowheads="1"/>
            </p:cNvSpPr>
            <p:nvPr/>
          </p:nvSpPr>
          <p:spPr bwMode="auto">
            <a:xfrm>
              <a:off x="2370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G</a:t>
              </a:r>
            </a:p>
          </p:txBody>
        </p:sp>
        <p:sp>
          <p:nvSpPr>
            <p:cNvPr id="1700876" name="Oval 12"/>
            <p:cNvSpPr>
              <a:spLocks noChangeArrowheads="1"/>
            </p:cNvSpPr>
            <p:nvPr/>
          </p:nvSpPr>
          <p:spPr bwMode="auto">
            <a:xfrm>
              <a:off x="692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7" name="Text Box 13"/>
            <p:cNvSpPr txBox="1">
              <a:spLocks noChangeArrowheads="1"/>
            </p:cNvSpPr>
            <p:nvPr/>
          </p:nvSpPr>
          <p:spPr bwMode="auto">
            <a:xfrm>
              <a:off x="737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D</a:t>
              </a:r>
            </a:p>
          </p:txBody>
        </p:sp>
        <p:sp>
          <p:nvSpPr>
            <p:cNvPr id="1700878" name="Oval 14"/>
            <p:cNvSpPr>
              <a:spLocks noChangeArrowheads="1"/>
            </p:cNvSpPr>
            <p:nvPr/>
          </p:nvSpPr>
          <p:spPr bwMode="auto">
            <a:xfrm>
              <a:off x="1191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9" name="Text Box 15"/>
            <p:cNvSpPr txBox="1">
              <a:spLocks noChangeArrowheads="1"/>
            </p:cNvSpPr>
            <p:nvPr/>
          </p:nvSpPr>
          <p:spPr bwMode="auto">
            <a:xfrm>
              <a:off x="1236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E</a:t>
              </a:r>
            </a:p>
          </p:txBody>
        </p:sp>
        <p:sp>
          <p:nvSpPr>
            <p:cNvPr id="1700880" name="Line 16"/>
            <p:cNvSpPr>
              <a:spLocks noChangeShapeType="1"/>
            </p:cNvSpPr>
            <p:nvPr/>
          </p:nvSpPr>
          <p:spPr bwMode="auto">
            <a:xfrm flipH="1">
              <a:off x="119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1" name="Line 17"/>
            <p:cNvSpPr>
              <a:spLocks noChangeShapeType="1"/>
            </p:cNvSpPr>
            <p:nvPr/>
          </p:nvSpPr>
          <p:spPr bwMode="auto">
            <a:xfrm>
              <a:off x="178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2" name="Line 18"/>
            <p:cNvSpPr>
              <a:spLocks noChangeShapeType="1"/>
            </p:cNvSpPr>
            <p:nvPr/>
          </p:nvSpPr>
          <p:spPr bwMode="auto">
            <a:xfrm flipH="1">
              <a:off x="874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3" name="Line 19"/>
            <p:cNvSpPr>
              <a:spLocks noChangeShapeType="1"/>
            </p:cNvSpPr>
            <p:nvPr/>
          </p:nvSpPr>
          <p:spPr bwMode="auto">
            <a:xfrm>
              <a:off x="1146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4" name="Line 20"/>
            <p:cNvSpPr>
              <a:spLocks noChangeShapeType="1"/>
            </p:cNvSpPr>
            <p:nvPr/>
          </p:nvSpPr>
          <p:spPr bwMode="auto">
            <a:xfrm>
              <a:off x="2280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5" name="Oval 21"/>
            <p:cNvSpPr>
              <a:spLocks noChangeArrowheads="1"/>
            </p:cNvSpPr>
            <p:nvPr/>
          </p:nvSpPr>
          <p:spPr bwMode="auto">
            <a:xfrm>
              <a:off x="1778" y="2606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86" name="Text Box 22"/>
            <p:cNvSpPr txBox="1">
              <a:spLocks noChangeArrowheads="1"/>
            </p:cNvSpPr>
            <p:nvPr/>
          </p:nvSpPr>
          <p:spPr bwMode="auto">
            <a:xfrm>
              <a:off x="1823" y="2652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F</a:t>
              </a:r>
            </a:p>
          </p:txBody>
        </p:sp>
        <p:sp>
          <p:nvSpPr>
            <p:cNvPr id="1700887" name="Line 23"/>
            <p:cNvSpPr>
              <a:spLocks noChangeShapeType="1"/>
            </p:cNvSpPr>
            <p:nvPr/>
          </p:nvSpPr>
          <p:spPr bwMode="auto">
            <a:xfrm flipH="1">
              <a:off x="1960" y="2243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00888" name="Text Box 24"/>
          <p:cNvSpPr txBox="1">
            <a:spLocks noChangeArrowheads="1"/>
          </p:cNvSpPr>
          <p:nvPr/>
        </p:nvSpPr>
        <p:spPr bwMode="auto">
          <a:xfrm>
            <a:off x="5049838" y="4967288"/>
            <a:ext cx="29559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Full binary tree</a:t>
            </a:r>
          </a:p>
        </p:txBody>
      </p:sp>
      <p:sp>
        <p:nvSpPr>
          <p:cNvPr id="1700889" name="Rectangle 25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4648200" cy="4545013"/>
          </a:xfrm>
          <a:noFill/>
          <a:ln/>
        </p:spPr>
        <p:txBody>
          <a:bodyPr/>
          <a:lstStyle/>
          <a:p>
            <a:r>
              <a:rPr lang="en-US" sz="2600" dirty="0"/>
              <a:t>A binary tree is </a:t>
            </a:r>
            <a:r>
              <a:rPr lang="en-US" sz="2600" b="1" dirty="0"/>
              <a:t>full</a:t>
            </a:r>
            <a:r>
              <a:rPr lang="en-US" sz="2600" dirty="0"/>
              <a:t> if all the </a:t>
            </a:r>
            <a:r>
              <a:rPr lang="en-US" sz="2600" i="1" dirty="0"/>
              <a:t>internal</a:t>
            </a:r>
            <a:r>
              <a:rPr lang="en-US" sz="2600" dirty="0"/>
              <a:t> nodes (nodes other than leaves) has two children and if all the leaves have the same </a:t>
            </a:r>
            <a:r>
              <a:rPr lang="en-US" sz="2600" dirty="0" smtClean="0"/>
              <a:t>depth</a:t>
            </a:r>
            <a:endParaRPr lang="en-US" sz="26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a Tree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981575" y="2117725"/>
            <a:ext cx="3095625" cy="2665413"/>
            <a:chOff x="692" y="1249"/>
            <a:chExt cx="1950" cy="1679"/>
          </a:xfrm>
        </p:grpSpPr>
        <p:sp>
          <p:nvSpPr>
            <p:cNvPr id="1700868" name="Oval 4"/>
            <p:cNvSpPr>
              <a:spLocks noChangeArrowheads="1"/>
            </p:cNvSpPr>
            <p:nvPr/>
          </p:nvSpPr>
          <p:spPr bwMode="auto">
            <a:xfrm>
              <a:off x="1508" y="1249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69" name="Text Box 5"/>
            <p:cNvSpPr txBox="1">
              <a:spLocks noChangeArrowheads="1"/>
            </p:cNvSpPr>
            <p:nvPr/>
          </p:nvSpPr>
          <p:spPr bwMode="auto">
            <a:xfrm>
              <a:off x="1554" y="1295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A</a:t>
              </a:r>
            </a:p>
          </p:txBody>
        </p:sp>
        <p:sp>
          <p:nvSpPr>
            <p:cNvPr id="1700870" name="Oval 6"/>
            <p:cNvSpPr>
              <a:spLocks noChangeArrowheads="1"/>
            </p:cNvSpPr>
            <p:nvPr/>
          </p:nvSpPr>
          <p:spPr bwMode="auto">
            <a:xfrm>
              <a:off x="965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1" name="Text Box 7"/>
            <p:cNvSpPr txBox="1">
              <a:spLocks noChangeArrowheads="1"/>
            </p:cNvSpPr>
            <p:nvPr/>
          </p:nvSpPr>
          <p:spPr bwMode="auto">
            <a:xfrm>
              <a:off x="1010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B</a:t>
              </a:r>
            </a:p>
          </p:txBody>
        </p:sp>
        <p:sp>
          <p:nvSpPr>
            <p:cNvPr id="1700872" name="Oval 8"/>
            <p:cNvSpPr>
              <a:spLocks noChangeArrowheads="1"/>
            </p:cNvSpPr>
            <p:nvPr/>
          </p:nvSpPr>
          <p:spPr bwMode="auto">
            <a:xfrm>
              <a:off x="2053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3" name="Text Box 9"/>
            <p:cNvSpPr txBox="1">
              <a:spLocks noChangeArrowheads="1"/>
            </p:cNvSpPr>
            <p:nvPr/>
          </p:nvSpPr>
          <p:spPr bwMode="auto">
            <a:xfrm>
              <a:off x="2098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C</a:t>
              </a:r>
            </a:p>
          </p:txBody>
        </p:sp>
        <p:sp>
          <p:nvSpPr>
            <p:cNvPr id="1700874" name="Oval 10"/>
            <p:cNvSpPr>
              <a:spLocks noChangeArrowheads="1"/>
            </p:cNvSpPr>
            <p:nvPr/>
          </p:nvSpPr>
          <p:spPr bwMode="auto">
            <a:xfrm>
              <a:off x="2325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5" name="Text Box 11"/>
            <p:cNvSpPr txBox="1">
              <a:spLocks noChangeArrowheads="1"/>
            </p:cNvSpPr>
            <p:nvPr/>
          </p:nvSpPr>
          <p:spPr bwMode="auto">
            <a:xfrm>
              <a:off x="2370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G</a:t>
              </a:r>
            </a:p>
          </p:txBody>
        </p:sp>
        <p:sp>
          <p:nvSpPr>
            <p:cNvPr id="1700876" name="Oval 12"/>
            <p:cNvSpPr>
              <a:spLocks noChangeArrowheads="1"/>
            </p:cNvSpPr>
            <p:nvPr/>
          </p:nvSpPr>
          <p:spPr bwMode="auto">
            <a:xfrm>
              <a:off x="692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7" name="Text Box 13"/>
            <p:cNvSpPr txBox="1">
              <a:spLocks noChangeArrowheads="1"/>
            </p:cNvSpPr>
            <p:nvPr/>
          </p:nvSpPr>
          <p:spPr bwMode="auto">
            <a:xfrm>
              <a:off x="737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D</a:t>
              </a:r>
            </a:p>
          </p:txBody>
        </p:sp>
        <p:sp>
          <p:nvSpPr>
            <p:cNvPr id="1700878" name="Oval 14"/>
            <p:cNvSpPr>
              <a:spLocks noChangeArrowheads="1"/>
            </p:cNvSpPr>
            <p:nvPr/>
          </p:nvSpPr>
          <p:spPr bwMode="auto">
            <a:xfrm>
              <a:off x="1191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9" name="Text Box 15"/>
            <p:cNvSpPr txBox="1">
              <a:spLocks noChangeArrowheads="1"/>
            </p:cNvSpPr>
            <p:nvPr/>
          </p:nvSpPr>
          <p:spPr bwMode="auto">
            <a:xfrm>
              <a:off x="1236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E</a:t>
              </a:r>
            </a:p>
          </p:txBody>
        </p:sp>
        <p:sp>
          <p:nvSpPr>
            <p:cNvPr id="1700880" name="Line 16"/>
            <p:cNvSpPr>
              <a:spLocks noChangeShapeType="1"/>
            </p:cNvSpPr>
            <p:nvPr/>
          </p:nvSpPr>
          <p:spPr bwMode="auto">
            <a:xfrm flipH="1">
              <a:off x="119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1" name="Line 17"/>
            <p:cNvSpPr>
              <a:spLocks noChangeShapeType="1"/>
            </p:cNvSpPr>
            <p:nvPr/>
          </p:nvSpPr>
          <p:spPr bwMode="auto">
            <a:xfrm>
              <a:off x="178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2" name="Line 18"/>
            <p:cNvSpPr>
              <a:spLocks noChangeShapeType="1"/>
            </p:cNvSpPr>
            <p:nvPr/>
          </p:nvSpPr>
          <p:spPr bwMode="auto">
            <a:xfrm flipH="1">
              <a:off x="874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3" name="Line 19"/>
            <p:cNvSpPr>
              <a:spLocks noChangeShapeType="1"/>
            </p:cNvSpPr>
            <p:nvPr/>
          </p:nvSpPr>
          <p:spPr bwMode="auto">
            <a:xfrm>
              <a:off x="1146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4" name="Line 20"/>
            <p:cNvSpPr>
              <a:spLocks noChangeShapeType="1"/>
            </p:cNvSpPr>
            <p:nvPr/>
          </p:nvSpPr>
          <p:spPr bwMode="auto">
            <a:xfrm>
              <a:off x="2280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5" name="Oval 21"/>
            <p:cNvSpPr>
              <a:spLocks noChangeArrowheads="1"/>
            </p:cNvSpPr>
            <p:nvPr/>
          </p:nvSpPr>
          <p:spPr bwMode="auto">
            <a:xfrm>
              <a:off x="1778" y="2606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86" name="Text Box 22"/>
            <p:cNvSpPr txBox="1">
              <a:spLocks noChangeArrowheads="1"/>
            </p:cNvSpPr>
            <p:nvPr/>
          </p:nvSpPr>
          <p:spPr bwMode="auto">
            <a:xfrm>
              <a:off x="1823" y="2652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F</a:t>
              </a:r>
            </a:p>
          </p:txBody>
        </p:sp>
        <p:sp>
          <p:nvSpPr>
            <p:cNvPr id="1700887" name="Line 23"/>
            <p:cNvSpPr>
              <a:spLocks noChangeShapeType="1"/>
            </p:cNvSpPr>
            <p:nvPr/>
          </p:nvSpPr>
          <p:spPr bwMode="auto">
            <a:xfrm flipH="1">
              <a:off x="1960" y="2243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00888" name="Text Box 24"/>
          <p:cNvSpPr txBox="1">
            <a:spLocks noChangeArrowheads="1"/>
          </p:cNvSpPr>
          <p:nvPr/>
        </p:nvSpPr>
        <p:spPr bwMode="auto">
          <a:xfrm>
            <a:off x="5049838" y="4967288"/>
            <a:ext cx="29559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Full binary tree</a:t>
            </a:r>
          </a:p>
        </p:txBody>
      </p:sp>
      <p:sp>
        <p:nvSpPr>
          <p:cNvPr id="1700889" name="Rectangle 25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5029200" cy="4545013"/>
          </a:xfrm>
          <a:noFill/>
          <a:ln/>
        </p:spPr>
        <p:txBody>
          <a:bodyPr/>
          <a:lstStyle/>
          <a:p>
            <a:pPr marL="463550" lvl="1" indent="-6350">
              <a:buNone/>
            </a:pPr>
            <a:r>
              <a:rPr lang="en-US" sz="2400" dirty="0" smtClean="0"/>
              <a:t>A </a:t>
            </a:r>
            <a:r>
              <a:rPr lang="en-US" sz="2400" dirty="0"/>
              <a:t>full binary tree of height </a:t>
            </a:r>
            <a:r>
              <a:rPr lang="en-US" sz="2400" i="1" dirty="0"/>
              <a:t>h</a:t>
            </a:r>
            <a:r>
              <a:rPr lang="en-US" sz="2400" dirty="0"/>
              <a:t> </a:t>
            </a:r>
            <a:r>
              <a:rPr lang="en-US" sz="2400" dirty="0" smtClean="0"/>
              <a:t>has (2</a:t>
            </a:r>
            <a:r>
              <a:rPr lang="en-US" sz="2400" i="1" baseline="30000" dirty="0" smtClean="0"/>
              <a:t>h</a:t>
            </a:r>
            <a:r>
              <a:rPr lang="en-US" sz="2400" dirty="0" smtClean="0"/>
              <a:t> </a:t>
            </a:r>
            <a:r>
              <a:rPr lang="en-US" sz="2400" dirty="0"/>
              <a:t>– 1) nodes, of which 2</a:t>
            </a:r>
            <a:r>
              <a:rPr lang="en-US" sz="2400" i="1" baseline="30000" dirty="0"/>
              <a:t>h-1</a:t>
            </a:r>
            <a:r>
              <a:rPr lang="en-US" sz="2400" dirty="0"/>
              <a:t> are leaves </a:t>
            </a:r>
            <a:endParaRPr lang="en-US" sz="2400" dirty="0" smtClean="0"/>
          </a:p>
          <a:p>
            <a:pPr marL="463550" lvl="1" indent="-6350">
              <a:buNone/>
            </a:pPr>
            <a:r>
              <a:rPr lang="en-US" sz="2400" i="1" dirty="0" smtClean="0">
                <a:solidFill>
                  <a:srgbClr val="FF0000"/>
                </a:solidFill>
              </a:rPr>
              <a:t>(</a:t>
            </a:r>
            <a:r>
              <a:rPr lang="en-US" sz="2400" i="1" dirty="0">
                <a:solidFill>
                  <a:srgbClr val="FF0000"/>
                </a:solidFill>
              </a:rPr>
              <a:t>can be proved by induction on the height of the tree).</a:t>
            </a:r>
          </a:p>
        </p:txBody>
      </p:sp>
      <p:sp>
        <p:nvSpPr>
          <p:cNvPr id="1700890" name="Text Box 26"/>
          <p:cNvSpPr txBox="1">
            <a:spLocks noChangeArrowheads="1"/>
          </p:cNvSpPr>
          <p:nvPr/>
        </p:nvSpPr>
        <p:spPr bwMode="auto">
          <a:xfrm>
            <a:off x="457200" y="3733800"/>
            <a:ext cx="4191000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/>
              <a:t>Height of this tree </a:t>
            </a:r>
            <a:r>
              <a:rPr lang="en-US" sz="2400" dirty="0" smtClean="0"/>
              <a:t>= Level = </a:t>
            </a:r>
            <a:r>
              <a:rPr lang="en-US" sz="2400" dirty="0"/>
              <a:t>3 </a:t>
            </a:r>
            <a:r>
              <a:rPr lang="en-US" sz="2400" dirty="0" smtClean="0"/>
              <a:t> </a:t>
            </a:r>
          </a:p>
          <a:p>
            <a:endParaRPr lang="en-US" sz="2400" dirty="0" smtClean="0"/>
          </a:p>
          <a:p>
            <a:r>
              <a:rPr lang="en-US" sz="2400" dirty="0" smtClean="0"/>
              <a:t>Nodes: 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 </a:t>
            </a:r>
            <a:r>
              <a:rPr lang="en-US" sz="2400" dirty="0"/>
              <a:t>– 1=7 nodes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Leaves: 2</a:t>
            </a:r>
            <a:r>
              <a:rPr lang="en-US" sz="2400" baseline="30000" dirty="0" smtClean="0"/>
              <a:t>3 </a:t>
            </a:r>
            <a:r>
              <a:rPr lang="en-US" sz="2400" baseline="30000" dirty="0"/>
              <a:t>-1</a:t>
            </a:r>
            <a:r>
              <a:rPr lang="en-US" sz="2400" dirty="0"/>
              <a:t> = 4 of them are leaves.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Full Binary Tree and Complete Binary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Full Binary Tree and Complete Binary Tree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77800" y="1143000"/>
            <a:ext cx="4316413" cy="4916488"/>
          </a:xfrm>
        </p:spPr>
        <p:txBody>
          <a:bodyPr/>
          <a:lstStyle/>
          <a:p>
            <a:r>
              <a:rPr lang="en-US" sz="2400" dirty="0" smtClean="0"/>
              <a:t>A binary tree is </a:t>
            </a:r>
            <a:r>
              <a:rPr lang="en-US" sz="2400" b="1" dirty="0" smtClean="0"/>
              <a:t>full</a:t>
            </a:r>
            <a:r>
              <a:rPr lang="en-US" sz="2400" dirty="0" smtClean="0"/>
              <a:t> if all the </a:t>
            </a:r>
            <a:r>
              <a:rPr lang="en-US" sz="2400" i="1" dirty="0" smtClean="0"/>
              <a:t>internal</a:t>
            </a:r>
            <a:r>
              <a:rPr lang="en-US" sz="2400" dirty="0" smtClean="0"/>
              <a:t> nodes (nodes other than leaves) has two children and if all the leaves have the same depth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316412" cy="4916488"/>
          </a:xfrm>
        </p:spPr>
        <p:txBody>
          <a:bodyPr/>
          <a:lstStyle/>
          <a:p>
            <a:r>
              <a:rPr lang="en-US" sz="2400" dirty="0" smtClean="0"/>
              <a:t>A </a:t>
            </a:r>
            <a:r>
              <a:rPr lang="en-US" sz="2400" b="1" dirty="0" smtClean="0"/>
              <a:t>complete</a:t>
            </a:r>
            <a:r>
              <a:rPr lang="en-US" sz="2400" dirty="0" smtClean="0"/>
              <a:t> binary tree is one where</a:t>
            </a:r>
          </a:p>
          <a:p>
            <a:pPr lvl="1"/>
            <a:r>
              <a:rPr lang="en-US" sz="2000" dirty="0" smtClean="0"/>
              <a:t>The leaves are on at most two different levels,</a:t>
            </a:r>
          </a:p>
          <a:p>
            <a:pPr lvl="1"/>
            <a:r>
              <a:rPr lang="en-US" sz="2000" dirty="0" smtClean="0"/>
              <a:t>The second to bottom level is filled in (has 2</a:t>
            </a:r>
            <a:r>
              <a:rPr lang="en-US" sz="2000" baseline="30000" dirty="0" smtClean="0"/>
              <a:t>h-2</a:t>
            </a:r>
            <a:r>
              <a:rPr lang="en-US" sz="2000" dirty="0" smtClean="0"/>
              <a:t> nodes) and</a:t>
            </a:r>
          </a:p>
          <a:p>
            <a:pPr lvl="1"/>
            <a:r>
              <a:rPr lang="en-US" sz="2000" dirty="0" smtClean="0"/>
              <a:t>The leaves on the bottom level are as far to the left as possible.</a:t>
            </a:r>
          </a:p>
          <a:p>
            <a:endParaRPr lang="en-US" dirty="0"/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685800" y="3641725"/>
            <a:ext cx="3095625" cy="2665413"/>
            <a:chOff x="692" y="1249"/>
            <a:chExt cx="1950" cy="1679"/>
          </a:xfrm>
        </p:grpSpPr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508" y="1249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554" y="1295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A</a:t>
              </a:r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965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1010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B</a:t>
              </a: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2053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2098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C</a:t>
              </a:r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2325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2370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G</a:t>
              </a: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92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737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D</a:t>
              </a: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1191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1236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E</a:t>
              </a: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H="1">
              <a:off x="119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178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 flipH="1">
              <a:off x="874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1146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2280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1778" y="2606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1823" y="2652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F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 flipH="1">
              <a:off x="1960" y="2243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754063" y="6491288"/>
            <a:ext cx="29559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Full binary tree</a:t>
            </a:r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5959475" y="4114800"/>
            <a:ext cx="2663825" cy="2667000"/>
            <a:chOff x="3165" y="1244"/>
            <a:chExt cx="1678" cy="1680"/>
          </a:xfrm>
        </p:grpSpPr>
        <p:sp>
          <p:nvSpPr>
            <p:cNvPr id="29" name="Oval 4"/>
            <p:cNvSpPr>
              <a:spLocks noChangeArrowheads="1"/>
            </p:cNvSpPr>
            <p:nvPr/>
          </p:nvSpPr>
          <p:spPr bwMode="auto">
            <a:xfrm>
              <a:off x="3981" y="1244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Text Box 5"/>
            <p:cNvSpPr txBox="1">
              <a:spLocks noChangeArrowheads="1"/>
            </p:cNvSpPr>
            <p:nvPr/>
          </p:nvSpPr>
          <p:spPr bwMode="auto">
            <a:xfrm>
              <a:off x="4027" y="1290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A</a:t>
              </a:r>
            </a:p>
          </p:txBody>
        </p:sp>
        <p:sp>
          <p:nvSpPr>
            <p:cNvPr id="31" name="Oval 6"/>
            <p:cNvSpPr>
              <a:spLocks noChangeArrowheads="1"/>
            </p:cNvSpPr>
            <p:nvPr/>
          </p:nvSpPr>
          <p:spPr bwMode="auto">
            <a:xfrm>
              <a:off x="3438" y="1925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Text Box 7"/>
            <p:cNvSpPr txBox="1">
              <a:spLocks noChangeArrowheads="1"/>
            </p:cNvSpPr>
            <p:nvPr/>
          </p:nvSpPr>
          <p:spPr bwMode="auto">
            <a:xfrm>
              <a:off x="3483" y="1971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B</a:t>
              </a:r>
            </a:p>
          </p:txBody>
        </p:sp>
        <p:sp>
          <p:nvSpPr>
            <p:cNvPr id="33" name="Oval 8"/>
            <p:cNvSpPr>
              <a:spLocks noChangeArrowheads="1"/>
            </p:cNvSpPr>
            <p:nvPr/>
          </p:nvSpPr>
          <p:spPr bwMode="auto">
            <a:xfrm>
              <a:off x="4526" y="1925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Text Box 9"/>
            <p:cNvSpPr txBox="1">
              <a:spLocks noChangeArrowheads="1"/>
            </p:cNvSpPr>
            <p:nvPr/>
          </p:nvSpPr>
          <p:spPr bwMode="auto">
            <a:xfrm>
              <a:off x="4571" y="1971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C</a:t>
              </a:r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3165" y="2605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Text Box 11"/>
            <p:cNvSpPr txBox="1">
              <a:spLocks noChangeArrowheads="1"/>
            </p:cNvSpPr>
            <p:nvPr/>
          </p:nvSpPr>
          <p:spPr bwMode="auto">
            <a:xfrm>
              <a:off x="3210" y="2651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D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3664" y="2605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Text Box 13"/>
            <p:cNvSpPr txBox="1">
              <a:spLocks noChangeArrowheads="1"/>
            </p:cNvSpPr>
            <p:nvPr/>
          </p:nvSpPr>
          <p:spPr bwMode="auto">
            <a:xfrm>
              <a:off x="3709" y="2651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E</a:t>
              </a:r>
            </a:p>
          </p:txBody>
        </p:sp>
        <p:sp>
          <p:nvSpPr>
            <p:cNvPr id="39" name="Line 14"/>
            <p:cNvSpPr>
              <a:spLocks noChangeShapeType="1"/>
            </p:cNvSpPr>
            <p:nvPr/>
          </p:nvSpPr>
          <p:spPr bwMode="auto">
            <a:xfrm flipH="1">
              <a:off x="3664" y="1516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15"/>
            <p:cNvSpPr>
              <a:spLocks noChangeShapeType="1"/>
            </p:cNvSpPr>
            <p:nvPr/>
          </p:nvSpPr>
          <p:spPr bwMode="auto">
            <a:xfrm>
              <a:off x="4254" y="1516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 flipH="1">
              <a:off x="3347" y="2242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>
              <a:off x="3619" y="2242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Oval 18"/>
            <p:cNvSpPr>
              <a:spLocks noChangeArrowheads="1"/>
            </p:cNvSpPr>
            <p:nvPr/>
          </p:nvSpPr>
          <p:spPr bwMode="auto">
            <a:xfrm>
              <a:off x="4251" y="2606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Text Box 19"/>
            <p:cNvSpPr txBox="1">
              <a:spLocks noChangeArrowheads="1"/>
            </p:cNvSpPr>
            <p:nvPr/>
          </p:nvSpPr>
          <p:spPr bwMode="auto">
            <a:xfrm>
              <a:off x="4296" y="2652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F</a:t>
              </a:r>
            </a:p>
          </p:txBody>
        </p:sp>
        <p:sp>
          <p:nvSpPr>
            <p:cNvPr id="45" name="Line 20"/>
            <p:cNvSpPr>
              <a:spLocks noChangeShapeType="1"/>
            </p:cNvSpPr>
            <p:nvPr/>
          </p:nvSpPr>
          <p:spPr bwMode="auto">
            <a:xfrm flipH="1">
              <a:off x="4433" y="2243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Text Box 21"/>
          <p:cNvSpPr txBox="1">
            <a:spLocks noChangeArrowheads="1"/>
          </p:cNvSpPr>
          <p:nvPr/>
        </p:nvSpPr>
        <p:spPr bwMode="auto">
          <a:xfrm>
            <a:off x="4114800" y="4419600"/>
            <a:ext cx="29559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Complete binary tree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8915400" cy="14700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Representation of Binary tree in memory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2362200"/>
            <a:ext cx="6781800" cy="3276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Let </a:t>
            </a:r>
            <a:r>
              <a:rPr lang="en-US" dirty="0"/>
              <a:t>T be a </a:t>
            </a:r>
            <a:r>
              <a:rPr lang="en-US" dirty="0" smtClean="0"/>
              <a:t>binary.</a:t>
            </a:r>
          </a:p>
          <a:p>
            <a:pPr algn="l"/>
            <a:r>
              <a:rPr lang="en-US" dirty="0" smtClean="0"/>
              <a:t>There are two ways for representing binary tree in memory.</a:t>
            </a:r>
          </a:p>
          <a:p>
            <a:pPr algn="l"/>
            <a:endParaRPr lang="en-US" dirty="0" smtClean="0"/>
          </a:p>
          <a:p>
            <a:pPr algn="l">
              <a:buFont typeface="Wingdings" pitchFamily="2" charset="2"/>
              <a:buChar char="v"/>
            </a:pPr>
            <a:r>
              <a:rPr lang="en-US" dirty="0" smtClean="0"/>
              <a:t>Sequential Representation </a:t>
            </a:r>
          </a:p>
          <a:p>
            <a:pPr algn="l">
              <a:buFont typeface="Wingdings" pitchFamily="2" charset="2"/>
              <a:buChar char="v"/>
            </a:pPr>
            <a:r>
              <a:rPr lang="en-US" dirty="0" smtClean="0"/>
              <a:t>Linked Representation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Sequential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tx2"/>
                </a:solidFill>
              </a:rPr>
              <a:t>Suppose T is a complete binary tree. Then only single linear array TREE is used as follows.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352800"/>
            <a:ext cx="6324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9" descr="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76450"/>
            <a:ext cx="6369050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latin typeface="Arial" charset="0"/>
                <a:cs typeface="Arial" charset="0"/>
              </a:rPr>
              <a:t>Example: HTML and CSS</a:t>
            </a:r>
          </a:p>
        </p:txBody>
      </p:sp>
      <p:sp>
        <p:nvSpPr>
          <p:cNvPr id="31747" name="Rectangle 10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Web browsers render  this tree as a web page</a:t>
            </a:r>
          </a:p>
        </p:txBody>
      </p:sp>
      <p:pic>
        <p:nvPicPr>
          <p:cNvPr id="31749" name="Picture 4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502150"/>
            <a:ext cx="6424613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1403350" y="3429000"/>
            <a:ext cx="1584325" cy="115093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>
            <a:off x="2843213" y="3429000"/>
            <a:ext cx="360362" cy="2087563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3708400" y="3789363"/>
            <a:ext cx="28733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5078049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</a:t>
            </a:r>
            <a:endParaRPr lang="en-US" dirty="0"/>
          </a:p>
        </p:txBody>
      </p:sp>
      <p:pic>
        <p:nvPicPr>
          <p:cNvPr id="3074" name="Picture 2" descr="C:\Users\abc\Desktop\b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" y="3333054"/>
            <a:ext cx="4495800" cy="3524946"/>
          </a:xfrm>
          <a:prstGeom prst="rect">
            <a:avLst/>
          </a:prstGeom>
          <a:noFill/>
        </p:spPr>
      </p:pic>
      <p:pic>
        <p:nvPicPr>
          <p:cNvPr id="3" name="Picture 2" descr="C:\Users\abc\Desktop\b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0"/>
            <a:ext cx="4343400" cy="3732609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Re[presentation of Binary Tree</a:t>
            </a:r>
            <a:endParaRPr lang="en-US" dirty="0"/>
          </a:p>
        </p:txBody>
      </p:sp>
      <p:pic>
        <p:nvPicPr>
          <p:cNvPr id="3074" name="Picture 2" descr="C:\Users\abc\Desktop\b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760080" y="1652588"/>
            <a:ext cx="5620665" cy="4406900"/>
          </a:xfrm>
          <a:prstGeom prst="rect">
            <a:avLst/>
          </a:prstGeom>
          <a:noFill/>
        </p:spPr>
      </p:pic>
      <p:pic>
        <p:nvPicPr>
          <p:cNvPr id="3" name="Picture 2" descr="C:\Users\abc\Desktop\tre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1295401"/>
            <a:ext cx="2743200" cy="5562599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array can be used to store the nodes of a binary tree. </a:t>
            </a:r>
          </a:p>
          <a:p>
            <a:r>
              <a:rPr lang="en-US" dirty="0" smtClean="0"/>
              <a:t>The nodes stored in an array of memory can be accessed sequentially</a:t>
            </a:r>
            <a:endParaRPr lang="en-US" dirty="0"/>
          </a:p>
        </p:txBody>
      </p:sp>
      <p:pic>
        <p:nvPicPr>
          <p:cNvPr id="1698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733800"/>
            <a:ext cx="5153025" cy="16287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698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6700" y="5562600"/>
            <a:ext cx="5067300" cy="10477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6988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4419600"/>
            <a:ext cx="3004457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identify </a:t>
            </a:r>
          </a:p>
          <a:p>
            <a:r>
              <a:rPr lang="en-US" dirty="0" smtClean="0"/>
              <a:t>Parent, Left and Right node of any node</a:t>
            </a:r>
            <a:endParaRPr lang="en-US" dirty="0"/>
          </a:p>
        </p:txBody>
      </p:sp>
      <p:pic>
        <p:nvPicPr>
          <p:cNvPr id="1698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733800"/>
            <a:ext cx="5153025" cy="16287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698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6700" y="5562600"/>
            <a:ext cx="5067300" cy="10477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How to identify Parent of D stored in </a:t>
            </a:r>
          </a:p>
          <a:p>
            <a:pPr>
              <a:buNone/>
            </a:pPr>
            <a:r>
              <a:rPr lang="en-US" sz="2800" dirty="0" smtClean="0"/>
              <a:t>	Array Index n= 3</a:t>
            </a:r>
          </a:p>
        </p:txBody>
      </p:sp>
      <p:pic>
        <p:nvPicPr>
          <p:cNvPr id="1698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733800"/>
            <a:ext cx="5153025" cy="16287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698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6700" y="5562600"/>
            <a:ext cx="5067300" cy="10477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How to identify Parent of D stored in </a:t>
            </a:r>
          </a:p>
          <a:p>
            <a:pPr>
              <a:buNone/>
            </a:pPr>
            <a:r>
              <a:rPr lang="en-US" sz="2800" dirty="0" smtClean="0"/>
              <a:t>	Array Index n= 3</a:t>
            </a:r>
          </a:p>
        </p:txBody>
      </p:sp>
      <p:pic>
        <p:nvPicPr>
          <p:cNvPr id="1698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733800"/>
            <a:ext cx="5153025" cy="16287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698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6700" y="5562600"/>
            <a:ext cx="5067300" cy="10477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70086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2438400"/>
            <a:ext cx="2590800" cy="19050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09600" y="6248400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A[1] is the parent of D which is B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How to identify Left Child of C stored in </a:t>
            </a:r>
          </a:p>
          <a:p>
            <a:pPr>
              <a:buNone/>
            </a:pPr>
            <a:r>
              <a:rPr lang="en-US" sz="2800" dirty="0" smtClean="0"/>
              <a:t>	Array Index n= 2</a:t>
            </a:r>
          </a:p>
        </p:txBody>
      </p:sp>
      <p:pic>
        <p:nvPicPr>
          <p:cNvPr id="1698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733800"/>
            <a:ext cx="5153025" cy="16287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698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6700" y="5562600"/>
            <a:ext cx="5067300" cy="10477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How to identify Left Child of C stored in </a:t>
            </a:r>
          </a:p>
          <a:p>
            <a:pPr>
              <a:buNone/>
            </a:pPr>
            <a:r>
              <a:rPr lang="en-US" sz="2800" dirty="0" smtClean="0"/>
              <a:t>	Array Index n= 2</a:t>
            </a:r>
          </a:p>
        </p:txBody>
      </p:sp>
      <p:pic>
        <p:nvPicPr>
          <p:cNvPr id="16988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276600"/>
            <a:ext cx="5153025" cy="16287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6988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6700" y="4953000"/>
            <a:ext cx="5067300" cy="10477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70189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2590800"/>
            <a:ext cx="2133600" cy="147412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70189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600" y="6172200"/>
            <a:ext cx="8519583" cy="3333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How to identify Right Child of B stored in </a:t>
            </a:r>
          </a:p>
          <a:p>
            <a:pPr>
              <a:buNone/>
            </a:pPr>
            <a:r>
              <a:rPr lang="en-US" sz="2800" dirty="0" smtClean="0"/>
              <a:t>	Array Index n= 1</a:t>
            </a:r>
          </a:p>
        </p:txBody>
      </p:sp>
      <p:pic>
        <p:nvPicPr>
          <p:cNvPr id="1698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733800"/>
            <a:ext cx="5153025" cy="16287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698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6700" y="5562600"/>
            <a:ext cx="5067300" cy="10477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How to identify Right Child of B stored in </a:t>
            </a:r>
          </a:p>
          <a:p>
            <a:pPr>
              <a:buNone/>
            </a:pPr>
            <a:r>
              <a:rPr lang="en-US" sz="2800" dirty="0" smtClean="0"/>
              <a:t>	Array Index n= 1</a:t>
            </a:r>
          </a:p>
        </p:txBody>
      </p:sp>
      <p:pic>
        <p:nvPicPr>
          <p:cNvPr id="16988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43200"/>
            <a:ext cx="5153025" cy="16287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6988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6700" y="4267200"/>
            <a:ext cx="5067300" cy="10477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70291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81600" y="2590800"/>
            <a:ext cx="2821947" cy="16287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70291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599" y="5791200"/>
            <a:ext cx="5452533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357563"/>
            <a:ext cx="390207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General Trees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An abstract tree does not restrict the number of nodes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In this tree, the degrees vary:</a:t>
            </a:r>
          </a:p>
        </p:txBody>
      </p:sp>
      <p:graphicFrame>
        <p:nvGraphicFramePr>
          <p:cNvPr id="3113" name="Group 41"/>
          <p:cNvGraphicFramePr>
            <a:graphicFrameLocks noGrp="1"/>
          </p:cNvGraphicFramePr>
          <p:nvPr/>
        </p:nvGraphicFramePr>
        <p:xfrm>
          <a:off x="827088" y="3103563"/>
          <a:ext cx="3384550" cy="1981200"/>
        </p:xfrm>
        <a:graphic>
          <a:graphicData uri="http://schemas.openxmlformats.org/drawingml/2006/table">
            <a:tbl>
              <a:tblPr/>
              <a:tblGrid>
                <a:gridCol w="1152138"/>
                <a:gridCol w="2232412"/>
              </a:tblGrid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Degree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Nodes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D, F, G, J, K, L, M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A, B, E, H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8371092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determine the array Size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baseline="30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d+1</a:t>
            </a: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The linked representation uses three parallel arrays, </a:t>
            </a:r>
            <a:r>
              <a:rPr lang="en-US" b="1" dirty="0" smtClean="0">
                <a:solidFill>
                  <a:srgbClr val="FF0000"/>
                </a:solidFill>
              </a:rPr>
              <a:t>INFO,LEFT</a:t>
            </a:r>
            <a:r>
              <a:rPr lang="en-US" dirty="0" smtClean="0">
                <a:solidFill>
                  <a:schemeClr val="tx2"/>
                </a:solidFill>
              </a:rPr>
              <a:t> &amp; </a:t>
            </a:r>
            <a:r>
              <a:rPr lang="en-US" b="1" dirty="0" smtClean="0">
                <a:solidFill>
                  <a:srgbClr val="FF0000"/>
                </a:solidFill>
              </a:rPr>
              <a:t>RIGHT</a:t>
            </a:r>
            <a:r>
              <a:rPr lang="en-US" dirty="0" smtClean="0">
                <a:solidFill>
                  <a:schemeClr val="tx2"/>
                </a:solidFill>
              </a:rPr>
              <a:t> &amp; a pointer variable ROOT.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Each node N of Y will correspond to a location K such that: 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1) INFO[K] contains the data at node N. 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2) LEFT[K] contains the location of left child of node N. 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3) RIGHT[K] contains the location of right child of node N. 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ROOT will contain location of root R of T. 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93368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sample representation is shown in fig. </a:t>
            </a:r>
            <a:endParaRPr lang="en-US" dirty="0"/>
          </a:p>
        </p:txBody>
      </p:sp>
      <p:pic>
        <p:nvPicPr>
          <p:cNvPr id="1703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333750"/>
            <a:ext cx="7635875" cy="35242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7039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438775" y="1219200"/>
            <a:ext cx="3705225" cy="24479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Trees (BSTs)</a:t>
            </a:r>
          </a:p>
        </p:txBody>
      </p:sp>
      <p:sp>
        <p:nvSpPr>
          <p:cNvPr id="1733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binary search tree is a binary tree with a special property</a:t>
            </a:r>
          </a:p>
          <a:p>
            <a:pPr lvl="1"/>
            <a:r>
              <a:rPr lang="en-US"/>
              <a:t>For all nodes </a:t>
            </a:r>
            <a:r>
              <a:rPr lang="en-US" i="1"/>
              <a:t>v</a:t>
            </a:r>
            <a:r>
              <a:rPr lang="en-US"/>
              <a:t> in the tree:</a:t>
            </a:r>
          </a:p>
          <a:p>
            <a:pPr lvl="2"/>
            <a:r>
              <a:rPr lang="en-US"/>
              <a:t>All the nodes in the </a:t>
            </a:r>
            <a:r>
              <a:rPr lang="en-US" b="1"/>
              <a:t>left subtree</a:t>
            </a:r>
            <a:r>
              <a:rPr lang="en-US"/>
              <a:t> of </a:t>
            </a:r>
            <a:r>
              <a:rPr lang="en-US" i="1"/>
              <a:t>v</a:t>
            </a:r>
            <a:r>
              <a:rPr lang="en-US"/>
              <a:t> contain items </a:t>
            </a:r>
            <a:r>
              <a:rPr lang="en-US" b="1"/>
              <a:t>less than</a:t>
            </a:r>
            <a:r>
              <a:rPr lang="en-US"/>
              <a:t> </a:t>
            </a:r>
            <a:r>
              <a:rPr lang="en-US" b="1"/>
              <a:t>equal to</a:t>
            </a:r>
            <a:r>
              <a:rPr lang="en-US"/>
              <a:t> the item in </a:t>
            </a:r>
            <a:r>
              <a:rPr lang="en-US" i="1"/>
              <a:t>v</a:t>
            </a:r>
            <a:r>
              <a:rPr lang="en-US"/>
              <a:t> and</a:t>
            </a:r>
          </a:p>
          <a:p>
            <a:pPr lvl="2"/>
            <a:r>
              <a:rPr lang="en-US"/>
              <a:t>All the nodes in the </a:t>
            </a:r>
            <a:r>
              <a:rPr lang="en-US" b="1"/>
              <a:t>right subtree</a:t>
            </a:r>
            <a:r>
              <a:rPr lang="en-US"/>
              <a:t> of </a:t>
            </a:r>
            <a:r>
              <a:rPr lang="en-US" i="1"/>
              <a:t>v</a:t>
            </a:r>
            <a:r>
              <a:rPr lang="en-US"/>
              <a:t> contain items </a:t>
            </a:r>
            <a:r>
              <a:rPr lang="en-US" b="1"/>
              <a:t>greater than or equal to</a:t>
            </a:r>
            <a:r>
              <a:rPr lang="en-US"/>
              <a:t> the item in </a:t>
            </a:r>
            <a:r>
              <a:rPr lang="en-US" i="1"/>
              <a:t>v</a:t>
            </a:r>
          </a:p>
          <a:p>
            <a:pPr>
              <a:buFont typeface="Wingdings" pitchFamily="2" charset="2"/>
              <a:buNone/>
            </a:pPr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682" name="Text Box 2"/>
          <p:cNvSpPr txBox="1">
            <a:spLocks noChangeArrowheads="1"/>
          </p:cNvSpPr>
          <p:nvPr/>
        </p:nvSpPr>
        <p:spPr bwMode="auto">
          <a:xfrm>
            <a:off x="4267200" y="22098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17</a:t>
            </a:r>
          </a:p>
        </p:txBody>
      </p:sp>
      <p:sp>
        <p:nvSpPr>
          <p:cNvPr id="1735683" name="Text Box 3"/>
          <p:cNvSpPr txBox="1">
            <a:spLocks noChangeArrowheads="1"/>
          </p:cNvSpPr>
          <p:nvPr/>
        </p:nvSpPr>
        <p:spPr bwMode="auto">
          <a:xfrm>
            <a:off x="2743200" y="3124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13</a:t>
            </a:r>
          </a:p>
        </p:txBody>
      </p:sp>
      <p:sp>
        <p:nvSpPr>
          <p:cNvPr id="1735684" name="Text Box 4"/>
          <p:cNvSpPr txBox="1">
            <a:spLocks noChangeArrowheads="1"/>
          </p:cNvSpPr>
          <p:nvPr/>
        </p:nvSpPr>
        <p:spPr bwMode="auto">
          <a:xfrm>
            <a:off x="6400800" y="3124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27</a:t>
            </a:r>
          </a:p>
        </p:txBody>
      </p:sp>
      <p:sp>
        <p:nvSpPr>
          <p:cNvPr id="1735685" name="Text Box 5"/>
          <p:cNvSpPr txBox="1">
            <a:spLocks noChangeArrowheads="1"/>
          </p:cNvSpPr>
          <p:nvPr/>
        </p:nvSpPr>
        <p:spPr bwMode="auto">
          <a:xfrm>
            <a:off x="1752600" y="41148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9</a:t>
            </a:r>
          </a:p>
        </p:txBody>
      </p:sp>
      <p:sp>
        <p:nvSpPr>
          <p:cNvPr id="1735686" name="Text Box 6"/>
          <p:cNvSpPr txBox="1">
            <a:spLocks noChangeArrowheads="1"/>
          </p:cNvSpPr>
          <p:nvPr/>
        </p:nvSpPr>
        <p:spPr bwMode="auto">
          <a:xfrm>
            <a:off x="7620000" y="41148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39</a:t>
            </a:r>
          </a:p>
        </p:txBody>
      </p:sp>
      <p:sp>
        <p:nvSpPr>
          <p:cNvPr id="1735687" name="Text Box 7"/>
          <p:cNvSpPr txBox="1">
            <a:spLocks noChangeArrowheads="1"/>
          </p:cNvSpPr>
          <p:nvPr/>
        </p:nvSpPr>
        <p:spPr bwMode="auto">
          <a:xfrm>
            <a:off x="3962400" y="41148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16</a:t>
            </a:r>
          </a:p>
        </p:txBody>
      </p:sp>
      <p:sp>
        <p:nvSpPr>
          <p:cNvPr id="1735688" name="Text Box 8"/>
          <p:cNvSpPr txBox="1">
            <a:spLocks noChangeArrowheads="1"/>
          </p:cNvSpPr>
          <p:nvPr/>
        </p:nvSpPr>
        <p:spPr bwMode="auto">
          <a:xfrm>
            <a:off x="2590800" y="5334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11</a:t>
            </a:r>
          </a:p>
        </p:txBody>
      </p:sp>
      <p:sp>
        <p:nvSpPr>
          <p:cNvPr id="1735689" name="Text Box 9"/>
          <p:cNvSpPr txBox="1">
            <a:spLocks noChangeArrowheads="1"/>
          </p:cNvSpPr>
          <p:nvPr/>
        </p:nvSpPr>
        <p:spPr bwMode="auto">
          <a:xfrm>
            <a:off x="5410200" y="41148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20</a:t>
            </a:r>
          </a:p>
        </p:txBody>
      </p:sp>
      <p:sp>
        <p:nvSpPr>
          <p:cNvPr id="173569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BST Example</a:t>
            </a:r>
          </a:p>
        </p:txBody>
      </p:sp>
      <p:sp>
        <p:nvSpPr>
          <p:cNvPr id="1735691" name="Oval 11"/>
          <p:cNvSpPr>
            <a:spLocks noChangeArrowheads="1"/>
          </p:cNvSpPr>
          <p:nvPr/>
        </p:nvSpPr>
        <p:spPr bwMode="auto">
          <a:xfrm>
            <a:off x="2590800" y="2971800"/>
            <a:ext cx="758825" cy="762000"/>
          </a:xfrm>
          <a:prstGeom prst="ellipse">
            <a:avLst/>
          </a:prstGeom>
          <a:solidFill>
            <a:srgbClr val="99CCFF">
              <a:alpha val="2500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5692" name="Oval 12"/>
          <p:cNvSpPr>
            <a:spLocks noChangeArrowheads="1"/>
          </p:cNvSpPr>
          <p:nvPr/>
        </p:nvSpPr>
        <p:spPr bwMode="auto">
          <a:xfrm>
            <a:off x="1447800" y="3962400"/>
            <a:ext cx="758825" cy="762000"/>
          </a:xfrm>
          <a:prstGeom prst="ellipse">
            <a:avLst/>
          </a:prstGeom>
          <a:solidFill>
            <a:srgbClr val="99CCFF">
              <a:alpha val="2500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5693" name="Oval 13"/>
          <p:cNvSpPr>
            <a:spLocks noChangeArrowheads="1"/>
          </p:cNvSpPr>
          <p:nvPr/>
        </p:nvSpPr>
        <p:spPr bwMode="auto">
          <a:xfrm>
            <a:off x="3810000" y="3962400"/>
            <a:ext cx="758825" cy="762000"/>
          </a:xfrm>
          <a:prstGeom prst="ellipse">
            <a:avLst/>
          </a:prstGeom>
          <a:solidFill>
            <a:srgbClr val="99CCFF">
              <a:alpha val="2500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5694" name="Oval 14"/>
          <p:cNvSpPr>
            <a:spLocks noChangeArrowheads="1"/>
          </p:cNvSpPr>
          <p:nvPr/>
        </p:nvSpPr>
        <p:spPr bwMode="auto">
          <a:xfrm>
            <a:off x="7467600" y="3962400"/>
            <a:ext cx="758825" cy="762000"/>
          </a:xfrm>
          <a:prstGeom prst="ellipse">
            <a:avLst/>
          </a:prstGeom>
          <a:solidFill>
            <a:srgbClr val="99CCFF">
              <a:alpha val="2500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5695" name="Oval 15"/>
          <p:cNvSpPr>
            <a:spLocks noChangeArrowheads="1"/>
          </p:cNvSpPr>
          <p:nvPr/>
        </p:nvSpPr>
        <p:spPr bwMode="auto">
          <a:xfrm>
            <a:off x="2438400" y="5181600"/>
            <a:ext cx="758825" cy="762000"/>
          </a:xfrm>
          <a:prstGeom prst="ellipse">
            <a:avLst/>
          </a:prstGeom>
          <a:solidFill>
            <a:srgbClr val="99CCFF">
              <a:alpha val="2500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5696" name="Line 16"/>
          <p:cNvSpPr>
            <a:spLocks noChangeShapeType="1"/>
          </p:cNvSpPr>
          <p:nvPr/>
        </p:nvSpPr>
        <p:spPr bwMode="auto">
          <a:xfrm flipH="1">
            <a:off x="3352800" y="2590800"/>
            <a:ext cx="762000" cy="53340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35697" name="Line 17"/>
          <p:cNvSpPr>
            <a:spLocks noChangeShapeType="1"/>
          </p:cNvSpPr>
          <p:nvPr/>
        </p:nvSpPr>
        <p:spPr bwMode="auto">
          <a:xfrm flipH="1">
            <a:off x="2209800" y="3657600"/>
            <a:ext cx="533400" cy="38100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35698" name="Line 18"/>
          <p:cNvSpPr>
            <a:spLocks noChangeShapeType="1"/>
          </p:cNvSpPr>
          <p:nvPr/>
        </p:nvSpPr>
        <p:spPr bwMode="auto">
          <a:xfrm flipH="1">
            <a:off x="5867400" y="3657600"/>
            <a:ext cx="533400" cy="38100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35699" name="Line 19"/>
          <p:cNvSpPr>
            <a:spLocks noChangeShapeType="1"/>
          </p:cNvSpPr>
          <p:nvPr/>
        </p:nvSpPr>
        <p:spPr bwMode="auto">
          <a:xfrm>
            <a:off x="5029200" y="2514600"/>
            <a:ext cx="1143000" cy="68580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35700" name="Line 20"/>
          <p:cNvSpPr>
            <a:spLocks noChangeShapeType="1"/>
          </p:cNvSpPr>
          <p:nvPr/>
        </p:nvSpPr>
        <p:spPr bwMode="auto">
          <a:xfrm>
            <a:off x="2057400" y="4724400"/>
            <a:ext cx="533400" cy="53340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35701" name="Line 21"/>
          <p:cNvSpPr>
            <a:spLocks noChangeShapeType="1"/>
          </p:cNvSpPr>
          <p:nvPr/>
        </p:nvSpPr>
        <p:spPr bwMode="auto">
          <a:xfrm>
            <a:off x="7010400" y="3657600"/>
            <a:ext cx="533400" cy="38100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35702" name="Line 22"/>
          <p:cNvSpPr>
            <a:spLocks noChangeShapeType="1"/>
          </p:cNvSpPr>
          <p:nvPr/>
        </p:nvSpPr>
        <p:spPr bwMode="auto">
          <a:xfrm>
            <a:off x="3352800" y="3657600"/>
            <a:ext cx="533400" cy="38100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35703" name="Oval 23"/>
          <p:cNvSpPr>
            <a:spLocks noChangeArrowheads="1"/>
          </p:cNvSpPr>
          <p:nvPr/>
        </p:nvSpPr>
        <p:spPr bwMode="auto">
          <a:xfrm>
            <a:off x="6248400" y="2971800"/>
            <a:ext cx="758825" cy="762000"/>
          </a:xfrm>
          <a:prstGeom prst="ellipse">
            <a:avLst/>
          </a:prstGeom>
          <a:solidFill>
            <a:srgbClr val="99CCFF">
              <a:alpha val="2500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5704" name="Oval 24"/>
          <p:cNvSpPr>
            <a:spLocks noChangeArrowheads="1"/>
          </p:cNvSpPr>
          <p:nvPr/>
        </p:nvSpPr>
        <p:spPr bwMode="auto">
          <a:xfrm>
            <a:off x="5257800" y="3962400"/>
            <a:ext cx="758825" cy="762000"/>
          </a:xfrm>
          <a:prstGeom prst="ellipse">
            <a:avLst/>
          </a:prstGeom>
          <a:solidFill>
            <a:srgbClr val="99CCFF">
              <a:alpha val="2500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5705" name="Oval 25"/>
          <p:cNvSpPr>
            <a:spLocks noChangeArrowheads="1"/>
          </p:cNvSpPr>
          <p:nvPr/>
        </p:nvSpPr>
        <p:spPr bwMode="auto">
          <a:xfrm>
            <a:off x="4114800" y="2057400"/>
            <a:ext cx="758825" cy="762000"/>
          </a:xfrm>
          <a:prstGeom prst="ellipse">
            <a:avLst/>
          </a:prstGeom>
          <a:solidFill>
            <a:srgbClr val="99CCFF">
              <a:alpha val="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on BST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operations performed on binary tree can also be applied to Binary Search Tree  (BST). primitive operators performed on BST : </a:t>
            </a:r>
          </a:p>
          <a:p>
            <a:r>
              <a:rPr lang="en-US" dirty="0" smtClean="0"/>
              <a:t>1. Inserting a node </a:t>
            </a:r>
          </a:p>
          <a:p>
            <a:r>
              <a:rPr lang="en-US" dirty="0" smtClean="0"/>
              <a:t>2. Searching a node </a:t>
            </a:r>
          </a:p>
          <a:p>
            <a:r>
              <a:rPr lang="en-US" dirty="0" smtClean="0"/>
              <a:t>3. Deleting a node</a:t>
            </a:r>
          </a:p>
          <a:p>
            <a:r>
              <a:rPr lang="en-US" dirty="0" smtClean="0"/>
              <a:t>The tree traversal algorithm (pre-order, post-order </a:t>
            </a:r>
          </a:p>
          <a:p>
            <a:r>
              <a:rPr lang="en-US" dirty="0" smtClean="0"/>
              <a:t>and in-order) are the standard way of traversing a binary search tree.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295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INSERTING A NODE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143000"/>
            <a:ext cx="8785225" cy="4916488"/>
          </a:xfrm>
        </p:spPr>
        <p:txBody>
          <a:bodyPr/>
          <a:lstStyle/>
          <a:p>
            <a:r>
              <a:rPr lang="en-US" sz="2400" dirty="0" smtClean="0"/>
              <a:t>A BST is constructed by the repeated insertion of new nodes to the tree structure. Inserting a node in to a tree is achieved by performing two separate operations.  </a:t>
            </a:r>
          </a:p>
          <a:p>
            <a:pPr>
              <a:buNone/>
            </a:pPr>
            <a:r>
              <a:rPr lang="en-US" sz="2400" dirty="0" smtClean="0"/>
              <a:t>	1. The tree must be searched to determine where the node is to be inserted. </a:t>
            </a:r>
          </a:p>
          <a:p>
            <a:pPr>
              <a:buNone/>
            </a:pPr>
            <a:r>
              <a:rPr lang="en-US" sz="2400" dirty="0" smtClean="0"/>
              <a:t>	2. Then the node is inserted into the tree. </a:t>
            </a:r>
          </a:p>
          <a:p>
            <a:pPr lvl="1">
              <a:buNone/>
            </a:pPr>
            <a:r>
              <a:rPr lang="en-US" sz="2000" dirty="0" smtClean="0"/>
              <a:t>Suppose a “DATA” is the information to be inserted in a BST. </a:t>
            </a:r>
          </a:p>
          <a:p>
            <a:pPr lvl="1">
              <a:buNone/>
            </a:pPr>
            <a:r>
              <a:rPr lang="en-US" sz="2000" dirty="0" smtClean="0"/>
              <a:t>Step 1: Compare DATA with root node information of the tree </a:t>
            </a:r>
          </a:p>
          <a:p>
            <a:pPr lvl="1">
              <a:buNone/>
            </a:pPr>
            <a:r>
              <a:rPr lang="en-US" sz="2000" dirty="0" smtClean="0"/>
              <a:t>	(</a:t>
            </a:r>
            <a:r>
              <a:rPr lang="en-US" sz="2000" dirty="0" err="1" smtClean="0"/>
              <a:t>i</a:t>
            </a:r>
            <a:r>
              <a:rPr lang="en-US" sz="2000" dirty="0" smtClean="0"/>
              <a:t>) If (DATA &lt; ROOT →Info) Proceed to the left child of ROOT </a:t>
            </a:r>
          </a:p>
          <a:p>
            <a:pPr lvl="1">
              <a:buNone/>
            </a:pPr>
            <a:r>
              <a:rPr lang="en-US" sz="2000" dirty="0" smtClean="0"/>
              <a:t>	(ii) If (DATA &gt; ROOT →Info) Proceed to the right child of ROO</a:t>
            </a:r>
          </a:p>
          <a:p>
            <a:pPr lvl="1">
              <a:buNone/>
            </a:pPr>
            <a:r>
              <a:rPr lang="en-US" sz="2000" dirty="0" smtClean="0"/>
              <a:t>Step 2: Repeat the Step 1 until we meet an empty sub tree, where we can insert the DATA in place of the empty sub tree by creating a new node. </a:t>
            </a:r>
          </a:p>
          <a:p>
            <a:pPr lvl="1">
              <a:buNone/>
            </a:pPr>
            <a:r>
              <a:rPr lang="en-US" sz="2000" dirty="0" smtClean="0"/>
              <a:t>Step 3: Exit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296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297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4195" y="3352800"/>
            <a:ext cx="6489805" cy="328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"/>
            <a:ext cx="4800600" cy="2992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334000" y="1371600"/>
            <a:ext cx="16002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a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298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5575" y="3505200"/>
            <a:ext cx="6448425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2743200"/>
            <a:ext cx="281516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914400"/>
            <a:ext cx="42386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299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61975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24225" y="4000500"/>
            <a:ext cx="581977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Trees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58775" y="980728"/>
            <a:ext cx="8785225" cy="44069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 rooted tree data structure stores information in </a:t>
            </a:r>
            <a:r>
              <a:rPr lang="en-US" altLang="en-US" i="1" dirty="0" smtClean="0">
                <a:latin typeface="Arial" charset="0"/>
                <a:cs typeface="Arial" charset="0"/>
              </a:rPr>
              <a:t>nodes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There is a first node, or </a:t>
            </a:r>
            <a:r>
              <a:rPr lang="en-US" altLang="en-US" i="1" dirty="0" smtClean="0">
                <a:latin typeface="Arial" charset="0"/>
                <a:cs typeface="Arial" charset="0"/>
              </a:rPr>
              <a:t>root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Each node has references to successors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7172" name="Picture 5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645024"/>
            <a:ext cx="4249415" cy="277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0874536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Tree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841726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a Binary Search Tree that shows the result of the tree after inserting the following keys (from left to right): </a:t>
            </a:r>
          </a:p>
          <a:p>
            <a:r>
              <a:rPr lang="en-US" dirty="0" smtClean="0"/>
              <a:t>The tree initially is empty.</a:t>
            </a:r>
          </a:p>
          <a:p>
            <a:r>
              <a:rPr lang="en-US" dirty="0" smtClean="0"/>
              <a:t>key ={17, 9, 26, 12, 11, 7, 30, 20, 21, 10}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300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a Binary Search Tree that shows the result of the tree after inserting the following keys (from left to right): </a:t>
            </a:r>
          </a:p>
          <a:p>
            <a:r>
              <a:rPr lang="en-US" dirty="0" smtClean="0"/>
              <a:t>The tree initially is empty.</a:t>
            </a:r>
          </a:p>
          <a:p>
            <a:r>
              <a:rPr lang="en-US" dirty="0" smtClean="0"/>
              <a:t>key ={17, 9, 26, 12, 11, 7, 30, 20, 21, 10}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301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4343400"/>
            <a:ext cx="230505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the order in which the vertices of the following binary trees will be visited under (1) preorder, (2) </a:t>
            </a:r>
            <a:r>
              <a:rPr lang="en-US" dirty="0" err="1" smtClean="0"/>
              <a:t>inorder</a:t>
            </a:r>
            <a:r>
              <a:rPr lang="en-US" dirty="0" smtClean="0"/>
              <a:t> and (3) </a:t>
            </a:r>
            <a:r>
              <a:rPr lang="en-US" dirty="0" err="1" smtClean="0"/>
              <a:t>postorder</a:t>
            </a:r>
            <a:r>
              <a:rPr lang="en-US" dirty="0" smtClean="0"/>
              <a:t> traversal.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302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276600"/>
            <a:ext cx="2667000" cy="3325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the order in which the vertices of the following binary trees will be visited under (1) preorder, (2) </a:t>
            </a:r>
            <a:r>
              <a:rPr lang="en-US" dirty="0" err="1" smtClean="0"/>
              <a:t>inorder</a:t>
            </a:r>
            <a:r>
              <a:rPr lang="en-US" dirty="0" smtClean="0"/>
              <a:t> and (3) </a:t>
            </a:r>
            <a:r>
              <a:rPr lang="en-US" dirty="0" err="1" smtClean="0"/>
              <a:t>postorder</a:t>
            </a:r>
            <a:r>
              <a:rPr lang="en-US" dirty="0" smtClean="0"/>
              <a:t> traversal.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303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276600"/>
            <a:ext cx="2667000" cy="3325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3733800"/>
            <a:ext cx="320040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the order in which the vertices of the following binary trees will be visited under (1) preorder, (2) </a:t>
            </a:r>
            <a:r>
              <a:rPr lang="en-US" dirty="0" err="1" smtClean="0"/>
              <a:t>inorder</a:t>
            </a:r>
            <a:r>
              <a:rPr lang="en-US" dirty="0" smtClean="0"/>
              <a:t> and (3) </a:t>
            </a:r>
            <a:r>
              <a:rPr lang="en-US" dirty="0" err="1" smtClean="0"/>
              <a:t>postorder</a:t>
            </a:r>
            <a:r>
              <a:rPr lang="en-US" dirty="0" smtClean="0"/>
              <a:t> traversal.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304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4825" y="3352800"/>
            <a:ext cx="482917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the order in which the vertices of the following binary trees will be visited under (1) preorder, (2) </a:t>
            </a:r>
            <a:r>
              <a:rPr lang="en-US" dirty="0" err="1" smtClean="0"/>
              <a:t>inorder</a:t>
            </a:r>
            <a:r>
              <a:rPr lang="en-US" dirty="0" smtClean="0"/>
              <a:t> and (3) </a:t>
            </a:r>
            <a:r>
              <a:rPr lang="en-US" dirty="0" err="1" smtClean="0"/>
              <a:t>postorder</a:t>
            </a:r>
            <a:r>
              <a:rPr lang="en-US" dirty="0" smtClean="0"/>
              <a:t> traversal.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305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4825" y="3352800"/>
            <a:ext cx="482917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343400"/>
            <a:ext cx="376237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306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4000"/>
            <a:ext cx="32956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307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76975" y="4953000"/>
            <a:ext cx="286702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32956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the order in which the vertices of the following binary trees will be visited under (1) preorder, (2) </a:t>
            </a:r>
            <a:r>
              <a:rPr lang="en-US" dirty="0" err="1" smtClean="0"/>
              <a:t>inorder</a:t>
            </a:r>
            <a:r>
              <a:rPr lang="en-US" dirty="0" smtClean="0"/>
              <a:t> and (3) </a:t>
            </a:r>
            <a:r>
              <a:rPr lang="en-US" dirty="0" err="1" smtClean="0"/>
              <a:t>postorder</a:t>
            </a:r>
            <a:r>
              <a:rPr lang="en-US" dirty="0" smtClean="0"/>
              <a:t> traversal.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308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276600"/>
            <a:ext cx="2667000" cy="3325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315109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984250"/>
            <a:ext cx="8785225" cy="5075238"/>
          </a:xfrm>
        </p:spPr>
        <p:txBody>
          <a:bodyPr/>
          <a:lstStyle/>
          <a:p>
            <a:r>
              <a:rPr lang="en-US" dirty="0" smtClean="0"/>
              <a:t>Determine the order in which the vertices of the following binary trees will be visited under (1) preorder, (2) </a:t>
            </a:r>
            <a:r>
              <a:rPr lang="en-US" dirty="0" err="1" smtClean="0"/>
              <a:t>inorder</a:t>
            </a:r>
            <a:r>
              <a:rPr lang="en-US" dirty="0" smtClean="0"/>
              <a:t> and (3) </a:t>
            </a:r>
            <a:r>
              <a:rPr lang="en-US" dirty="0" err="1" smtClean="0"/>
              <a:t>postorder</a:t>
            </a:r>
            <a:r>
              <a:rPr lang="en-US" dirty="0" smtClean="0"/>
              <a:t> traversal.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309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514600"/>
            <a:ext cx="2667000" cy="408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2743200"/>
            <a:ext cx="4419600" cy="281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160884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Binary Tree Definition</a:t>
            </a:r>
            <a:endParaRPr lang="en-US" altLang="en-US" sz="4000" dirty="0" smtClean="0">
              <a:latin typeface="Arial" charset="0"/>
              <a:cs typeface="Arial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arbitrary number of children in general trees is often unnecessary—many real-life trees are restricted to two branches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Expression trees using binary operators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There are also issues with general trees: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There is no natural order between a node and its children</a:t>
            </a:r>
          </a:p>
        </p:txBody>
      </p:sp>
    </p:spTree>
    <p:extLst>
      <p:ext uri="{BB962C8B-B14F-4D97-AF65-F5344CB8AC3E}">
        <p14:creationId xmlns="" xmlns:p14="http://schemas.microsoft.com/office/powerpoint/2010/main" val="21004280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838200"/>
            <a:ext cx="8785225" cy="5221288"/>
          </a:xfrm>
        </p:spPr>
        <p:txBody>
          <a:bodyPr/>
          <a:lstStyle/>
          <a:p>
            <a:r>
              <a:rPr lang="en-US" dirty="0" smtClean="0"/>
              <a:t>Determine the order in which the vertices of the following binary trees will be visited under (1) preorder, (2) </a:t>
            </a:r>
            <a:r>
              <a:rPr lang="en-US" dirty="0" err="1" smtClean="0"/>
              <a:t>inorder</a:t>
            </a:r>
            <a:r>
              <a:rPr lang="en-US" dirty="0" smtClean="0"/>
              <a:t> and (3) </a:t>
            </a:r>
            <a:r>
              <a:rPr lang="en-US" dirty="0" err="1" smtClean="0"/>
              <a:t>postorder</a:t>
            </a:r>
            <a:r>
              <a:rPr lang="en-US" dirty="0" smtClean="0"/>
              <a:t> traversal.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310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209800"/>
            <a:ext cx="91440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13691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the order in which the vertices of the following binary trees will be visited under (1) preorder, (2) </a:t>
            </a:r>
            <a:r>
              <a:rPr lang="en-US" dirty="0" err="1" smtClean="0"/>
              <a:t>inorder</a:t>
            </a:r>
            <a:r>
              <a:rPr lang="en-US" dirty="0" smtClean="0"/>
              <a:t> and (3) </a:t>
            </a:r>
            <a:r>
              <a:rPr lang="en-US" dirty="0" err="1" smtClean="0"/>
              <a:t>postorder</a:t>
            </a:r>
            <a:r>
              <a:rPr lang="en-US" dirty="0" smtClean="0"/>
              <a:t> traversal.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311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4825" y="2971800"/>
            <a:ext cx="48291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800" y="3352800"/>
            <a:ext cx="465137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7728639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312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4000"/>
            <a:ext cx="7169150" cy="5034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1882080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313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2111" y="108743"/>
            <a:ext cx="4891551" cy="1543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1057" y="1505431"/>
            <a:ext cx="7101782" cy="4987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131451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Trees (BSTs)</a:t>
            </a:r>
          </a:p>
        </p:txBody>
      </p:sp>
      <p:sp>
        <p:nvSpPr>
          <p:cNvPr id="1733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binary search tree is a binary tree with a special property</a:t>
            </a:r>
          </a:p>
          <a:p>
            <a:pPr lvl="1"/>
            <a:r>
              <a:rPr lang="en-US"/>
              <a:t>For all nodes </a:t>
            </a:r>
            <a:r>
              <a:rPr lang="en-US" i="1"/>
              <a:t>v</a:t>
            </a:r>
            <a:r>
              <a:rPr lang="en-US"/>
              <a:t> in the tree:</a:t>
            </a:r>
          </a:p>
          <a:p>
            <a:pPr lvl="2"/>
            <a:r>
              <a:rPr lang="en-US"/>
              <a:t>All the nodes in the </a:t>
            </a:r>
            <a:r>
              <a:rPr lang="en-US" b="1"/>
              <a:t>left subtree</a:t>
            </a:r>
            <a:r>
              <a:rPr lang="en-US"/>
              <a:t> of </a:t>
            </a:r>
            <a:r>
              <a:rPr lang="en-US" i="1"/>
              <a:t>v</a:t>
            </a:r>
            <a:r>
              <a:rPr lang="en-US"/>
              <a:t> contain items </a:t>
            </a:r>
            <a:r>
              <a:rPr lang="en-US" b="1"/>
              <a:t>less than</a:t>
            </a:r>
            <a:r>
              <a:rPr lang="en-US"/>
              <a:t> </a:t>
            </a:r>
            <a:r>
              <a:rPr lang="en-US" b="1"/>
              <a:t>equal to</a:t>
            </a:r>
            <a:r>
              <a:rPr lang="en-US"/>
              <a:t> the item in </a:t>
            </a:r>
            <a:r>
              <a:rPr lang="en-US" i="1"/>
              <a:t>v</a:t>
            </a:r>
            <a:r>
              <a:rPr lang="en-US"/>
              <a:t> and</a:t>
            </a:r>
          </a:p>
          <a:p>
            <a:pPr lvl="2"/>
            <a:r>
              <a:rPr lang="en-US"/>
              <a:t>All the nodes in the </a:t>
            </a:r>
            <a:r>
              <a:rPr lang="en-US" b="1"/>
              <a:t>right subtree</a:t>
            </a:r>
            <a:r>
              <a:rPr lang="en-US"/>
              <a:t> of </a:t>
            </a:r>
            <a:r>
              <a:rPr lang="en-US" i="1"/>
              <a:t>v</a:t>
            </a:r>
            <a:r>
              <a:rPr lang="en-US"/>
              <a:t> contain items </a:t>
            </a:r>
            <a:r>
              <a:rPr lang="en-US" b="1"/>
              <a:t>greater than or equal to</a:t>
            </a:r>
            <a:r>
              <a:rPr lang="en-US"/>
              <a:t> the item in </a:t>
            </a:r>
            <a:r>
              <a:rPr lang="en-US" i="1"/>
              <a:t>v</a:t>
            </a:r>
          </a:p>
          <a:p>
            <a:pPr>
              <a:buFont typeface="Wingdings" pitchFamily="2" charset="2"/>
              <a:buNone/>
            </a:pPr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682" name="Text Box 2"/>
          <p:cNvSpPr txBox="1">
            <a:spLocks noChangeArrowheads="1"/>
          </p:cNvSpPr>
          <p:nvPr/>
        </p:nvSpPr>
        <p:spPr bwMode="auto">
          <a:xfrm>
            <a:off x="4267200" y="22098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17</a:t>
            </a:r>
          </a:p>
        </p:txBody>
      </p:sp>
      <p:sp>
        <p:nvSpPr>
          <p:cNvPr id="1735683" name="Text Box 3"/>
          <p:cNvSpPr txBox="1">
            <a:spLocks noChangeArrowheads="1"/>
          </p:cNvSpPr>
          <p:nvPr/>
        </p:nvSpPr>
        <p:spPr bwMode="auto">
          <a:xfrm>
            <a:off x="2743200" y="3124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13</a:t>
            </a:r>
          </a:p>
        </p:txBody>
      </p:sp>
      <p:sp>
        <p:nvSpPr>
          <p:cNvPr id="1735684" name="Text Box 4"/>
          <p:cNvSpPr txBox="1">
            <a:spLocks noChangeArrowheads="1"/>
          </p:cNvSpPr>
          <p:nvPr/>
        </p:nvSpPr>
        <p:spPr bwMode="auto">
          <a:xfrm>
            <a:off x="6400800" y="3124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27</a:t>
            </a:r>
          </a:p>
        </p:txBody>
      </p:sp>
      <p:sp>
        <p:nvSpPr>
          <p:cNvPr id="1735685" name="Text Box 5"/>
          <p:cNvSpPr txBox="1">
            <a:spLocks noChangeArrowheads="1"/>
          </p:cNvSpPr>
          <p:nvPr/>
        </p:nvSpPr>
        <p:spPr bwMode="auto">
          <a:xfrm>
            <a:off x="1752600" y="41148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9</a:t>
            </a:r>
          </a:p>
        </p:txBody>
      </p:sp>
      <p:sp>
        <p:nvSpPr>
          <p:cNvPr id="1735686" name="Text Box 6"/>
          <p:cNvSpPr txBox="1">
            <a:spLocks noChangeArrowheads="1"/>
          </p:cNvSpPr>
          <p:nvPr/>
        </p:nvSpPr>
        <p:spPr bwMode="auto">
          <a:xfrm>
            <a:off x="7620000" y="41148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39</a:t>
            </a:r>
          </a:p>
        </p:txBody>
      </p:sp>
      <p:sp>
        <p:nvSpPr>
          <p:cNvPr id="1735687" name="Text Box 7"/>
          <p:cNvSpPr txBox="1">
            <a:spLocks noChangeArrowheads="1"/>
          </p:cNvSpPr>
          <p:nvPr/>
        </p:nvSpPr>
        <p:spPr bwMode="auto">
          <a:xfrm>
            <a:off x="3962400" y="41148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16</a:t>
            </a:r>
          </a:p>
        </p:txBody>
      </p:sp>
      <p:sp>
        <p:nvSpPr>
          <p:cNvPr id="1735688" name="Text Box 8"/>
          <p:cNvSpPr txBox="1">
            <a:spLocks noChangeArrowheads="1"/>
          </p:cNvSpPr>
          <p:nvPr/>
        </p:nvSpPr>
        <p:spPr bwMode="auto">
          <a:xfrm>
            <a:off x="2590800" y="5334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11</a:t>
            </a:r>
          </a:p>
        </p:txBody>
      </p:sp>
      <p:sp>
        <p:nvSpPr>
          <p:cNvPr id="1735689" name="Text Box 9"/>
          <p:cNvSpPr txBox="1">
            <a:spLocks noChangeArrowheads="1"/>
          </p:cNvSpPr>
          <p:nvPr/>
        </p:nvSpPr>
        <p:spPr bwMode="auto">
          <a:xfrm>
            <a:off x="5410200" y="41148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20</a:t>
            </a:r>
          </a:p>
        </p:txBody>
      </p:sp>
      <p:sp>
        <p:nvSpPr>
          <p:cNvPr id="173569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BST Example</a:t>
            </a:r>
          </a:p>
        </p:txBody>
      </p:sp>
      <p:sp>
        <p:nvSpPr>
          <p:cNvPr id="1735691" name="Oval 11"/>
          <p:cNvSpPr>
            <a:spLocks noChangeArrowheads="1"/>
          </p:cNvSpPr>
          <p:nvPr/>
        </p:nvSpPr>
        <p:spPr bwMode="auto">
          <a:xfrm>
            <a:off x="2590800" y="2971800"/>
            <a:ext cx="758825" cy="762000"/>
          </a:xfrm>
          <a:prstGeom prst="ellipse">
            <a:avLst/>
          </a:prstGeom>
          <a:solidFill>
            <a:srgbClr val="99CCFF">
              <a:alpha val="2500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5692" name="Oval 12"/>
          <p:cNvSpPr>
            <a:spLocks noChangeArrowheads="1"/>
          </p:cNvSpPr>
          <p:nvPr/>
        </p:nvSpPr>
        <p:spPr bwMode="auto">
          <a:xfrm>
            <a:off x="1447800" y="3962400"/>
            <a:ext cx="758825" cy="762000"/>
          </a:xfrm>
          <a:prstGeom prst="ellipse">
            <a:avLst/>
          </a:prstGeom>
          <a:solidFill>
            <a:srgbClr val="99CCFF">
              <a:alpha val="2500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5693" name="Oval 13"/>
          <p:cNvSpPr>
            <a:spLocks noChangeArrowheads="1"/>
          </p:cNvSpPr>
          <p:nvPr/>
        </p:nvSpPr>
        <p:spPr bwMode="auto">
          <a:xfrm>
            <a:off x="3810000" y="3962400"/>
            <a:ext cx="758825" cy="762000"/>
          </a:xfrm>
          <a:prstGeom prst="ellipse">
            <a:avLst/>
          </a:prstGeom>
          <a:solidFill>
            <a:srgbClr val="99CCFF">
              <a:alpha val="2500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5694" name="Oval 14"/>
          <p:cNvSpPr>
            <a:spLocks noChangeArrowheads="1"/>
          </p:cNvSpPr>
          <p:nvPr/>
        </p:nvSpPr>
        <p:spPr bwMode="auto">
          <a:xfrm>
            <a:off x="7467600" y="3962400"/>
            <a:ext cx="758825" cy="762000"/>
          </a:xfrm>
          <a:prstGeom prst="ellipse">
            <a:avLst/>
          </a:prstGeom>
          <a:solidFill>
            <a:srgbClr val="99CCFF">
              <a:alpha val="2500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5695" name="Oval 15"/>
          <p:cNvSpPr>
            <a:spLocks noChangeArrowheads="1"/>
          </p:cNvSpPr>
          <p:nvPr/>
        </p:nvSpPr>
        <p:spPr bwMode="auto">
          <a:xfrm>
            <a:off x="2438400" y="5181600"/>
            <a:ext cx="758825" cy="762000"/>
          </a:xfrm>
          <a:prstGeom prst="ellipse">
            <a:avLst/>
          </a:prstGeom>
          <a:solidFill>
            <a:srgbClr val="99CCFF">
              <a:alpha val="2500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5696" name="Line 16"/>
          <p:cNvSpPr>
            <a:spLocks noChangeShapeType="1"/>
          </p:cNvSpPr>
          <p:nvPr/>
        </p:nvSpPr>
        <p:spPr bwMode="auto">
          <a:xfrm flipH="1">
            <a:off x="3352800" y="2590800"/>
            <a:ext cx="762000" cy="53340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35697" name="Line 17"/>
          <p:cNvSpPr>
            <a:spLocks noChangeShapeType="1"/>
          </p:cNvSpPr>
          <p:nvPr/>
        </p:nvSpPr>
        <p:spPr bwMode="auto">
          <a:xfrm flipH="1">
            <a:off x="2209800" y="3657600"/>
            <a:ext cx="533400" cy="38100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35698" name="Line 18"/>
          <p:cNvSpPr>
            <a:spLocks noChangeShapeType="1"/>
          </p:cNvSpPr>
          <p:nvPr/>
        </p:nvSpPr>
        <p:spPr bwMode="auto">
          <a:xfrm flipH="1">
            <a:off x="5867400" y="3657600"/>
            <a:ext cx="533400" cy="38100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35699" name="Line 19"/>
          <p:cNvSpPr>
            <a:spLocks noChangeShapeType="1"/>
          </p:cNvSpPr>
          <p:nvPr/>
        </p:nvSpPr>
        <p:spPr bwMode="auto">
          <a:xfrm>
            <a:off x="5029200" y="2514600"/>
            <a:ext cx="1143000" cy="68580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35700" name="Line 20"/>
          <p:cNvSpPr>
            <a:spLocks noChangeShapeType="1"/>
          </p:cNvSpPr>
          <p:nvPr/>
        </p:nvSpPr>
        <p:spPr bwMode="auto">
          <a:xfrm>
            <a:off x="2057400" y="4724400"/>
            <a:ext cx="533400" cy="53340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35701" name="Line 21"/>
          <p:cNvSpPr>
            <a:spLocks noChangeShapeType="1"/>
          </p:cNvSpPr>
          <p:nvPr/>
        </p:nvSpPr>
        <p:spPr bwMode="auto">
          <a:xfrm>
            <a:off x="7010400" y="3657600"/>
            <a:ext cx="533400" cy="38100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35702" name="Line 22"/>
          <p:cNvSpPr>
            <a:spLocks noChangeShapeType="1"/>
          </p:cNvSpPr>
          <p:nvPr/>
        </p:nvSpPr>
        <p:spPr bwMode="auto">
          <a:xfrm>
            <a:off x="3352800" y="3657600"/>
            <a:ext cx="533400" cy="38100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35703" name="Oval 23"/>
          <p:cNvSpPr>
            <a:spLocks noChangeArrowheads="1"/>
          </p:cNvSpPr>
          <p:nvPr/>
        </p:nvSpPr>
        <p:spPr bwMode="auto">
          <a:xfrm>
            <a:off x="6248400" y="2971800"/>
            <a:ext cx="758825" cy="762000"/>
          </a:xfrm>
          <a:prstGeom prst="ellipse">
            <a:avLst/>
          </a:prstGeom>
          <a:solidFill>
            <a:srgbClr val="99CCFF">
              <a:alpha val="2500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5704" name="Oval 24"/>
          <p:cNvSpPr>
            <a:spLocks noChangeArrowheads="1"/>
          </p:cNvSpPr>
          <p:nvPr/>
        </p:nvSpPr>
        <p:spPr bwMode="auto">
          <a:xfrm>
            <a:off x="5257800" y="3962400"/>
            <a:ext cx="758825" cy="762000"/>
          </a:xfrm>
          <a:prstGeom prst="ellipse">
            <a:avLst/>
          </a:prstGeom>
          <a:solidFill>
            <a:srgbClr val="99CCFF">
              <a:alpha val="2500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5705" name="Oval 25"/>
          <p:cNvSpPr>
            <a:spLocks noChangeArrowheads="1"/>
          </p:cNvSpPr>
          <p:nvPr/>
        </p:nvSpPr>
        <p:spPr bwMode="auto">
          <a:xfrm>
            <a:off x="4114800" y="2057400"/>
            <a:ext cx="758825" cy="762000"/>
          </a:xfrm>
          <a:prstGeom prst="ellipse">
            <a:avLst/>
          </a:prstGeom>
          <a:solidFill>
            <a:srgbClr val="99CCFF">
              <a:alpha val="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a Binary Search Tree that shows the result of the tree after inserting the following keys (from left to right): </a:t>
            </a:r>
          </a:p>
          <a:p>
            <a:r>
              <a:rPr lang="en-US" dirty="0" smtClean="0"/>
              <a:t>The tree initially is empty.</a:t>
            </a:r>
          </a:p>
          <a:p>
            <a:r>
              <a:rPr lang="en-US" dirty="0" smtClean="0"/>
              <a:t>key ={17, 9, 26, 12, 11, 7, 30, 20, 21, 10}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89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a Binary Search Tree that shows the result of the tree after inserting the following keys (from left to right): </a:t>
            </a:r>
          </a:p>
          <a:p>
            <a:r>
              <a:rPr lang="en-US" dirty="0" smtClean="0"/>
              <a:t>The tree initially is empty.</a:t>
            </a:r>
          </a:p>
          <a:p>
            <a:r>
              <a:rPr lang="en-US" dirty="0" smtClean="0"/>
              <a:t>key ={17, 9, 26, 12, 11, 7, 30, 20, 21, 10}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317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4343400"/>
            <a:ext cx="230505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3743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Binary Search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hangingPunct="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Create BSTs from the same set of  data presented each time in a different order: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dirty="0"/>
              <a:t>a) 17 4  14  19  15  7  9  3  16  10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dirty="0"/>
              <a:t>b) 9  10  17   4  3  7  14  16  15  19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2125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Binary Search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hangingPunct="0"/>
            <a:r>
              <a:rPr lang="en-US" altLang="en-US" sz="3200" b="1" dirty="0">
                <a:latin typeface="Courier New" panose="02070309020205020404" pitchFamily="49" charset="0"/>
              </a:rPr>
              <a:t>BST tree = new BST();</a:t>
            </a:r>
          </a:p>
          <a:p>
            <a:pPr eaLnBrk="0" hangingPunct="0"/>
            <a:endParaRPr lang="en-US" altLang="en-US" sz="3200" b="1" dirty="0">
              <a:latin typeface="Courier New" panose="02070309020205020404" pitchFamily="49" charset="0"/>
            </a:endParaRPr>
          </a:p>
          <a:p>
            <a:pPr eaLnBrk="0" hangingPunct="0"/>
            <a:r>
              <a:rPr lang="en-US" altLang="en-US" sz="3200" b="1" dirty="0" err="1">
                <a:latin typeface="Courier New" panose="02070309020205020404" pitchFamily="49" charset="0"/>
              </a:rPr>
              <a:t>tree.insert</a:t>
            </a:r>
            <a:r>
              <a:rPr lang="en-US" altLang="en-US" sz="3200" b="1" dirty="0">
                <a:latin typeface="Courier New" panose="02070309020205020404" pitchFamily="49" charset="0"/>
              </a:rPr>
              <a:t> ("E");</a:t>
            </a:r>
          </a:p>
          <a:p>
            <a:pPr eaLnBrk="0" hangingPunct="0"/>
            <a:r>
              <a:rPr lang="en-US" altLang="en-US" sz="3200" b="1" dirty="0" err="1">
                <a:latin typeface="Courier New" panose="02070309020205020404" pitchFamily="49" charset="0"/>
              </a:rPr>
              <a:t>tree.insert</a:t>
            </a:r>
            <a:r>
              <a:rPr lang="en-US" altLang="en-US" sz="3200" b="1" dirty="0">
                <a:latin typeface="Courier New" panose="02070309020205020404" pitchFamily="49" charset="0"/>
              </a:rPr>
              <a:t> ("C");</a:t>
            </a:r>
          </a:p>
          <a:p>
            <a:pPr eaLnBrk="0" hangingPunct="0"/>
            <a:r>
              <a:rPr lang="en-US" altLang="en-US" sz="3200" b="1" dirty="0" err="1">
                <a:latin typeface="Courier New" panose="02070309020205020404" pitchFamily="49" charset="0"/>
              </a:rPr>
              <a:t>tree.insert</a:t>
            </a:r>
            <a:r>
              <a:rPr lang="en-US" altLang="en-US" sz="3200" b="1" dirty="0">
                <a:latin typeface="Courier New" panose="02070309020205020404" pitchFamily="49" charset="0"/>
              </a:rPr>
              <a:t> ("D");</a:t>
            </a:r>
          </a:p>
          <a:p>
            <a:pPr eaLnBrk="0" hangingPunct="0"/>
            <a:r>
              <a:rPr lang="en-US" altLang="en-US" sz="3200" b="1" dirty="0" err="1">
                <a:latin typeface="Courier New" panose="02070309020205020404" pitchFamily="49" charset="0"/>
              </a:rPr>
              <a:t>tree.insert</a:t>
            </a:r>
            <a:r>
              <a:rPr lang="en-US" altLang="en-US" sz="3200" b="1" dirty="0">
                <a:latin typeface="Courier New" panose="02070309020205020404" pitchFamily="49" charset="0"/>
              </a:rPr>
              <a:t> ("A");</a:t>
            </a:r>
          </a:p>
          <a:p>
            <a:pPr eaLnBrk="0" hangingPunct="0"/>
            <a:r>
              <a:rPr lang="en-US" altLang="en-US" sz="3200" b="1" dirty="0" err="1">
                <a:latin typeface="Courier New" panose="02070309020205020404" pitchFamily="49" charset="0"/>
              </a:rPr>
              <a:t>tree.insert</a:t>
            </a:r>
            <a:r>
              <a:rPr lang="en-US" altLang="en-US" sz="3200" b="1" dirty="0">
                <a:latin typeface="Courier New" panose="02070309020205020404" pitchFamily="49" charset="0"/>
              </a:rPr>
              <a:t> ("H");</a:t>
            </a:r>
          </a:p>
          <a:p>
            <a:pPr eaLnBrk="0" hangingPunct="0"/>
            <a:r>
              <a:rPr lang="en-US" altLang="en-US" sz="3200" b="1" dirty="0" err="1">
                <a:latin typeface="Courier New" panose="02070309020205020404" pitchFamily="49" charset="0"/>
              </a:rPr>
              <a:t>tree.insert</a:t>
            </a:r>
            <a:r>
              <a:rPr lang="en-US" altLang="en-US" sz="3200" b="1" dirty="0">
                <a:latin typeface="Courier New" panose="02070309020205020404" pitchFamily="49" charset="0"/>
              </a:rPr>
              <a:t> ("F");</a:t>
            </a:r>
          </a:p>
          <a:p>
            <a:pPr eaLnBrk="0" hangingPunct="0"/>
            <a:r>
              <a:rPr lang="en-US" altLang="en-US" sz="3200" b="1" dirty="0" err="1">
                <a:latin typeface="Courier New" panose="02070309020205020404" pitchFamily="49" charset="0"/>
              </a:rPr>
              <a:t>tree.insert</a:t>
            </a:r>
            <a:r>
              <a:rPr lang="en-US" altLang="en-US" sz="3200" b="1" dirty="0">
                <a:latin typeface="Courier New" panose="02070309020205020404" pitchFamily="49" charset="0"/>
              </a:rPr>
              <a:t> ("K");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71460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800" y="1196752"/>
            <a:ext cx="8785225" cy="4862736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 binary tree is a restriction where each node </a:t>
            </a:r>
            <a:r>
              <a:rPr lang="en-US" altLang="en-US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has exactly two children: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Each child is either empty or another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binary 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This restriction allows us to label the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children as </a:t>
            </a:r>
            <a:r>
              <a:rPr lang="en-US" altLang="en-US" i="1" dirty="0" smtClean="0">
                <a:latin typeface="Arial" charset="0"/>
                <a:cs typeface="Arial" charset="0"/>
              </a:rPr>
              <a:t>left</a:t>
            </a:r>
            <a:r>
              <a:rPr lang="en-US" altLang="en-US" dirty="0" smtClean="0">
                <a:latin typeface="Arial" charset="0"/>
                <a:cs typeface="Arial" charset="0"/>
              </a:rPr>
              <a:t> and </a:t>
            </a:r>
            <a:r>
              <a:rPr lang="en-US" altLang="en-US" i="1" dirty="0" smtClean="0">
                <a:latin typeface="Arial" charset="0"/>
                <a:cs typeface="Arial" charset="0"/>
              </a:rPr>
              <a:t>right</a:t>
            </a: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  <a:r>
              <a:rPr lang="en-US" altLang="en-US" dirty="0" err="1" smtClean="0">
                <a:latin typeface="Arial" charset="0"/>
                <a:cs typeface="Arial" charset="0"/>
              </a:rPr>
              <a:t>subtrees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It is an </a:t>
            </a:r>
            <a:r>
              <a:rPr lang="en-US" altLang="en-US" smtClean="0">
                <a:latin typeface="Arial" charset="0"/>
                <a:cs typeface="Arial" charset="0"/>
              </a:rPr>
              <a:t>ordered tree.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8196" name="Picture 4" descr="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216" y="2420888"/>
            <a:ext cx="252095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2659319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Text Box 2"/>
          <p:cNvSpPr txBox="1">
            <a:spLocks noChangeArrowheads="1"/>
          </p:cNvSpPr>
          <p:nvPr/>
        </p:nvSpPr>
        <p:spPr bwMode="auto">
          <a:xfrm>
            <a:off x="1981200" y="2209800"/>
            <a:ext cx="4953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600" b="1">
                <a:latin typeface="Courier New" panose="02070309020205020404" pitchFamily="49" charset="0"/>
              </a:rPr>
              <a:t>   </a:t>
            </a:r>
          </a:p>
        </p:txBody>
      </p:sp>
      <p:sp>
        <p:nvSpPr>
          <p:cNvPr id="513027" name="Text Box 3"/>
          <p:cNvSpPr txBox="1">
            <a:spLocks noChangeArrowheads="1"/>
          </p:cNvSpPr>
          <p:nvPr/>
        </p:nvSpPr>
        <p:spPr bwMode="auto">
          <a:xfrm>
            <a:off x="381000" y="1905000"/>
            <a:ext cx="8458200" cy="2536825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600" b="1" dirty="0">
                <a:latin typeface="Courier New" panose="02070309020205020404" pitchFamily="49" charset="0"/>
              </a:rPr>
              <a:t>BST tree = new BST();</a:t>
            </a:r>
          </a:p>
          <a:p>
            <a:pPr eaLnBrk="0" hangingPunct="0"/>
            <a:endParaRPr lang="en-US" altLang="en-US" sz="1600" b="1" dirty="0">
              <a:latin typeface="Courier New" panose="02070309020205020404" pitchFamily="49" charset="0"/>
            </a:endParaRPr>
          </a:p>
          <a:p>
            <a:pPr eaLnBrk="0" hangingPunct="0"/>
            <a:r>
              <a:rPr lang="en-US" altLang="en-US" sz="1600" b="1" dirty="0" err="1">
                <a:latin typeface="Courier New" panose="02070309020205020404" pitchFamily="49" charset="0"/>
              </a:rPr>
              <a:t>tree.insert</a:t>
            </a:r>
            <a:r>
              <a:rPr lang="en-US" altLang="en-US" sz="1600" b="1" dirty="0">
                <a:latin typeface="Courier New" panose="02070309020205020404" pitchFamily="49" charset="0"/>
              </a:rPr>
              <a:t> ("E");</a:t>
            </a:r>
          </a:p>
          <a:p>
            <a:pPr eaLnBrk="0" hangingPunct="0"/>
            <a:r>
              <a:rPr lang="en-US" altLang="en-US" sz="1600" b="1" dirty="0" err="1">
                <a:latin typeface="Courier New" panose="02070309020205020404" pitchFamily="49" charset="0"/>
              </a:rPr>
              <a:t>tree.insert</a:t>
            </a:r>
            <a:r>
              <a:rPr lang="en-US" altLang="en-US" sz="1600" b="1" dirty="0">
                <a:latin typeface="Courier New" panose="02070309020205020404" pitchFamily="49" charset="0"/>
              </a:rPr>
              <a:t> ("C");</a:t>
            </a:r>
          </a:p>
          <a:p>
            <a:pPr eaLnBrk="0" hangingPunct="0"/>
            <a:r>
              <a:rPr lang="en-US" altLang="en-US" sz="1600" b="1" dirty="0" err="1">
                <a:latin typeface="Courier New" panose="02070309020205020404" pitchFamily="49" charset="0"/>
              </a:rPr>
              <a:t>tree.insert</a:t>
            </a:r>
            <a:r>
              <a:rPr lang="en-US" altLang="en-US" sz="1600" b="1" dirty="0">
                <a:latin typeface="Courier New" panose="02070309020205020404" pitchFamily="49" charset="0"/>
              </a:rPr>
              <a:t> ("D");</a:t>
            </a:r>
          </a:p>
          <a:p>
            <a:pPr eaLnBrk="0" hangingPunct="0"/>
            <a:r>
              <a:rPr lang="en-US" altLang="en-US" sz="1600" b="1" dirty="0" err="1">
                <a:latin typeface="Courier New" panose="02070309020205020404" pitchFamily="49" charset="0"/>
              </a:rPr>
              <a:t>tree.insert</a:t>
            </a:r>
            <a:r>
              <a:rPr lang="en-US" altLang="en-US" sz="1600" b="1" dirty="0">
                <a:latin typeface="Courier New" panose="02070309020205020404" pitchFamily="49" charset="0"/>
              </a:rPr>
              <a:t> ("A");</a:t>
            </a:r>
          </a:p>
          <a:p>
            <a:pPr eaLnBrk="0" hangingPunct="0"/>
            <a:r>
              <a:rPr lang="en-US" altLang="en-US" sz="1600" b="1" dirty="0" err="1">
                <a:latin typeface="Courier New" panose="02070309020205020404" pitchFamily="49" charset="0"/>
              </a:rPr>
              <a:t>tree.insert</a:t>
            </a:r>
            <a:r>
              <a:rPr lang="en-US" altLang="en-US" sz="1600" b="1" dirty="0">
                <a:latin typeface="Courier New" panose="02070309020205020404" pitchFamily="49" charset="0"/>
              </a:rPr>
              <a:t> ("H");</a:t>
            </a:r>
          </a:p>
          <a:p>
            <a:pPr eaLnBrk="0" hangingPunct="0"/>
            <a:r>
              <a:rPr lang="en-US" altLang="en-US" sz="1600" b="1" dirty="0" err="1">
                <a:latin typeface="Courier New" panose="02070309020205020404" pitchFamily="49" charset="0"/>
              </a:rPr>
              <a:t>tree.insert</a:t>
            </a:r>
            <a:r>
              <a:rPr lang="en-US" altLang="en-US" sz="1600" b="1" dirty="0">
                <a:latin typeface="Courier New" panose="02070309020205020404" pitchFamily="49" charset="0"/>
              </a:rPr>
              <a:t> ("F");</a:t>
            </a:r>
          </a:p>
          <a:p>
            <a:pPr eaLnBrk="0" hangingPunct="0"/>
            <a:r>
              <a:rPr lang="en-US" altLang="en-US" sz="1600" b="1" dirty="0" err="1">
                <a:latin typeface="Courier New" panose="02070309020205020404" pitchFamily="49" charset="0"/>
              </a:rPr>
              <a:t>tree.insert</a:t>
            </a:r>
            <a:r>
              <a:rPr lang="en-US" altLang="en-US" sz="1600" b="1" dirty="0">
                <a:latin typeface="Courier New" panose="02070309020205020404" pitchFamily="49" charset="0"/>
              </a:rPr>
              <a:t> ("K");</a:t>
            </a:r>
          </a:p>
          <a:p>
            <a:pPr eaLnBrk="0" hangingPunct="0"/>
            <a:endParaRPr lang="en-US" altLang="en-US" sz="1600" b="1" dirty="0">
              <a:latin typeface="Courier New" panose="02070309020205020404" pitchFamily="49" charset="0"/>
            </a:endParaRPr>
          </a:p>
        </p:txBody>
      </p:sp>
      <p:sp>
        <p:nvSpPr>
          <p:cNvPr id="513028" name="Text Box 4"/>
          <p:cNvSpPr txBox="1">
            <a:spLocks noChangeArrowheads="1"/>
          </p:cNvSpPr>
          <p:nvPr/>
        </p:nvSpPr>
        <p:spPr bwMode="auto">
          <a:xfrm>
            <a:off x="2057400" y="4495800"/>
            <a:ext cx="3276600" cy="205740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566738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tabLst>
                <a:tab pos="566738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tabLst>
                <a:tab pos="566738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tabLst>
                <a:tab pos="566738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tabLst>
                <a:tab pos="566738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66738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66738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66738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66738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en-US" sz="1600" b="1">
                <a:latin typeface="Times New Roman" panose="02020603050405020304" pitchFamily="18" charset="0"/>
              </a:rPr>
              <a:t>&gt;&gt;&gt;&gt; Items in advantageous order:</a:t>
            </a:r>
          </a:p>
          <a:p>
            <a:pPr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altLang="en-US" sz="1600" b="1">
                <a:latin typeface="Times New Roman" panose="02020603050405020304" pitchFamily="18" charset="0"/>
              </a:rPr>
              <a:t>		K</a:t>
            </a:r>
          </a:p>
          <a:p>
            <a:pPr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altLang="en-US" sz="1600" b="1">
                <a:latin typeface="Times New Roman" panose="02020603050405020304" pitchFamily="18" charset="0"/>
              </a:rPr>
              <a:t>	H</a:t>
            </a:r>
          </a:p>
          <a:p>
            <a:pPr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altLang="en-US" sz="1600" b="1">
                <a:latin typeface="Times New Roman" panose="02020603050405020304" pitchFamily="18" charset="0"/>
              </a:rPr>
              <a:t>		F</a:t>
            </a:r>
          </a:p>
          <a:p>
            <a:pPr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altLang="en-US" sz="1600" b="1">
                <a:latin typeface="Times New Roman" panose="02020603050405020304" pitchFamily="18" charset="0"/>
              </a:rPr>
              <a:t>E</a:t>
            </a:r>
          </a:p>
          <a:p>
            <a:pPr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altLang="en-US" sz="1600" b="1">
                <a:latin typeface="Times New Roman" panose="02020603050405020304" pitchFamily="18" charset="0"/>
              </a:rPr>
              <a:t>		D</a:t>
            </a:r>
          </a:p>
          <a:p>
            <a:pPr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altLang="en-US" sz="1600" b="1">
                <a:latin typeface="Times New Roman" panose="02020603050405020304" pitchFamily="18" charset="0"/>
              </a:rPr>
              <a:t>	C</a:t>
            </a:r>
          </a:p>
          <a:p>
            <a:pPr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altLang="en-US" sz="1600" b="1">
                <a:latin typeface="Times New Roman" panose="02020603050405020304" pitchFamily="18" charset="0"/>
              </a:rPr>
              <a:t>		A</a:t>
            </a:r>
          </a:p>
        </p:txBody>
      </p:sp>
      <p:sp>
        <p:nvSpPr>
          <p:cNvPr id="513029" name="Text Box 5"/>
          <p:cNvSpPr txBox="1">
            <a:spLocks noChangeArrowheads="1"/>
          </p:cNvSpPr>
          <p:nvPr/>
        </p:nvSpPr>
        <p:spPr bwMode="auto">
          <a:xfrm>
            <a:off x="457200" y="4648200"/>
            <a:ext cx="1143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1600" b="1"/>
              <a:t>Output:</a:t>
            </a:r>
            <a:endParaRPr lang="en-US" altLang="en-US" sz="1600"/>
          </a:p>
        </p:txBody>
      </p:sp>
      <p:sp>
        <p:nvSpPr>
          <p:cNvPr id="5130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Best Case</a:t>
            </a:r>
          </a:p>
        </p:txBody>
      </p:sp>
    </p:spTree>
    <p:extLst>
      <p:ext uri="{BB962C8B-B14F-4D97-AF65-F5344CB8AC3E}">
        <p14:creationId xmlns:p14="http://schemas.microsoft.com/office/powerpoint/2010/main" xmlns="" val="193434907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Text Box 2"/>
          <p:cNvSpPr txBox="1">
            <a:spLocks noChangeArrowheads="1"/>
          </p:cNvSpPr>
          <p:nvPr/>
        </p:nvSpPr>
        <p:spPr bwMode="auto">
          <a:xfrm>
            <a:off x="1981200" y="2209800"/>
            <a:ext cx="4953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600" b="1">
                <a:latin typeface="Courier New" panose="02070309020205020404" pitchFamily="49" charset="0"/>
              </a:rPr>
              <a:t>   </a:t>
            </a:r>
          </a:p>
        </p:txBody>
      </p:sp>
      <p:sp>
        <p:nvSpPr>
          <p:cNvPr id="514051" name="Text Box 3"/>
          <p:cNvSpPr txBox="1">
            <a:spLocks noChangeArrowheads="1"/>
          </p:cNvSpPr>
          <p:nvPr/>
        </p:nvSpPr>
        <p:spPr bwMode="auto">
          <a:xfrm>
            <a:off x="381000" y="1905000"/>
            <a:ext cx="8458200" cy="1815882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3200" b="1" dirty="0">
                <a:latin typeface="Courier New" panose="02070309020205020404" pitchFamily="49" charset="0"/>
              </a:rPr>
              <a:t>BST tree = new BST();</a:t>
            </a:r>
          </a:p>
          <a:p>
            <a:pPr eaLnBrk="0" hangingPunct="0"/>
            <a:r>
              <a:rPr lang="en-US" altLang="en-US" sz="3200" b="1" dirty="0">
                <a:latin typeface="Courier New" panose="02070309020205020404" pitchFamily="49" charset="0"/>
              </a:rPr>
              <a:t>for (</a:t>
            </a:r>
            <a:r>
              <a:rPr lang="en-US" altLang="en-US" sz="3200" b="1" dirty="0" err="1">
                <a:latin typeface="Courier New" panose="02070309020205020404" pitchFamily="49" charset="0"/>
              </a:rPr>
              <a:t>int</a:t>
            </a:r>
            <a:r>
              <a:rPr lang="en-US" altLang="en-US" sz="3200" b="1" dirty="0">
                <a:latin typeface="Courier New" panose="02070309020205020404" pitchFamily="49" charset="0"/>
              </a:rPr>
              <a:t> </a:t>
            </a:r>
            <a:r>
              <a:rPr lang="en-US" altLang="en-US" sz="3200" b="1" dirty="0" err="1">
                <a:latin typeface="Courier New" panose="02070309020205020404" pitchFamily="49" charset="0"/>
              </a:rPr>
              <a:t>i</a:t>
            </a:r>
            <a:r>
              <a:rPr lang="en-US" altLang="en-US" sz="3200" b="1" dirty="0">
                <a:latin typeface="Courier New" panose="02070309020205020404" pitchFamily="49" charset="0"/>
              </a:rPr>
              <a:t> = 1; </a:t>
            </a:r>
            <a:r>
              <a:rPr lang="en-US" altLang="en-US" sz="3200" b="1" dirty="0" err="1">
                <a:latin typeface="Courier New" panose="02070309020205020404" pitchFamily="49" charset="0"/>
              </a:rPr>
              <a:t>i</a:t>
            </a:r>
            <a:r>
              <a:rPr lang="en-US" altLang="en-US" sz="3200" b="1" dirty="0">
                <a:latin typeface="Courier New" panose="02070309020205020404" pitchFamily="49" charset="0"/>
              </a:rPr>
              <a:t> &lt;= 8; </a:t>
            </a:r>
            <a:r>
              <a:rPr lang="en-US" altLang="en-US" sz="3200" b="1" dirty="0" err="1">
                <a:latin typeface="Courier New" panose="02070309020205020404" pitchFamily="49" charset="0"/>
              </a:rPr>
              <a:t>i</a:t>
            </a:r>
            <a:r>
              <a:rPr lang="en-US" altLang="en-US" sz="3200" b="1" dirty="0">
                <a:latin typeface="Courier New" panose="02070309020205020404" pitchFamily="49" charset="0"/>
              </a:rPr>
              <a:t>++)</a:t>
            </a:r>
          </a:p>
          <a:p>
            <a:pPr eaLnBrk="0" hangingPunct="0"/>
            <a:r>
              <a:rPr lang="en-US" altLang="en-US" sz="3200" b="1" dirty="0">
                <a:latin typeface="Courier New" panose="02070309020205020404" pitchFamily="49" charset="0"/>
              </a:rPr>
              <a:t>   </a:t>
            </a:r>
            <a:r>
              <a:rPr lang="en-US" altLang="en-US" sz="3200" b="1" dirty="0" err="1">
                <a:latin typeface="Courier New" panose="02070309020205020404" pitchFamily="49" charset="0"/>
              </a:rPr>
              <a:t>tree.insert</a:t>
            </a:r>
            <a:r>
              <a:rPr lang="en-US" altLang="en-US" sz="3200" b="1" dirty="0">
                <a:latin typeface="Courier New" panose="02070309020205020404" pitchFamily="49" charset="0"/>
              </a:rPr>
              <a:t> (</a:t>
            </a:r>
            <a:r>
              <a:rPr lang="en-US" altLang="en-US" sz="3200" b="1" dirty="0" err="1">
                <a:latin typeface="Courier New" panose="02070309020205020404" pitchFamily="49" charset="0"/>
              </a:rPr>
              <a:t>i</a:t>
            </a:r>
            <a:r>
              <a:rPr lang="en-US" altLang="en-US" sz="3200" b="1" dirty="0">
                <a:latin typeface="Courier New" panose="02070309020205020404" pitchFamily="49" charset="0"/>
              </a:rPr>
              <a:t>);</a:t>
            </a:r>
          </a:p>
          <a:p>
            <a:pPr eaLnBrk="0" hangingPunct="0"/>
            <a:endParaRPr lang="en-US" altLang="en-US" sz="1600" b="1" dirty="0">
              <a:latin typeface="Courier New" panose="02070309020205020404" pitchFamily="49" charset="0"/>
            </a:endParaRPr>
          </a:p>
        </p:txBody>
      </p:sp>
      <p:sp>
        <p:nvSpPr>
          <p:cNvPr id="514052" name="Text Box 4"/>
          <p:cNvSpPr txBox="1">
            <a:spLocks noChangeArrowheads="1"/>
          </p:cNvSpPr>
          <p:nvPr/>
        </p:nvSpPr>
        <p:spPr bwMode="auto">
          <a:xfrm>
            <a:off x="4403725" y="3414713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altLang="en-US" sz="1600"/>
          </a:p>
        </p:txBody>
      </p:sp>
      <p:sp>
        <p:nvSpPr>
          <p:cNvPr id="514054" name="Text Box 6"/>
          <p:cNvSpPr txBox="1">
            <a:spLocks noChangeArrowheads="1"/>
          </p:cNvSpPr>
          <p:nvPr/>
        </p:nvSpPr>
        <p:spPr bwMode="auto">
          <a:xfrm>
            <a:off x="441325" y="3414713"/>
            <a:ext cx="8858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1600" b="1"/>
              <a:t>Output:</a:t>
            </a:r>
            <a:endParaRPr lang="en-US" altLang="en-US" sz="1600"/>
          </a:p>
        </p:txBody>
      </p:sp>
      <p:sp>
        <p:nvSpPr>
          <p:cNvPr id="51405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Worst Case</a:t>
            </a:r>
          </a:p>
        </p:txBody>
      </p:sp>
    </p:spTree>
    <p:extLst>
      <p:ext uri="{BB962C8B-B14F-4D97-AF65-F5344CB8AC3E}">
        <p14:creationId xmlns:p14="http://schemas.microsoft.com/office/powerpoint/2010/main" xmlns="" val="1637918573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Text Box 2"/>
          <p:cNvSpPr txBox="1">
            <a:spLocks noChangeArrowheads="1"/>
          </p:cNvSpPr>
          <p:nvPr/>
        </p:nvSpPr>
        <p:spPr bwMode="auto">
          <a:xfrm>
            <a:off x="1981200" y="2209800"/>
            <a:ext cx="4953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600" b="1">
                <a:latin typeface="Courier New" panose="02070309020205020404" pitchFamily="49" charset="0"/>
              </a:rPr>
              <a:t>   </a:t>
            </a:r>
          </a:p>
        </p:txBody>
      </p:sp>
      <p:sp>
        <p:nvSpPr>
          <p:cNvPr id="514051" name="Text Box 3"/>
          <p:cNvSpPr txBox="1">
            <a:spLocks noChangeArrowheads="1"/>
          </p:cNvSpPr>
          <p:nvPr/>
        </p:nvSpPr>
        <p:spPr bwMode="auto">
          <a:xfrm>
            <a:off x="381000" y="1905000"/>
            <a:ext cx="8458200" cy="1069975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600" b="1">
                <a:latin typeface="Courier New" panose="02070309020205020404" pitchFamily="49" charset="0"/>
              </a:rPr>
              <a:t>BST tree = new BST();</a:t>
            </a:r>
          </a:p>
          <a:p>
            <a:pPr eaLnBrk="0" hangingPunct="0"/>
            <a:r>
              <a:rPr lang="en-US" altLang="en-US" sz="1600" b="1">
                <a:latin typeface="Courier New" panose="02070309020205020404" pitchFamily="49" charset="0"/>
              </a:rPr>
              <a:t>for (int i = 1; i &lt;= 8; i++)</a:t>
            </a:r>
          </a:p>
          <a:p>
            <a:pPr eaLnBrk="0" hangingPunct="0"/>
            <a:r>
              <a:rPr lang="en-US" altLang="en-US" sz="1600" b="1">
                <a:latin typeface="Courier New" panose="02070309020205020404" pitchFamily="49" charset="0"/>
              </a:rPr>
              <a:t>   tree.insert (i);</a:t>
            </a:r>
          </a:p>
          <a:p>
            <a:pPr eaLnBrk="0" hangingPunct="0"/>
            <a:endParaRPr lang="en-US" altLang="en-US" sz="1600" b="1">
              <a:latin typeface="Courier New" panose="02070309020205020404" pitchFamily="49" charset="0"/>
            </a:endParaRPr>
          </a:p>
        </p:txBody>
      </p:sp>
      <p:sp>
        <p:nvSpPr>
          <p:cNvPr id="514052" name="Text Box 4"/>
          <p:cNvSpPr txBox="1">
            <a:spLocks noChangeArrowheads="1"/>
          </p:cNvSpPr>
          <p:nvPr/>
        </p:nvSpPr>
        <p:spPr bwMode="auto">
          <a:xfrm>
            <a:off x="4403725" y="3414713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altLang="en-US" sz="1600"/>
          </a:p>
        </p:txBody>
      </p:sp>
      <p:sp>
        <p:nvSpPr>
          <p:cNvPr id="514053" name="Text Box 5"/>
          <p:cNvSpPr txBox="1">
            <a:spLocks noChangeArrowheads="1"/>
          </p:cNvSpPr>
          <p:nvPr/>
        </p:nvSpPr>
        <p:spPr bwMode="auto">
          <a:xfrm>
            <a:off x="2514600" y="3352800"/>
            <a:ext cx="2557463" cy="327977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tabLst>
                <a:tab pos="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tabLst>
                <a:tab pos="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tabLst>
                <a:tab pos="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tabLst>
                <a:tab pos="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en-US" sz="1600" b="1" dirty="0">
                <a:latin typeface="Times New Roman" panose="02020603050405020304" pitchFamily="18" charset="0"/>
              </a:rPr>
              <a:t>&gt;&gt;&gt;&gt; Items in worst order: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1600" b="1" dirty="0">
                <a:latin typeface="Times New Roman" panose="02020603050405020304" pitchFamily="18" charset="0"/>
              </a:rPr>
              <a:t>              8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1600" b="1" dirty="0">
                <a:latin typeface="Times New Roman" panose="02020603050405020304" pitchFamily="18" charset="0"/>
              </a:rPr>
              <a:t>            7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1600" b="1" dirty="0">
                <a:latin typeface="Times New Roman" panose="02020603050405020304" pitchFamily="18" charset="0"/>
              </a:rPr>
              <a:t>          6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1600" b="1" dirty="0">
                <a:latin typeface="Times New Roman" panose="02020603050405020304" pitchFamily="18" charset="0"/>
              </a:rPr>
              <a:t>        5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1600" b="1" dirty="0">
                <a:latin typeface="Times New Roman" panose="02020603050405020304" pitchFamily="18" charset="0"/>
              </a:rPr>
              <a:t>      4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1600" b="1" dirty="0">
                <a:latin typeface="Times New Roman" panose="02020603050405020304" pitchFamily="18" charset="0"/>
              </a:rPr>
              <a:t>    3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1600" b="1" dirty="0">
                <a:latin typeface="Times New Roman" panose="02020603050405020304" pitchFamily="18" charset="0"/>
              </a:rPr>
              <a:t>  2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1600" b="1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14054" name="Text Box 6"/>
          <p:cNvSpPr txBox="1">
            <a:spLocks noChangeArrowheads="1"/>
          </p:cNvSpPr>
          <p:nvPr/>
        </p:nvSpPr>
        <p:spPr bwMode="auto">
          <a:xfrm>
            <a:off x="441325" y="3414713"/>
            <a:ext cx="8858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1600" b="1"/>
              <a:t>Output:</a:t>
            </a:r>
            <a:endParaRPr lang="en-US" altLang="en-US" sz="1600"/>
          </a:p>
        </p:txBody>
      </p:sp>
      <p:sp>
        <p:nvSpPr>
          <p:cNvPr id="51405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Worst Case</a:t>
            </a:r>
          </a:p>
        </p:txBody>
      </p:sp>
    </p:spTree>
    <p:extLst>
      <p:ext uri="{BB962C8B-B14F-4D97-AF65-F5344CB8AC3E}">
        <p14:creationId xmlns:p14="http://schemas.microsoft.com/office/powerpoint/2010/main" xmlns="" val="3650924351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on BST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operations performed on binary tree can also be applied to Binary Search Tree  (BST). primitive operators performed on BST : </a:t>
            </a:r>
          </a:p>
          <a:p>
            <a:r>
              <a:rPr lang="en-US" dirty="0" smtClean="0"/>
              <a:t>1. Inserting a node </a:t>
            </a:r>
          </a:p>
          <a:p>
            <a:r>
              <a:rPr lang="en-US" dirty="0" smtClean="0"/>
              <a:t>2. Searching a node </a:t>
            </a:r>
          </a:p>
          <a:p>
            <a:r>
              <a:rPr lang="en-US" dirty="0" smtClean="0"/>
              <a:t>3. Deleting a node</a:t>
            </a:r>
          </a:p>
          <a:p>
            <a:r>
              <a:rPr lang="en-US" dirty="0" smtClean="0"/>
              <a:t>The tree traversal algorithm (pre-order, post-order </a:t>
            </a:r>
          </a:p>
          <a:p>
            <a:r>
              <a:rPr lang="en-US" dirty="0" smtClean="0"/>
              <a:t>and in-order) are the standard way of traversing a binary search tree.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323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INSERTING A NODE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143000"/>
            <a:ext cx="8785225" cy="4916488"/>
          </a:xfrm>
        </p:spPr>
        <p:txBody>
          <a:bodyPr/>
          <a:lstStyle/>
          <a:p>
            <a:r>
              <a:rPr lang="en-US" sz="2400" dirty="0" smtClean="0"/>
              <a:t>A BST is constructed by the repeated insertion of new nodes to the tree structure. Inserting a node in to a tree is achieved by performing two separate operations.  </a:t>
            </a:r>
          </a:p>
          <a:p>
            <a:pPr>
              <a:buNone/>
            </a:pPr>
            <a:r>
              <a:rPr lang="en-US" sz="2400" dirty="0" smtClean="0"/>
              <a:t>	1. The tree must be searched to determine where the node is to be inserted. </a:t>
            </a:r>
          </a:p>
          <a:p>
            <a:pPr>
              <a:buNone/>
            </a:pPr>
            <a:r>
              <a:rPr lang="en-US" sz="2400" dirty="0" smtClean="0"/>
              <a:t>	2. Then the node is inserted into the tree. </a:t>
            </a:r>
          </a:p>
          <a:p>
            <a:pPr lvl="1">
              <a:buNone/>
            </a:pPr>
            <a:r>
              <a:rPr lang="en-US" sz="2000" dirty="0" smtClean="0"/>
              <a:t>Suppose a “DATA” is the information to be inserted in a BST. </a:t>
            </a:r>
          </a:p>
          <a:p>
            <a:pPr lvl="1">
              <a:buNone/>
            </a:pPr>
            <a:r>
              <a:rPr lang="en-US" sz="2000" dirty="0" smtClean="0"/>
              <a:t>Step 1: Compare DATA with root node information of the tree </a:t>
            </a:r>
          </a:p>
          <a:p>
            <a:pPr lvl="1">
              <a:buNone/>
            </a:pPr>
            <a:r>
              <a:rPr lang="en-US" sz="2000" dirty="0" smtClean="0"/>
              <a:t>	(</a:t>
            </a:r>
            <a:r>
              <a:rPr lang="en-US" sz="2000" dirty="0" err="1" smtClean="0"/>
              <a:t>i</a:t>
            </a:r>
            <a:r>
              <a:rPr lang="en-US" sz="2000" dirty="0" smtClean="0"/>
              <a:t>) If (DATA &lt; ROOT →Info) Proceed to the left child of ROOT </a:t>
            </a:r>
          </a:p>
          <a:p>
            <a:pPr lvl="1">
              <a:buNone/>
            </a:pPr>
            <a:r>
              <a:rPr lang="en-US" sz="2000" dirty="0" smtClean="0"/>
              <a:t>	(ii) If (DATA &gt; ROOT →Info) Proceed to the right child of ROO</a:t>
            </a:r>
          </a:p>
          <a:p>
            <a:pPr lvl="1">
              <a:buNone/>
            </a:pPr>
            <a:r>
              <a:rPr lang="en-US" sz="2000" dirty="0" smtClean="0"/>
              <a:t>Step 2: Repeat the Step 1 until we meet an empty sub tree, where we can insert the DATA in place of the empty sub tree by creating a new node. </a:t>
            </a:r>
          </a:p>
          <a:p>
            <a:pPr lvl="1">
              <a:buNone/>
            </a:pPr>
            <a:r>
              <a:rPr lang="en-US" sz="2000" dirty="0" smtClean="0"/>
              <a:t>Step 3: Exit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324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325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4195" y="3352800"/>
            <a:ext cx="6489805" cy="328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"/>
            <a:ext cx="4800600" cy="2992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334000" y="1371600"/>
            <a:ext cx="16002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82713"/>
            <a:ext cx="7772400" cy="1143000"/>
          </a:xfrm>
          <a:noFill/>
        </p:spPr>
        <p:txBody>
          <a:bodyPr lIns="92075" tIns="46038" rIns="92075" bIns="46038"/>
          <a:lstStyle/>
          <a:p>
            <a:r>
              <a:rPr lang="en-US" altLang="en-US" smtClean="0"/>
              <a:t>Binary Search Tree Insertion</a:t>
            </a:r>
          </a:p>
        </p:txBody>
      </p:sp>
    </p:spTree>
    <p:extLst>
      <p:ext uri="{BB962C8B-B14F-4D97-AF65-F5344CB8AC3E}">
        <p14:creationId xmlns:p14="http://schemas.microsoft.com/office/powerpoint/2010/main" xmlns="" val="39358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altLang="en-US" smtClean="0"/>
              <a:t>Scenario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51000"/>
            <a:ext cx="7772400" cy="4114800"/>
          </a:xfrm>
          <a:noFill/>
        </p:spPr>
        <p:txBody>
          <a:bodyPr lIns="92075" tIns="46038" rIns="92075" bIns="46038"/>
          <a:lstStyle/>
          <a:p>
            <a:r>
              <a:rPr lang="en-US" altLang="en-US" sz="2800" b="1" smtClean="0"/>
              <a:t>We have a Binary Search Tree</a:t>
            </a:r>
          </a:p>
          <a:p>
            <a:pPr lvl="1"/>
            <a:r>
              <a:rPr lang="en-US" altLang="en-US" sz="2800" b="1" smtClean="0"/>
              <a:t>It can be empty</a:t>
            </a:r>
          </a:p>
          <a:p>
            <a:pPr lvl="1"/>
            <a:r>
              <a:rPr lang="en-US" altLang="en-US" sz="2800" b="1" smtClean="0"/>
              <a:t>Or have some elements in it already</a:t>
            </a:r>
          </a:p>
          <a:p>
            <a:r>
              <a:rPr lang="en-US" altLang="en-US" sz="2800" b="1" smtClean="0"/>
              <a:t>We want to add an element to it</a:t>
            </a:r>
          </a:p>
          <a:p>
            <a:pPr lvl="1"/>
            <a:r>
              <a:rPr lang="en-US" altLang="en-US" sz="2800" b="1" smtClean="0"/>
              <a:t>Inserting/adding involves 2 steps:</a:t>
            </a:r>
          </a:p>
          <a:p>
            <a:pPr lvl="2"/>
            <a:r>
              <a:rPr lang="en-US" altLang="en-US" sz="2800" b="1" smtClean="0"/>
              <a:t>Find the correct location</a:t>
            </a:r>
          </a:p>
          <a:p>
            <a:pPr lvl="2"/>
            <a:r>
              <a:rPr lang="en-US" altLang="en-US" sz="2800" b="1" smtClean="0"/>
              <a:t>Do the steps to add a new node</a:t>
            </a:r>
          </a:p>
          <a:p>
            <a:r>
              <a:rPr lang="en-US" altLang="en-US" sz="2800" b="1" smtClean="0">
                <a:solidFill>
                  <a:srgbClr val="3333FF"/>
                </a:solidFill>
              </a:rPr>
              <a:t>Must maintain “search” structure</a:t>
            </a:r>
          </a:p>
        </p:txBody>
      </p:sp>
    </p:spTree>
    <p:extLst>
      <p:ext uri="{BB962C8B-B14F-4D97-AF65-F5344CB8AC3E}">
        <p14:creationId xmlns:p14="http://schemas.microsoft.com/office/powerpoint/2010/main" xmlns="" val="1823161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Rectangle 2"/>
          <p:cNvSpPr>
            <a:spLocks noChangeArrowheads="1"/>
          </p:cNvSpPr>
          <p:nvPr/>
        </p:nvSpPr>
        <p:spPr bwMode="auto">
          <a:xfrm>
            <a:off x="457200" y="1905000"/>
            <a:ext cx="7696200" cy="475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47625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tabLst>
                <a:tab pos="47625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tabLst>
                <a:tab pos="47625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tabLst>
                <a:tab pos="47625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tabLst>
                <a:tab pos="47625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7625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7625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7625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7625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if</a:t>
            </a:r>
            <a:r>
              <a:rPr lang="en-US" altLang="en-US" sz="2000">
                <a:latin typeface="Times New Roman" panose="02020603050405020304" pitchFamily="18" charset="0"/>
              </a:rPr>
              <a:t>  tree is empty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	</a:t>
            </a:r>
            <a:r>
              <a:rPr lang="en-US" altLang="en-US" sz="2000" i="1">
                <a:latin typeface="Times New Roman" panose="02020603050405020304" pitchFamily="18" charset="0"/>
              </a:rPr>
              <a:t>create a root</a:t>
            </a:r>
            <a:r>
              <a:rPr lang="en-US" altLang="en-US" sz="2000">
                <a:latin typeface="Times New Roman" panose="02020603050405020304" pitchFamily="18" charset="0"/>
              </a:rPr>
              <a:t> node with the new key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US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else 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	</a:t>
            </a:r>
            <a:r>
              <a:rPr lang="en-US" altLang="en-US" sz="2000" i="1">
                <a:latin typeface="Times New Roman" panose="02020603050405020304" pitchFamily="18" charset="0"/>
              </a:rPr>
              <a:t>compare </a:t>
            </a:r>
            <a:r>
              <a:rPr lang="en-US" altLang="en-US" sz="2000">
                <a:latin typeface="Times New Roman" panose="02020603050405020304" pitchFamily="18" charset="0"/>
              </a:rPr>
              <a:t>key with the top node 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	</a:t>
            </a:r>
            <a:r>
              <a:rPr lang="en-US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if</a:t>
            </a:r>
            <a:r>
              <a:rPr lang="en-US" altLang="en-US" sz="2000">
                <a:latin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</a:rPr>
              <a:t>key =  node key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		replace the node with the new value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	</a:t>
            </a:r>
            <a:r>
              <a:rPr lang="en-US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else if </a:t>
            </a:r>
            <a:r>
              <a:rPr lang="en-US" altLang="en-US" sz="2000">
                <a:latin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</a:rPr>
              <a:t>key &gt;  node key</a:t>
            </a:r>
            <a:endParaRPr lang="en-US" altLang="en-US" sz="2000">
              <a:latin typeface="Times New Roman" panose="02020603050405020304" pitchFamily="18" charset="0"/>
            </a:endParaRP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		</a:t>
            </a:r>
            <a:r>
              <a:rPr lang="en-US" altLang="en-US" sz="2000" i="1">
                <a:latin typeface="Times New Roman" panose="02020603050405020304" pitchFamily="18" charset="0"/>
              </a:rPr>
              <a:t>compare</a:t>
            </a:r>
            <a:r>
              <a:rPr lang="en-US" altLang="en-US" sz="2000">
                <a:latin typeface="Times New Roman" panose="02020603050405020304" pitchFamily="18" charset="0"/>
              </a:rPr>
              <a:t> key with the right subtree: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		  </a:t>
            </a:r>
            <a:r>
              <a:rPr lang="en-US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if  </a:t>
            </a:r>
            <a:r>
              <a:rPr lang="en-US" altLang="en-US" sz="2000">
                <a:latin typeface="Times New Roman" panose="02020603050405020304" pitchFamily="18" charset="0"/>
              </a:rPr>
              <a:t>subtree is empty create a leaf node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		  </a:t>
            </a:r>
            <a:r>
              <a:rPr lang="en-US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else</a:t>
            </a:r>
            <a:r>
              <a:rPr lang="en-US" altLang="en-US" sz="2000">
                <a:latin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rgbClr val="008000"/>
                </a:solidFill>
                <a:latin typeface="Times New Roman" panose="02020603050405020304" pitchFamily="18" charset="0"/>
              </a:rPr>
              <a:t>add key  </a:t>
            </a:r>
            <a:r>
              <a:rPr lang="en-US" altLang="en-US" sz="2000">
                <a:latin typeface="Times New Roman" panose="02020603050405020304" pitchFamily="18" charset="0"/>
              </a:rPr>
              <a:t>in right subtree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	 </a:t>
            </a:r>
            <a:r>
              <a:rPr lang="en-US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else </a:t>
            </a:r>
            <a:r>
              <a:rPr lang="en-US" altLang="en-US" sz="2000">
                <a:latin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</a:rPr>
              <a:t>key &lt;  node key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	 	</a:t>
            </a:r>
            <a:r>
              <a:rPr lang="en-US" altLang="en-US" sz="2000" i="1">
                <a:latin typeface="Times New Roman" panose="02020603050405020304" pitchFamily="18" charset="0"/>
              </a:rPr>
              <a:t>compare</a:t>
            </a:r>
            <a:r>
              <a:rPr lang="en-US" altLang="en-US" sz="2000">
                <a:latin typeface="Times New Roman" panose="02020603050405020304" pitchFamily="18" charset="0"/>
              </a:rPr>
              <a:t> key with the left subtree: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		  </a:t>
            </a:r>
            <a:r>
              <a:rPr lang="en-US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if </a:t>
            </a:r>
            <a:r>
              <a:rPr lang="en-US" altLang="en-US" sz="2000">
                <a:latin typeface="Times New Roman" panose="02020603050405020304" pitchFamily="18" charset="0"/>
              </a:rPr>
              <a:t>the subtree is empty create a leaf node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		  else </a:t>
            </a:r>
            <a:r>
              <a:rPr lang="en-US" altLang="en-US" sz="2000">
                <a:solidFill>
                  <a:srgbClr val="008000"/>
                </a:solidFill>
                <a:latin typeface="Times New Roman" panose="02020603050405020304" pitchFamily="18" charset="0"/>
              </a:rPr>
              <a:t>add key</a:t>
            </a:r>
            <a:r>
              <a:rPr lang="en-US" altLang="en-US" sz="2000">
                <a:latin typeface="Times New Roman" panose="02020603050405020304" pitchFamily="18" charset="0"/>
              </a:rPr>
              <a:t> to the left subtree</a:t>
            </a:r>
          </a:p>
        </p:txBody>
      </p:sp>
      <p:sp>
        <p:nvSpPr>
          <p:cNvPr id="499715" name="Rectangle 3"/>
          <p:cNvSpPr>
            <a:spLocks noChangeArrowheads="1"/>
          </p:cNvSpPr>
          <p:nvPr/>
        </p:nvSpPr>
        <p:spPr bwMode="auto">
          <a:xfrm>
            <a:off x="11430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3600">
                <a:solidFill>
                  <a:schemeClr val="tx2"/>
                </a:solidFill>
                <a:latin typeface="Palatino Linotype" panose="02040502050505030304" pitchFamily="18" charset="0"/>
              </a:rPr>
              <a:t>Insertion in BST - Pseudocode</a:t>
            </a:r>
          </a:p>
        </p:txBody>
      </p:sp>
    </p:spTree>
    <p:extLst>
      <p:ext uri="{BB962C8B-B14F-4D97-AF65-F5344CB8AC3E}">
        <p14:creationId xmlns:p14="http://schemas.microsoft.com/office/powerpoint/2010/main" xmlns="" val="2387606970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Finding a Node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To find a node given its key value, start from the root.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If the key value is same as the node, then node is found.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If key is greater than node, search the right subtree, else search the left subtree.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Continue till the node is found or the entire tree is traversed.</a:t>
            </a:r>
          </a:p>
        </p:txBody>
      </p:sp>
    </p:spTree>
    <p:extLst>
      <p:ext uri="{BB962C8B-B14F-4D97-AF65-F5344CB8AC3E}">
        <p14:creationId xmlns:p14="http://schemas.microsoft.com/office/powerpoint/2010/main" xmlns="" val="2434300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Binary Tree Definition</a:t>
            </a:r>
            <a:endParaRPr lang="en-US" altLang="en-US" sz="4000" dirty="0" smtClean="0">
              <a:latin typeface="Arial" charset="0"/>
              <a:cs typeface="Arial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We will also refer to the two sub-trees as</a:t>
            </a:r>
          </a:p>
          <a:p>
            <a:pPr lvl="1">
              <a:defRPr/>
            </a:pP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The left-hand sub-tree</a:t>
            </a:r>
            <a:r>
              <a:rPr lang="en-US" dirty="0" smtClean="0">
                <a:latin typeface="Arial" charset="0"/>
                <a:cs typeface="Arial" charset="0"/>
              </a:rPr>
              <a:t>, and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/>
                </a:solidFill>
                <a:latin typeface="Arial" charset="0"/>
                <a:cs typeface="Arial" charset="0"/>
              </a:rPr>
              <a:t>The right-hand sub-tree</a:t>
            </a:r>
          </a:p>
        </p:txBody>
      </p:sp>
      <p:pic>
        <p:nvPicPr>
          <p:cNvPr id="9220" name="Picture 4" descr="Graphi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636838"/>
            <a:ext cx="3309937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2928938" y="2994025"/>
            <a:ext cx="1857375" cy="1428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" name="Oval 5"/>
          <p:cNvSpPr/>
          <p:nvPr/>
        </p:nvSpPr>
        <p:spPr>
          <a:xfrm>
            <a:off x="4668838" y="2994025"/>
            <a:ext cx="1857375" cy="142875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25366482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Finding Maximum and Minimum Values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For the minimum, </a:t>
            </a:r>
          </a:p>
          <a:p>
            <a:pPr lvl="1" eaLnBrk="1" hangingPunct="1"/>
            <a:r>
              <a:rPr lang="en-US" altLang="en-US" smtClean="0"/>
              <a:t>go to the left child of the root and keep going to the left child until you come to a leaf node. This node is the minimum.</a:t>
            </a:r>
          </a:p>
          <a:p>
            <a:pPr eaLnBrk="1" hangingPunct="1"/>
            <a:r>
              <a:rPr lang="en-US" altLang="en-US" smtClean="0"/>
              <a:t>For the maximum, </a:t>
            </a:r>
          </a:p>
          <a:p>
            <a:pPr lvl="1" eaLnBrk="1" hangingPunct="1"/>
            <a:r>
              <a:rPr lang="en-US" altLang="en-US" smtClean="0"/>
              <a:t>go to the right child of the root and keep going to the right child until you come to a leaf node. This node is the maximum.</a:t>
            </a:r>
          </a:p>
        </p:txBody>
      </p:sp>
    </p:spTree>
    <p:extLst>
      <p:ext uri="{BB962C8B-B14F-4D97-AF65-F5344CB8AC3E}">
        <p14:creationId xmlns:p14="http://schemas.microsoft.com/office/powerpoint/2010/main" xmlns="" val="124743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altLang="en-US" smtClean="0"/>
              <a:t>Finding the Correct Location</a:t>
            </a:r>
          </a:p>
        </p:txBody>
      </p:sp>
      <p:sp>
        <p:nvSpPr>
          <p:cNvPr id="118787" name="Oval 3"/>
          <p:cNvSpPr>
            <a:spLocks noChangeArrowheads="1"/>
          </p:cNvSpPr>
          <p:nvPr/>
        </p:nvSpPr>
        <p:spPr bwMode="auto">
          <a:xfrm>
            <a:off x="3406775" y="2506663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12</a:t>
            </a:r>
          </a:p>
        </p:txBody>
      </p:sp>
      <p:sp>
        <p:nvSpPr>
          <p:cNvPr id="118788" name="Oval 4"/>
          <p:cNvSpPr>
            <a:spLocks noChangeArrowheads="1"/>
          </p:cNvSpPr>
          <p:nvPr/>
        </p:nvSpPr>
        <p:spPr bwMode="auto">
          <a:xfrm>
            <a:off x="1895475" y="3649663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3</a:t>
            </a:r>
          </a:p>
        </p:txBody>
      </p:sp>
      <p:sp>
        <p:nvSpPr>
          <p:cNvPr id="118789" name="Oval 5"/>
          <p:cNvSpPr>
            <a:spLocks noChangeArrowheads="1"/>
          </p:cNvSpPr>
          <p:nvPr/>
        </p:nvSpPr>
        <p:spPr bwMode="auto">
          <a:xfrm>
            <a:off x="2914650" y="4922838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7</a:t>
            </a:r>
          </a:p>
        </p:txBody>
      </p:sp>
      <p:sp>
        <p:nvSpPr>
          <p:cNvPr id="118790" name="Oval 6"/>
          <p:cNvSpPr>
            <a:spLocks noChangeArrowheads="1"/>
          </p:cNvSpPr>
          <p:nvPr/>
        </p:nvSpPr>
        <p:spPr bwMode="auto">
          <a:xfrm>
            <a:off x="5013325" y="3559175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41</a:t>
            </a:r>
          </a:p>
        </p:txBody>
      </p:sp>
      <p:sp>
        <p:nvSpPr>
          <p:cNvPr id="118791" name="Oval 7"/>
          <p:cNvSpPr>
            <a:spLocks noChangeArrowheads="1"/>
          </p:cNvSpPr>
          <p:nvPr/>
        </p:nvSpPr>
        <p:spPr bwMode="auto">
          <a:xfrm>
            <a:off x="5943600" y="4713288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98</a:t>
            </a:r>
          </a:p>
        </p:txBody>
      </p:sp>
      <p:sp>
        <p:nvSpPr>
          <p:cNvPr id="118792" name="Line 8"/>
          <p:cNvSpPr>
            <a:spLocks noChangeShapeType="1"/>
          </p:cNvSpPr>
          <p:nvPr/>
        </p:nvSpPr>
        <p:spPr bwMode="auto">
          <a:xfrm flipH="1">
            <a:off x="2579688" y="3103563"/>
            <a:ext cx="914400" cy="539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8793" name="Line 9"/>
          <p:cNvSpPr>
            <a:spLocks noChangeShapeType="1"/>
          </p:cNvSpPr>
          <p:nvPr/>
        </p:nvSpPr>
        <p:spPr bwMode="auto">
          <a:xfrm>
            <a:off x="2611438" y="4305300"/>
            <a:ext cx="525462" cy="600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8794" name="Line 10"/>
          <p:cNvSpPr>
            <a:spLocks noChangeShapeType="1"/>
          </p:cNvSpPr>
          <p:nvPr/>
        </p:nvSpPr>
        <p:spPr bwMode="auto">
          <a:xfrm>
            <a:off x="4230688" y="3121025"/>
            <a:ext cx="838200" cy="523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8795" name="Line 11"/>
          <p:cNvSpPr>
            <a:spLocks noChangeShapeType="1"/>
          </p:cNvSpPr>
          <p:nvPr/>
        </p:nvSpPr>
        <p:spPr bwMode="auto">
          <a:xfrm>
            <a:off x="5715000" y="4244975"/>
            <a:ext cx="479425" cy="4349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8796" name="Rectangle 12"/>
          <p:cNvSpPr>
            <a:spLocks noChangeArrowheads="1"/>
          </p:cNvSpPr>
          <p:nvPr/>
        </p:nvSpPr>
        <p:spPr bwMode="auto">
          <a:xfrm>
            <a:off x="5634038" y="2201863"/>
            <a:ext cx="180498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/>
              <a:t>Start with</a:t>
            </a:r>
            <a:br>
              <a:rPr lang="en-US" altLang="en-US" sz="2800"/>
            </a:br>
            <a:r>
              <a:rPr lang="en-US" altLang="en-US" sz="2800"/>
              <a:t>this tree</a:t>
            </a:r>
          </a:p>
        </p:txBody>
      </p:sp>
    </p:spTree>
    <p:extLst>
      <p:ext uri="{BB962C8B-B14F-4D97-AF65-F5344CB8AC3E}">
        <p14:creationId xmlns:p14="http://schemas.microsoft.com/office/powerpoint/2010/main" xmlns="" val="2535344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altLang="en-US" smtClean="0"/>
              <a:t>Finding the Correct Location</a:t>
            </a:r>
          </a:p>
        </p:txBody>
      </p:sp>
      <p:sp>
        <p:nvSpPr>
          <p:cNvPr id="119811" name="Oval 3"/>
          <p:cNvSpPr>
            <a:spLocks noChangeArrowheads="1"/>
          </p:cNvSpPr>
          <p:nvPr/>
        </p:nvSpPr>
        <p:spPr bwMode="auto">
          <a:xfrm>
            <a:off x="3406775" y="2506663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12</a:t>
            </a:r>
          </a:p>
        </p:txBody>
      </p:sp>
      <p:sp>
        <p:nvSpPr>
          <p:cNvPr id="119812" name="Oval 4"/>
          <p:cNvSpPr>
            <a:spLocks noChangeArrowheads="1"/>
          </p:cNvSpPr>
          <p:nvPr/>
        </p:nvSpPr>
        <p:spPr bwMode="auto">
          <a:xfrm>
            <a:off x="1895475" y="3649663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3</a:t>
            </a:r>
          </a:p>
        </p:txBody>
      </p:sp>
      <p:sp>
        <p:nvSpPr>
          <p:cNvPr id="119813" name="Oval 5"/>
          <p:cNvSpPr>
            <a:spLocks noChangeArrowheads="1"/>
          </p:cNvSpPr>
          <p:nvPr/>
        </p:nvSpPr>
        <p:spPr bwMode="auto">
          <a:xfrm>
            <a:off x="2914650" y="4922838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7</a:t>
            </a:r>
          </a:p>
        </p:txBody>
      </p:sp>
      <p:sp>
        <p:nvSpPr>
          <p:cNvPr id="119814" name="Oval 6"/>
          <p:cNvSpPr>
            <a:spLocks noChangeArrowheads="1"/>
          </p:cNvSpPr>
          <p:nvPr/>
        </p:nvSpPr>
        <p:spPr bwMode="auto">
          <a:xfrm>
            <a:off x="5013325" y="3559175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41</a:t>
            </a:r>
          </a:p>
        </p:txBody>
      </p:sp>
      <p:sp>
        <p:nvSpPr>
          <p:cNvPr id="119815" name="Oval 7"/>
          <p:cNvSpPr>
            <a:spLocks noChangeArrowheads="1"/>
          </p:cNvSpPr>
          <p:nvPr/>
        </p:nvSpPr>
        <p:spPr bwMode="auto">
          <a:xfrm>
            <a:off x="6048375" y="4802188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98</a:t>
            </a:r>
          </a:p>
        </p:txBody>
      </p:sp>
      <p:sp>
        <p:nvSpPr>
          <p:cNvPr id="119816" name="Line 8"/>
          <p:cNvSpPr>
            <a:spLocks noChangeShapeType="1"/>
          </p:cNvSpPr>
          <p:nvPr/>
        </p:nvSpPr>
        <p:spPr bwMode="auto">
          <a:xfrm flipH="1">
            <a:off x="2579688" y="3103563"/>
            <a:ext cx="914400" cy="539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9817" name="Line 9"/>
          <p:cNvSpPr>
            <a:spLocks noChangeShapeType="1"/>
          </p:cNvSpPr>
          <p:nvPr/>
        </p:nvSpPr>
        <p:spPr bwMode="auto">
          <a:xfrm>
            <a:off x="2611438" y="4305300"/>
            <a:ext cx="525462" cy="600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9818" name="Line 10"/>
          <p:cNvSpPr>
            <a:spLocks noChangeShapeType="1"/>
          </p:cNvSpPr>
          <p:nvPr/>
        </p:nvSpPr>
        <p:spPr bwMode="auto">
          <a:xfrm>
            <a:off x="4230688" y="3121025"/>
            <a:ext cx="838200" cy="523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9819" name="Line 11"/>
          <p:cNvSpPr>
            <a:spLocks noChangeShapeType="1"/>
          </p:cNvSpPr>
          <p:nvPr/>
        </p:nvSpPr>
        <p:spPr bwMode="auto">
          <a:xfrm>
            <a:off x="5715000" y="4244975"/>
            <a:ext cx="509588" cy="511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9820" name="Rectangle 12"/>
          <p:cNvSpPr>
            <a:spLocks noChangeArrowheads="1"/>
          </p:cNvSpPr>
          <p:nvPr/>
        </p:nvSpPr>
        <p:spPr bwMode="auto">
          <a:xfrm>
            <a:off x="5634038" y="2201863"/>
            <a:ext cx="23971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/>
              <a:t>Where would</a:t>
            </a:r>
          </a:p>
          <a:p>
            <a:r>
              <a:rPr lang="en-US" altLang="en-US" sz="2800"/>
              <a:t>4 be added?</a:t>
            </a:r>
          </a:p>
        </p:txBody>
      </p:sp>
    </p:spTree>
    <p:extLst>
      <p:ext uri="{BB962C8B-B14F-4D97-AF65-F5344CB8AC3E}">
        <p14:creationId xmlns:p14="http://schemas.microsoft.com/office/powerpoint/2010/main" xmlns="" val="3870724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altLang="en-US" smtClean="0"/>
              <a:t>Finding the Correct Location</a:t>
            </a:r>
          </a:p>
        </p:txBody>
      </p:sp>
      <p:sp>
        <p:nvSpPr>
          <p:cNvPr id="120835" name="Oval 3"/>
          <p:cNvSpPr>
            <a:spLocks noChangeArrowheads="1"/>
          </p:cNvSpPr>
          <p:nvPr/>
        </p:nvSpPr>
        <p:spPr bwMode="auto">
          <a:xfrm>
            <a:off x="3346450" y="2746375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12</a:t>
            </a:r>
          </a:p>
        </p:txBody>
      </p:sp>
      <p:sp>
        <p:nvSpPr>
          <p:cNvPr id="120836" name="Oval 4"/>
          <p:cNvSpPr>
            <a:spLocks noChangeArrowheads="1"/>
          </p:cNvSpPr>
          <p:nvPr/>
        </p:nvSpPr>
        <p:spPr bwMode="auto">
          <a:xfrm>
            <a:off x="1835150" y="3889375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3</a:t>
            </a:r>
          </a:p>
        </p:txBody>
      </p:sp>
      <p:sp>
        <p:nvSpPr>
          <p:cNvPr id="120837" name="Oval 5"/>
          <p:cNvSpPr>
            <a:spLocks noChangeArrowheads="1"/>
          </p:cNvSpPr>
          <p:nvPr/>
        </p:nvSpPr>
        <p:spPr bwMode="auto">
          <a:xfrm>
            <a:off x="2854325" y="5162550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7</a:t>
            </a:r>
          </a:p>
        </p:txBody>
      </p:sp>
      <p:sp>
        <p:nvSpPr>
          <p:cNvPr id="120838" name="Oval 6"/>
          <p:cNvSpPr>
            <a:spLocks noChangeArrowheads="1"/>
          </p:cNvSpPr>
          <p:nvPr/>
        </p:nvSpPr>
        <p:spPr bwMode="auto">
          <a:xfrm>
            <a:off x="4953000" y="3798888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41</a:t>
            </a:r>
          </a:p>
        </p:txBody>
      </p:sp>
      <p:sp>
        <p:nvSpPr>
          <p:cNvPr id="120839" name="Oval 7"/>
          <p:cNvSpPr>
            <a:spLocks noChangeArrowheads="1"/>
          </p:cNvSpPr>
          <p:nvPr/>
        </p:nvSpPr>
        <p:spPr bwMode="auto">
          <a:xfrm>
            <a:off x="5897563" y="4981575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98</a:t>
            </a:r>
          </a:p>
        </p:txBody>
      </p:sp>
      <p:sp>
        <p:nvSpPr>
          <p:cNvPr id="120840" name="Line 8"/>
          <p:cNvSpPr>
            <a:spLocks noChangeShapeType="1"/>
          </p:cNvSpPr>
          <p:nvPr/>
        </p:nvSpPr>
        <p:spPr bwMode="auto">
          <a:xfrm flipH="1">
            <a:off x="2519363" y="3343275"/>
            <a:ext cx="914400" cy="539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0841" name="Line 9"/>
          <p:cNvSpPr>
            <a:spLocks noChangeShapeType="1"/>
          </p:cNvSpPr>
          <p:nvPr/>
        </p:nvSpPr>
        <p:spPr bwMode="auto">
          <a:xfrm>
            <a:off x="2551113" y="4545013"/>
            <a:ext cx="525462" cy="600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0842" name="Line 10"/>
          <p:cNvSpPr>
            <a:spLocks noChangeShapeType="1"/>
          </p:cNvSpPr>
          <p:nvPr/>
        </p:nvSpPr>
        <p:spPr bwMode="auto">
          <a:xfrm>
            <a:off x="4170363" y="3360738"/>
            <a:ext cx="838200" cy="523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0843" name="Line 11"/>
          <p:cNvSpPr>
            <a:spLocks noChangeShapeType="1"/>
          </p:cNvSpPr>
          <p:nvPr/>
        </p:nvSpPr>
        <p:spPr bwMode="auto">
          <a:xfrm>
            <a:off x="5654675" y="4484688"/>
            <a:ext cx="479425" cy="4492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0844" name="Rectangle 12"/>
          <p:cNvSpPr>
            <a:spLocks noChangeArrowheads="1"/>
          </p:cNvSpPr>
          <p:nvPr/>
        </p:nvSpPr>
        <p:spPr bwMode="auto">
          <a:xfrm>
            <a:off x="5634038" y="2201863"/>
            <a:ext cx="23796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/>
              <a:t>To the top</a:t>
            </a:r>
            <a:br>
              <a:rPr lang="en-US" altLang="en-US" sz="2800"/>
            </a:br>
            <a:r>
              <a:rPr lang="en-US" altLang="en-US" sz="2800"/>
              <a:t>doesn’t work</a:t>
            </a:r>
          </a:p>
        </p:txBody>
      </p:sp>
      <p:sp>
        <p:nvSpPr>
          <p:cNvPr id="120845" name="Oval 13"/>
          <p:cNvSpPr>
            <a:spLocks noChangeArrowheads="1"/>
          </p:cNvSpPr>
          <p:nvPr/>
        </p:nvSpPr>
        <p:spPr bwMode="auto">
          <a:xfrm>
            <a:off x="2212975" y="1552575"/>
            <a:ext cx="879475" cy="685800"/>
          </a:xfrm>
          <a:prstGeom prst="ellipse">
            <a:avLst/>
          </a:prstGeom>
          <a:noFill/>
          <a:ln w="25400">
            <a:solidFill>
              <a:srgbClr val="FF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FF0033"/>
                </a:solidFill>
              </a:rPr>
              <a:t>4</a:t>
            </a:r>
          </a:p>
        </p:txBody>
      </p:sp>
      <p:sp>
        <p:nvSpPr>
          <p:cNvPr id="120846" name="Line 14"/>
          <p:cNvSpPr>
            <a:spLocks noChangeShapeType="1"/>
          </p:cNvSpPr>
          <p:nvPr/>
        </p:nvSpPr>
        <p:spPr bwMode="auto">
          <a:xfrm>
            <a:off x="2928938" y="2208213"/>
            <a:ext cx="525462" cy="600075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17603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altLang="en-US" smtClean="0"/>
              <a:t>Finding the Correct Location</a:t>
            </a:r>
          </a:p>
        </p:txBody>
      </p:sp>
      <p:sp>
        <p:nvSpPr>
          <p:cNvPr id="121859" name="Oval 3"/>
          <p:cNvSpPr>
            <a:spLocks noChangeArrowheads="1"/>
          </p:cNvSpPr>
          <p:nvPr/>
        </p:nvSpPr>
        <p:spPr bwMode="auto">
          <a:xfrm>
            <a:off x="3676650" y="1741488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12</a:t>
            </a:r>
          </a:p>
        </p:txBody>
      </p:sp>
      <p:sp>
        <p:nvSpPr>
          <p:cNvPr id="121860" name="Oval 4"/>
          <p:cNvSpPr>
            <a:spLocks noChangeArrowheads="1"/>
          </p:cNvSpPr>
          <p:nvPr/>
        </p:nvSpPr>
        <p:spPr bwMode="auto">
          <a:xfrm>
            <a:off x="1011238" y="3933825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3</a:t>
            </a:r>
          </a:p>
        </p:txBody>
      </p:sp>
      <p:sp>
        <p:nvSpPr>
          <p:cNvPr id="121861" name="Oval 5"/>
          <p:cNvSpPr>
            <a:spLocks noChangeArrowheads="1"/>
          </p:cNvSpPr>
          <p:nvPr/>
        </p:nvSpPr>
        <p:spPr bwMode="auto">
          <a:xfrm>
            <a:off x="2030413" y="5207000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7</a:t>
            </a:r>
          </a:p>
        </p:txBody>
      </p:sp>
      <p:sp>
        <p:nvSpPr>
          <p:cNvPr id="121862" name="Oval 6"/>
          <p:cNvSpPr>
            <a:spLocks noChangeArrowheads="1"/>
          </p:cNvSpPr>
          <p:nvPr/>
        </p:nvSpPr>
        <p:spPr bwMode="auto">
          <a:xfrm>
            <a:off x="5283200" y="2794000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41</a:t>
            </a:r>
          </a:p>
        </p:txBody>
      </p:sp>
      <p:sp>
        <p:nvSpPr>
          <p:cNvPr id="121863" name="Oval 7"/>
          <p:cNvSpPr>
            <a:spLocks noChangeArrowheads="1"/>
          </p:cNvSpPr>
          <p:nvPr/>
        </p:nvSpPr>
        <p:spPr bwMode="auto">
          <a:xfrm>
            <a:off x="6256338" y="3902075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98</a:t>
            </a:r>
          </a:p>
        </p:txBody>
      </p:sp>
      <p:sp>
        <p:nvSpPr>
          <p:cNvPr id="121864" name="Line 8"/>
          <p:cNvSpPr>
            <a:spLocks noChangeShapeType="1"/>
          </p:cNvSpPr>
          <p:nvPr/>
        </p:nvSpPr>
        <p:spPr bwMode="auto">
          <a:xfrm flipH="1">
            <a:off x="2773363" y="2338388"/>
            <a:ext cx="914400" cy="539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1865" name="Line 9"/>
          <p:cNvSpPr>
            <a:spLocks noChangeShapeType="1"/>
          </p:cNvSpPr>
          <p:nvPr/>
        </p:nvSpPr>
        <p:spPr bwMode="auto">
          <a:xfrm>
            <a:off x="1727200" y="4589463"/>
            <a:ext cx="525463" cy="600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1866" name="Line 10"/>
          <p:cNvSpPr>
            <a:spLocks noChangeShapeType="1"/>
          </p:cNvSpPr>
          <p:nvPr/>
        </p:nvSpPr>
        <p:spPr bwMode="auto">
          <a:xfrm>
            <a:off x="4500563" y="2355850"/>
            <a:ext cx="838200" cy="523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1867" name="Line 11"/>
          <p:cNvSpPr>
            <a:spLocks noChangeShapeType="1"/>
          </p:cNvSpPr>
          <p:nvPr/>
        </p:nvSpPr>
        <p:spPr bwMode="auto">
          <a:xfrm>
            <a:off x="5984875" y="3479800"/>
            <a:ext cx="433388" cy="390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1868" name="Rectangle 12"/>
          <p:cNvSpPr>
            <a:spLocks noChangeArrowheads="1"/>
          </p:cNvSpPr>
          <p:nvPr/>
        </p:nvSpPr>
        <p:spPr bwMode="auto">
          <a:xfrm>
            <a:off x="3341688" y="4046538"/>
            <a:ext cx="23796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/>
              <a:t>In the middle</a:t>
            </a:r>
            <a:br>
              <a:rPr lang="en-US" altLang="en-US" sz="2800"/>
            </a:br>
            <a:r>
              <a:rPr lang="en-US" altLang="en-US" sz="2800"/>
              <a:t>doesn’t work</a:t>
            </a:r>
          </a:p>
        </p:txBody>
      </p:sp>
      <p:sp>
        <p:nvSpPr>
          <p:cNvPr id="121869" name="Oval 13"/>
          <p:cNvSpPr>
            <a:spLocks noChangeArrowheads="1"/>
          </p:cNvSpPr>
          <p:nvPr/>
        </p:nvSpPr>
        <p:spPr bwMode="auto">
          <a:xfrm>
            <a:off x="2182813" y="2900363"/>
            <a:ext cx="879475" cy="685800"/>
          </a:xfrm>
          <a:prstGeom prst="ellipse">
            <a:avLst/>
          </a:prstGeom>
          <a:noFill/>
          <a:ln w="25400">
            <a:solidFill>
              <a:srgbClr val="FF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FF0033"/>
                </a:solidFill>
              </a:rPr>
              <a:t>4</a:t>
            </a:r>
          </a:p>
        </p:txBody>
      </p:sp>
      <p:sp>
        <p:nvSpPr>
          <p:cNvPr id="121870" name="Line 14"/>
          <p:cNvSpPr>
            <a:spLocks noChangeShapeType="1"/>
          </p:cNvSpPr>
          <p:nvPr/>
        </p:nvSpPr>
        <p:spPr bwMode="auto">
          <a:xfrm flipH="1">
            <a:off x="1654175" y="3511550"/>
            <a:ext cx="600075" cy="404813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17381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altLang="en-US" smtClean="0"/>
              <a:t>Finding the Correct Location</a:t>
            </a:r>
          </a:p>
        </p:txBody>
      </p:sp>
      <p:sp>
        <p:nvSpPr>
          <p:cNvPr id="122883" name="Oval 3"/>
          <p:cNvSpPr>
            <a:spLocks noChangeArrowheads="1"/>
          </p:cNvSpPr>
          <p:nvPr/>
        </p:nvSpPr>
        <p:spPr bwMode="auto">
          <a:xfrm>
            <a:off x="3676650" y="1741488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12</a:t>
            </a:r>
          </a:p>
        </p:txBody>
      </p:sp>
      <p:sp>
        <p:nvSpPr>
          <p:cNvPr id="122884" name="Oval 4"/>
          <p:cNvSpPr>
            <a:spLocks noChangeArrowheads="1"/>
          </p:cNvSpPr>
          <p:nvPr/>
        </p:nvSpPr>
        <p:spPr bwMode="auto">
          <a:xfrm>
            <a:off x="1323975" y="2854325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3</a:t>
            </a:r>
          </a:p>
        </p:txBody>
      </p:sp>
      <p:sp>
        <p:nvSpPr>
          <p:cNvPr id="122885" name="Oval 5"/>
          <p:cNvSpPr>
            <a:spLocks noChangeArrowheads="1"/>
          </p:cNvSpPr>
          <p:nvPr/>
        </p:nvSpPr>
        <p:spPr bwMode="auto">
          <a:xfrm>
            <a:off x="3063875" y="4141788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7</a:t>
            </a:r>
          </a:p>
        </p:txBody>
      </p:sp>
      <p:sp>
        <p:nvSpPr>
          <p:cNvPr id="122886" name="Oval 6"/>
          <p:cNvSpPr>
            <a:spLocks noChangeArrowheads="1"/>
          </p:cNvSpPr>
          <p:nvPr/>
        </p:nvSpPr>
        <p:spPr bwMode="auto">
          <a:xfrm>
            <a:off x="5283200" y="2794000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41</a:t>
            </a:r>
          </a:p>
        </p:txBody>
      </p:sp>
      <p:sp>
        <p:nvSpPr>
          <p:cNvPr id="122887" name="Oval 7"/>
          <p:cNvSpPr>
            <a:spLocks noChangeArrowheads="1"/>
          </p:cNvSpPr>
          <p:nvPr/>
        </p:nvSpPr>
        <p:spPr bwMode="auto">
          <a:xfrm>
            <a:off x="6467475" y="4037013"/>
            <a:ext cx="879475" cy="685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98</a:t>
            </a:r>
          </a:p>
        </p:txBody>
      </p:sp>
      <p:sp>
        <p:nvSpPr>
          <p:cNvPr id="122888" name="Line 8"/>
          <p:cNvSpPr>
            <a:spLocks noChangeShapeType="1"/>
          </p:cNvSpPr>
          <p:nvPr/>
        </p:nvSpPr>
        <p:spPr bwMode="auto">
          <a:xfrm flipH="1">
            <a:off x="2070100" y="2338388"/>
            <a:ext cx="1617663" cy="539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2889" name="Line 9"/>
          <p:cNvSpPr>
            <a:spLocks noChangeShapeType="1"/>
          </p:cNvSpPr>
          <p:nvPr/>
        </p:nvSpPr>
        <p:spPr bwMode="auto">
          <a:xfrm>
            <a:off x="2251075" y="3433763"/>
            <a:ext cx="1035050" cy="6905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2890" name="Line 10"/>
          <p:cNvSpPr>
            <a:spLocks noChangeShapeType="1"/>
          </p:cNvSpPr>
          <p:nvPr/>
        </p:nvSpPr>
        <p:spPr bwMode="auto">
          <a:xfrm>
            <a:off x="4500563" y="2355850"/>
            <a:ext cx="838200" cy="523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2891" name="Line 11"/>
          <p:cNvSpPr>
            <a:spLocks noChangeShapeType="1"/>
          </p:cNvSpPr>
          <p:nvPr/>
        </p:nvSpPr>
        <p:spPr bwMode="auto">
          <a:xfrm>
            <a:off x="5984875" y="3479800"/>
            <a:ext cx="568325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2892" name="Rectangle 12"/>
          <p:cNvSpPr>
            <a:spLocks noChangeArrowheads="1"/>
          </p:cNvSpPr>
          <p:nvPr/>
        </p:nvSpPr>
        <p:spPr bwMode="auto">
          <a:xfrm>
            <a:off x="4048125" y="5035550"/>
            <a:ext cx="24987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/>
              <a:t>At the bottom</a:t>
            </a:r>
            <a:br>
              <a:rPr lang="en-US" altLang="en-US" sz="2800"/>
            </a:br>
            <a:r>
              <a:rPr lang="en-US" altLang="en-US" sz="2800"/>
              <a:t>DOES work!</a:t>
            </a:r>
          </a:p>
        </p:txBody>
      </p:sp>
      <p:sp>
        <p:nvSpPr>
          <p:cNvPr id="122893" name="Oval 13"/>
          <p:cNvSpPr>
            <a:spLocks noChangeArrowheads="1"/>
          </p:cNvSpPr>
          <p:nvPr/>
        </p:nvSpPr>
        <p:spPr bwMode="auto">
          <a:xfrm>
            <a:off x="1897063" y="5164138"/>
            <a:ext cx="879475" cy="685800"/>
          </a:xfrm>
          <a:prstGeom prst="ellipse">
            <a:avLst/>
          </a:prstGeom>
          <a:noFill/>
          <a:ln w="25400">
            <a:solidFill>
              <a:srgbClr val="FF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FF0033"/>
                </a:solidFill>
              </a:rPr>
              <a:t>4</a:t>
            </a:r>
          </a:p>
        </p:txBody>
      </p:sp>
      <p:sp>
        <p:nvSpPr>
          <p:cNvPr id="122894" name="Line 14"/>
          <p:cNvSpPr>
            <a:spLocks noChangeShapeType="1"/>
          </p:cNvSpPr>
          <p:nvPr/>
        </p:nvSpPr>
        <p:spPr bwMode="auto">
          <a:xfrm flipH="1">
            <a:off x="2538413" y="4756150"/>
            <a:ext cx="600075" cy="404813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68808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altLang="en-US" smtClean="0"/>
              <a:t>Finding the Correct Location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altLang="en-US" b="1" dirty="0" smtClean="0"/>
              <a:t>Must maintain “search” structure</a:t>
            </a:r>
          </a:p>
          <a:p>
            <a:pPr lvl="1"/>
            <a:r>
              <a:rPr lang="en-US" altLang="en-US" b="1" dirty="0" smtClean="0"/>
              <a:t>Everything to left is less than current</a:t>
            </a:r>
          </a:p>
          <a:p>
            <a:pPr lvl="1"/>
            <a:r>
              <a:rPr lang="en-US" altLang="en-US" b="1" dirty="0" smtClean="0"/>
              <a:t>Everything to right is greater than current</a:t>
            </a:r>
          </a:p>
          <a:p>
            <a:endParaRPr lang="en-US" altLang="en-US" b="1" dirty="0" smtClean="0"/>
          </a:p>
          <a:p>
            <a:r>
              <a:rPr lang="en-US" altLang="en-US" b="1" dirty="0" smtClean="0"/>
              <a:t>Adding at the “bottom” guarantees </a:t>
            </a:r>
            <a:br>
              <a:rPr lang="en-US" altLang="en-US" b="1" dirty="0" smtClean="0"/>
            </a:br>
            <a:r>
              <a:rPr lang="en-US" altLang="en-US" b="1" dirty="0" smtClean="0"/>
              <a:t>we keep search structure.</a:t>
            </a:r>
          </a:p>
          <a:p>
            <a:endParaRPr lang="en-US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2977187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295400"/>
            <a:ext cx="8229600" cy="3657600"/>
          </a:xfrm>
        </p:spPr>
        <p:txBody>
          <a:bodyPr/>
          <a:lstStyle/>
          <a:p>
            <a:r>
              <a:rPr lang="en-US" altLang="en-US" smtClean="0"/>
              <a:t>Deleting from a Binary Search Tree</a:t>
            </a:r>
            <a:br>
              <a:rPr lang="en-US" altLang="en-US" smtClean="0"/>
            </a:br>
            <a:r>
              <a:rPr lang="en-US" altLang="en-US" sz="10600" smtClean="0"/>
              <a:t>(BST)</a:t>
            </a: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78830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Scenario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086600" cy="4114800"/>
          </a:xfrm>
        </p:spPr>
        <p:txBody>
          <a:bodyPr/>
          <a:lstStyle/>
          <a:p>
            <a:r>
              <a:rPr lang="en-US" altLang="en-US" sz="2800" b="1" smtClean="0"/>
              <a:t>We have a Binary </a:t>
            </a:r>
            <a:r>
              <a:rPr lang="en-US" altLang="en-US" sz="2800" b="1" smtClean="0">
                <a:solidFill>
                  <a:srgbClr val="3333FF"/>
                </a:solidFill>
              </a:rPr>
              <a:t>Search</a:t>
            </a:r>
            <a:r>
              <a:rPr lang="en-US" altLang="en-US" sz="2800" b="1" smtClean="0"/>
              <a:t> Tree and want to remove some element based upon a match.</a:t>
            </a:r>
          </a:p>
          <a:p>
            <a:endParaRPr lang="en-US" altLang="en-US" sz="2800" b="1" smtClean="0"/>
          </a:p>
          <a:p>
            <a:r>
              <a:rPr lang="en-US" altLang="en-US" sz="2800" b="1" smtClean="0"/>
              <a:t>Must preserve “search” property</a:t>
            </a:r>
          </a:p>
          <a:p>
            <a:r>
              <a:rPr lang="en-US" altLang="en-US" sz="2800" b="1" smtClean="0"/>
              <a:t>Must not lose any elements (i.e. only remove the one element)</a:t>
            </a:r>
          </a:p>
        </p:txBody>
      </p:sp>
    </p:spTree>
    <p:extLst>
      <p:ext uri="{BB962C8B-B14F-4D97-AF65-F5344CB8AC3E}">
        <p14:creationId xmlns:p14="http://schemas.microsoft.com/office/powerpoint/2010/main" xmlns="" val="557184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BST Deletion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b="1" smtClean="0">
                <a:solidFill>
                  <a:srgbClr val="3333FF"/>
                </a:solidFill>
              </a:rPr>
              <a:t>Search</a:t>
            </a:r>
            <a:r>
              <a:rPr lang="en-US" altLang="en-US" sz="2800" b="1" smtClean="0"/>
              <a:t> for desired item.</a:t>
            </a:r>
          </a:p>
          <a:p>
            <a:endParaRPr lang="en-US" altLang="en-US" sz="2800" b="1" smtClean="0"/>
          </a:p>
          <a:p>
            <a:r>
              <a:rPr lang="en-US" altLang="en-US" sz="2800" b="1" smtClean="0"/>
              <a:t>If </a:t>
            </a:r>
            <a:r>
              <a:rPr lang="en-US" altLang="en-US" sz="2800" b="1" smtClean="0">
                <a:solidFill>
                  <a:srgbClr val="3333FF"/>
                </a:solidFill>
              </a:rPr>
              <a:t>not found</a:t>
            </a:r>
            <a:r>
              <a:rPr lang="en-US" altLang="en-US" sz="2800" b="1" smtClean="0"/>
              <a:t>, then return NIL or print error.</a:t>
            </a:r>
          </a:p>
          <a:p>
            <a:endParaRPr lang="en-US" altLang="en-US" sz="2800" b="1" smtClean="0"/>
          </a:p>
          <a:p>
            <a:r>
              <a:rPr lang="en-US" altLang="en-US" sz="2800" b="1" smtClean="0"/>
              <a:t>If </a:t>
            </a:r>
            <a:r>
              <a:rPr lang="en-US" altLang="en-US" sz="2800" b="1" smtClean="0">
                <a:solidFill>
                  <a:srgbClr val="3333FF"/>
                </a:solidFill>
              </a:rPr>
              <a:t>found</a:t>
            </a:r>
            <a:r>
              <a:rPr lang="en-US" altLang="en-US" sz="2800" b="1" smtClean="0"/>
              <a:t>, perform steps necessary to accomplish removal from the tree.</a:t>
            </a:r>
          </a:p>
        </p:txBody>
      </p:sp>
    </p:spTree>
    <p:extLst>
      <p:ext uri="{BB962C8B-B14F-4D97-AF65-F5344CB8AC3E}">
        <p14:creationId xmlns:p14="http://schemas.microsoft.com/office/powerpoint/2010/main" xmlns="" val="4047496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44" name="Rectangle 32"/>
          <p:cNvSpPr>
            <a:spLocks noChangeArrowheads="1"/>
          </p:cNvSpPr>
          <p:nvPr/>
        </p:nvSpPr>
        <p:spPr bwMode="auto">
          <a:xfrm>
            <a:off x="381000" y="445477"/>
            <a:ext cx="63420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 smtClean="0">
                <a:solidFill>
                  <a:srgbClr val="C9030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Recursive definition of Binary Tree</a:t>
            </a:r>
            <a:endParaRPr lang="en-US" sz="3200" b="1" dirty="0">
              <a:solidFill>
                <a:srgbClr val="C9030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545" name="Rectangle 33"/>
          <p:cNvSpPr>
            <a:spLocks noChangeArrowheads="1"/>
          </p:cNvSpPr>
          <p:nvPr/>
        </p:nvSpPr>
        <p:spPr bwMode="auto">
          <a:xfrm>
            <a:off x="381000" y="1219200"/>
            <a:ext cx="8534400" cy="19272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A binary tree is </a:t>
            </a:r>
          </a:p>
          <a:p>
            <a:pPr>
              <a:defRPr/>
            </a:pPr>
            <a:r>
              <a: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	- empty OR</a:t>
            </a:r>
          </a:p>
          <a:p>
            <a:pPr>
              <a:defRPr/>
            </a:pPr>
            <a:r>
              <a: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	- a node, called the root node, together with two binary 	 	  trees, which are disjoint from each other and the root 	 	  node. These are called left and right </a:t>
            </a:r>
            <a:r>
              <a:rPr lang="en-US" sz="24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subtrees</a:t>
            </a:r>
            <a:r>
              <a: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of the root</a:t>
            </a:r>
          </a:p>
        </p:txBody>
      </p:sp>
      <p:sp>
        <p:nvSpPr>
          <p:cNvPr id="64546" name="Text Box 34"/>
          <p:cNvSpPr txBox="1">
            <a:spLocks noChangeArrowheads="1"/>
          </p:cNvSpPr>
          <p:nvPr/>
        </p:nvSpPr>
        <p:spPr bwMode="auto">
          <a:xfrm>
            <a:off x="381000" y="3352800"/>
            <a:ext cx="838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Many routines can be efficiently implemented using recursive nature of the binary tree</a:t>
            </a:r>
          </a:p>
        </p:txBody>
      </p:sp>
    </p:spTree>
    <p:extLst>
      <p:ext uri="{BB962C8B-B14F-4D97-AF65-F5344CB8AC3E}">
        <p14:creationId xmlns="" xmlns:p14="http://schemas.microsoft.com/office/powerpoint/2010/main" val="6329721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1143000"/>
          </a:xfrm>
        </p:spPr>
        <p:txBody>
          <a:bodyPr/>
          <a:lstStyle/>
          <a:p>
            <a:r>
              <a:rPr lang="en-US" altLang="en-US" smtClean="0"/>
              <a:t>Four Cases for Deletion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2057400"/>
            <a:ext cx="7467600" cy="3657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b="1" dirty="0" smtClean="0"/>
              <a:t>Delete a </a:t>
            </a:r>
            <a:r>
              <a:rPr lang="en-US" altLang="en-US" sz="2800" b="1" dirty="0" smtClean="0">
                <a:solidFill>
                  <a:srgbClr val="3333FF"/>
                </a:solidFill>
              </a:rPr>
              <a:t>leaf</a:t>
            </a:r>
            <a:r>
              <a:rPr lang="en-US" altLang="en-US" sz="2800" b="1" dirty="0" smtClean="0"/>
              <a:t> node</a:t>
            </a:r>
          </a:p>
          <a:p>
            <a:pPr>
              <a:lnSpc>
                <a:spcPct val="90000"/>
              </a:lnSpc>
            </a:pPr>
            <a:r>
              <a:rPr lang="en-US" altLang="en-US" sz="2800" b="1" dirty="0" smtClean="0"/>
              <a:t>Delete a node with </a:t>
            </a:r>
            <a:r>
              <a:rPr lang="en-US" altLang="en-US" sz="2800" b="1" dirty="0" smtClean="0">
                <a:solidFill>
                  <a:srgbClr val="3333FF"/>
                </a:solidFill>
              </a:rPr>
              <a:t>only one child (left)</a:t>
            </a:r>
          </a:p>
          <a:p>
            <a:pPr>
              <a:lnSpc>
                <a:spcPct val="90000"/>
              </a:lnSpc>
            </a:pPr>
            <a:r>
              <a:rPr lang="en-US" altLang="en-US" sz="2800" b="1" dirty="0" smtClean="0"/>
              <a:t>Delete a node with </a:t>
            </a:r>
            <a:r>
              <a:rPr lang="en-US" altLang="en-US" sz="2800" b="1" dirty="0" smtClean="0">
                <a:solidFill>
                  <a:srgbClr val="3333FF"/>
                </a:solidFill>
              </a:rPr>
              <a:t>only one child (right)</a:t>
            </a:r>
          </a:p>
          <a:p>
            <a:pPr>
              <a:lnSpc>
                <a:spcPct val="90000"/>
              </a:lnSpc>
            </a:pPr>
            <a:r>
              <a:rPr lang="en-US" altLang="en-US" sz="2800" b="1" dirty="0" smtClean="0"/>
              <a:t>Delete a node with </a:t>
            </a:r>
            <a:r>
              <a:rPr lang="en-US" altLang="en-US" sz="2800" b="1" dirty="0" smtClean="0">
                <a:solidFill>
                  <a:srgbClr val="3333FF"/>
                </a:solidFill>
              </a:rPr>
              <a:t>two children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800" b="1" dirty="0" smtClean="0">
              <a:solidFill>
                <a:srgbClr val="3333FF"/>
              </a:solidFill>
            </a:endParaRPr>
          </a:p>
        </p:txBody>
      </p:sp>
      <p:sp>
        <p:nvSpPr>
          <p:cNvPr id="185348" name="Rectangle 4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8037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2057400"/>
            <a:ext cx="8153400" cy="44196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3300"/>
                </a:solidFill>
                <a:latin typeface="Courier New" panose="02070309020205020404" pitchFamily="49" charset="0"/>
              </a:rPr>
              <a:t>method remove (key)</a:t>
            </a:r>
            <a:endParaRPr lang="en-US" altLang="en-US" sz="240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I 	</a:t>
            </a:r>
            <a:r>
              <a:rPr lang="en-US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if</a:t>
            </a:r>
            <a:r>
              <a:rPr lang="en-US" altLang="en-US" sz="2400">
                <a:latin typeface="Times New Roman" panose="02020603050405020304" pitchFamily="18" charset="0"/>
              </a:rPr>
              <a:t> the tree is empty return false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II 	Attempt to locate the node containing the target using the binary search  algorithm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	</a:t>
            </a:r>
            <a:r>
              <a:rPr lang="en-US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if </a:t>
            </a:r>
            <a:r>
              <a:rPr lang="en-US" altLang="en-US" sz="2400">
                <a:latin typeface="Times New Roman" panose="02020603050405020304" pitchFamily="18" charset="0"/>
              </a:rPr>
              <a:t>the target is not found return false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	</a:t>
            </a:r>
            <a:r>
              <a:rPr lang="en-US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else </a:t>
            </a:r>
            <a:r>
              <a:rPr lang="en-US" altLang="en-US" sz="2400">
                <a:latin typeface="Times New Roman" panose="02020603050405020304" pitchFamily="18" charset="0"/>
              </a:rPr>
              <a:t>the target is found, so remove its node: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     </a:t>
            </a:r>
            <a:r>
              <a:rPr lang="en-US" altLang="en-US" sz="2400" u="sng">
                <a:solidFill>
                  <a:srgbClr val="CC3300"/>
                </a:solidFill>
                <a:latin typeface="Times New Roman" panose="02020603050405020304" pitchFamily="18" charset="0"/>
              </a:rPr>
              <a:t>Case 1:</a:t>
            </a:r>
            <a:r>
              <a:rPr lang="en-US" altLang="en-US" sz="2400">
                <a:latin typeface="Times New Roman" panose="02020603050405020304" pitchFamily="18" charset="0"/>
              </a:rPr>
              <a:t>  </a:t>
            </a:r>
            <a:r>
              <a:rPr lang="en-US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if </a:t>
            </a:r>
            <a:r>
              <a:rPr lang="en-US" altLang="en-US" sz="2400">
                <a:latin typeface="Times New Roman" panose="02020603050405020304" pitchFamily="18" charset="0"/>
              </a:rPr>
              <a:t>the node has 2 empty subtrees              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		       replace the link in the parent with null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	</a:t>
            </a:r>
            <a:r>
              <a:rPr lang="en-US" altLang="en-US" sz="2400" u="sng">
                <a:solidFill>
                  <a:srgbClr val="CC3300"/>
                </a:solidFill>
                <a:latin typeface="Times New Roman" panose="02020603050405020304" pitchFamily="18" charset="0"/>
              </a:rPr>
              <a:t>Case 2: </a:t>
            </a:r>
            <a:r>
              <a:rPr lang="en-US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if </a:t>
            </a:r>
            <a:r>
              <a:rPr lang="en-US" altLang="en-US" sz="2400">
                <a:latin typeface="Times New Roman" panose="02020603050405020304" pitchFamily="18" charset="0"/>
              </a:rPr>
              <a:t>the node has a left and a right subtree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              - replace the node's value with the max value in the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                left subtree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              - delete the max node in the left subtree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503811" name="Rectangle 3"/>
          <p:cNvSpPr>
            <a:spLocks noChangeArrowheads="1"/>
          </p:cNvSpPr>
          <p:nvPr/>
        </p:nvSpPr>
        <p:spPr bwMode="auto">
          <a:xfrm>
            <a:off x="12192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3600">
                <a:solidFill>
                  <a:schemeClr val="tx2"/>
                </a:solidFill>
                <a:latin typeface="Palatino Linotype" panose="02040502050505030304" pitchFamily="18" charset="0"/>
              </a:rPr>
              <a:t>Removal in BST - Pseudocode</a:t>
            </a:r>
          </a:p>
        </p:txBody>
      </p:sp>
    </p:spTree>
    <p:extLst>
      <p:ext uri="{BB962C8B-B14F-4D97-AF65-F5344CB8AC3E}">
        <p14:creationId xmlns:p14="http://schemas.microsoft.com/office/powerpoint/2010/main" xmlns="" val="1647060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ChangeArrowheads="1"/>
          </p:cNvSpPr>
          <p:nvPr/>
        </p:nvSpPr>
        <p:spPr bwMode="auto">
          <a:xfrm>
            <a:off x="457200" y="2057400"/>
            <a:ext cx="8305800" cy="331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CC3300"/>
                </a:solidFill>
              </a:rPr>
              <a:t>	</a:t>
            </a:r>
            <a:r>
              <a:rPr lang="en-US" altLang="en-US" u="sng">
                <a:solidFill>
                  <a:srgbClr val="CC3300"/>
                </a:solidFill>
              </a:rPr>
              <a:t>Case 3: </a:t>
            </a:r>
            <a:r>
              <a:rPr lang="en-US" altLang="en-US">
                <a:solidFill>
                  <a:srgbClr val="CC3300"/>
                </a:solidFill>
              </a:rPr>
              <a:t> </a:t>
            </a:r>
            <a:r>
              <a:rPr lang="en-US" altLang="en-US">
                <a:solidFill>
                  <a:srgbClr val="0000FF"/>
                </a:solidFill>
              </a:rPr>
              <a:t>if  </a:t>
            </a:r>
            <a:r>
              <a:rPr lang="en-US" altLang="en-US"/>
              <a:t>the node has no left child</a:t>
            </a:r>
          </a:p>
          <a:p>
            <a:pPr eaLnBrk="0" hangingPunct="0"/>
            <a:r>
              <a:rPr lang="en-US" altLang="en-US"/>
              <a:t>	   - link the parent of the node </a:t>
            </a:r>
          </a:p>
          <a:p>
            <a:pPr eaLnBrk="0" hangingPunct="0"/>
            <a:r>
              <a:rPr lang="en-US" altLang="en-US"/>
              <a:t>	   - to the right (non-empty) subtree        </a:t>
            </a:r>
          </a:p>
          <a:p>
            <a:pPr eaLnBrk="0" hangingPunct="0"/>
            <a:endParaRPr lang="en-US" altLang="en-US"/>
          </a:p>
          <a:p>
            <a:pPr eaLnBrk="0" hangingPunct="0"/>
            <a:r>
              <a:rPr lang="en-US" altLang="en-US">
                <a:solidFill>
                  <a:srgbClr val="CC3300"/>
                </a:solidFill>
              </a:rPr>
              <a:t>	</a:t>
            </a:r>
            <a:r>
              <a:rPr lang="en-US" altLang="en-US" u="sng">
                <a:solidFill>
                  <a:srgbClr val="CC3300"/>
                </a:solidFill>
              </a:rPr>
              <a:t>Case 4:</a:t>
            </a:r>
            <a:r>
              <a:rPr lang="en-US" altLang="en-US"/>
              <a:t>   </a:t>
            </a:r>
            <a:r>
              <a:rPr lang="en-US" altLang="en-US">
                <a:solidFill>
                  <a:srgbClr val="0000FF"/>
                </a:solidFill>
              </a:rPr>
              <a:t>if </a:t>
            </a:r>
            <a:r>
              <a:rPr lang="en-US" altLang="en-US"/>
              <a:t>the node has no right child</a:t>
            </a:r>
          </a:p>
          <a:p>
            <a:pPr eaLnBrk="0" hangingPunct="0"/>
            <a:r>
              <a:rPr lang="en-US" altLang="en-US"/>
              <a:t>	   - link the parent of the target </a:t>
            </a:r>
          </a:p>
          <a:p>
            <a:pPr eaLnBrk="0" hangingPunct="0"/>
            <a:r>
              <a:rPr lang="en-US" altLang="en-US"/>
              <a:t>	   - to the left (non-empty) subtree</a:t>
            </a:r>
          </a:p>
          <a:p>
            <a:pPr eaLnBrk="0" hangingPunct="0"/>
            <a:r>
              <a:rPr lang="en-US" altLang="en-US"/>
              <a:t> </a:t>
            </a:r>
          </a:p>
          <a:p>
            <a:pPr eaLnBrk="0" hangingPunct="0"/>
            <a:r>
              <a:rPr lang="en-US" altLang="en-US" sz="2000"/>
              <a:t>            </a:t>
            </a:r>
          </a:p>
        </p:txBody>
      </p:sp>
      <p:sp>
        <p:nvSpPr>
          <p:cNvPr id="504835" name="Rectangle 3"/>
          <p:cNvSpPr>
            <a:spLocks noChangeArrowheads="1"/>
          </p:cNvSpPr>
          <p:nvPr/>
        </p:nvSpPr>
        <p:spPr bwMode="auto">
          <a:xfrm>
            <a:off x="8382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3600">
                <a:solidFill>
                  <a:schemeClr val="tx2"/>
                </a:solidFill>
                <a:latin typeface="Palatino Linotype" panose="02040502050505030304" pitchFamily="18" charset="0"/>
              </a:rPr>
              <a:t>Removal in BST - Pseudocode</a:t>
            </a:r>
          </a:p>
        </p:txBody>
      </p:sp>
    </p:spTree>
    <p:extLst>
      <p:ext uri="{BB962C8B-B14F-4D97-AF65-F5344CB8AC3E}">
        <p14:creationId xmlns:p14="http://schemas.microsoft.com/office/powerpoint/2010/main" xmlns="" val="1742393453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a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343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5575" y="3505200"/>
            <a:ext cx="6448425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2743200"/>
            <a:ext cx="281516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914400"/>
            <a:ext cx="42386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088348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344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61975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24225" y="4000500"/>
            <a:ext cx="581977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077836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Deleting a Node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en-US" altLang="en-US" smtClean="0"/>
              <a:t>Start by finding the node you want to delete.</a:t>
            </a:r>
          </a:p>
          <a:p>
            <a:pPr marL="609600" indent="-609600" eaLnBrk="1" hangingPunct="1"/>
            <a:r>
              <a:rPr lang="en-US" altLang="en-US" smtClean="0"/>
              <a:t>Then there are three cases to consider: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smtClean="0"/>
              <a:t>The node to be deleted is a leaf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smtClean="0"/>
              <a:t>The node to be deleted has one child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smtClean="0"/>
              <a:t>The node to be deleted has two children</a:t>
            </a:r>
          </a:p>
        </p:txBody>
      </p:sp>
    </p:spTree>
    <p:extLst>
      <p:ext uri="{BB962C8B-B14F-4D97-AF65-F5344CB8AC3E}">
        <p14:creationId xmlns:p14="http://schemas.microsoft.com/office/powerpoint/2010/main" xmlns="" val="2181754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Deletion cases: Leaf Node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To delete a leaf node, simply change the appropriate child field in the node’s parent to point to </a:t>
            </a:r>
            <a:r>
              <a:rPr lang="en-US" altLang="en-US" i="1" smtClean="0"/>
              <a:t>null, </a:t>
            </a:r>
            <a:r>
              <a:rPr lang="en-US" altLang="en-US" smtClean="0"/>
              <a:t>instead of to the node.</a:t>
            </a:r>
          </a:p>
          <a:p>
            <a:pPr eaLnBrk="1" hangingPunct="1"/>
            <a:r>
              <a:rPr lang="en-US" altLang="en-US" smtClean="0"/>
              <a:t>The node still exists, but is no longer a part of the tree.</a:t>
            </a:r>
          </a:p>
        </p:txBody>
      </p:sp>
    </p:spTree>
    <p:extLst>
      <p:ext uri="{BB962C8B-B14F-4D97-AF65-F5344CB8AC3E}">
        <p14:creationId xmlns:p14="http://schemas.microsoft.com/office/powerpoint/2010/main" xmlns="" val="579266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Find successor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79596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71650"/>
            <a:ext cx="6324600" cy="491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02466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Delete a node with subtree (case 1)</a:t>
            </a:r>
          </a:p>
        </p:txBody>
      </p:sp>
      <p:sp>
        <p:nvSpPr>
          <p:cNvPr id="29699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970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7777163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AutoShape 8"/>
          <p:cNvSpPr>
            <a:spLocks noChangeArrowheads="1"/>
          </p:cNvSpPr>
          <p:nvPr/>
        </p:nvSpPr>
        <p:spPr bwMode="auto">
          <a:xfrm>
            <a:off x="609600" y="2667000"/>
            <a:ext cx="762000" cy="533400"/>
          </a:xfrm>
          <a:prstGeom prst="rightArrow">
            <a:avLst>
              <a:gd name="adj1" fmla="val 50000"/>
              <a:gd name="adj2" fmla="val 35714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xmlns="" val="2009796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7381875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Delete a node with subtree (case 2)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0725" name="AutoShape 5"/>
          <p:cNvSpPr>
            <a:spLocks noChangeArrowheads="1"/>
          </p:cNvSpPr>
          <p:nvPr/>
        </p:nvSpPr>
        <p:spPr bwMode="auto">
          <a:xfrm>
            <a:off x="2362200" y="2971800"/>
            <a:ext cx="762000" cy="533400"/>
          </a:xfrm>
          <a:prstGeom prst="rightArrow">
            <a:avLst>
              <a:gd name="adj1" fmla="val 50000"/>
              <a:gd name="adj2" fmla="val 35714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xmlns="" val="3182910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 </a:t>
            </a:r>
            <a:r>
              <a:rPr lang="en-US" altLang="en-US" i="1" dirty="0" smtClean="0">
                <a:latin typeface="Arial" charset="0"/>
                <a:cs typeface="Arial" charset="0"/>
              </a:rPr>
              <a:t>full</a:t>
            </a:r>
            <a:r>
              <a:rPr lang="en-US" altLang="en-US" dirty="0" smtClean="0">
                <a:latin typeface="Arial" charset="0"/>
                <a:cs typeface="Arial" charset="0"/>
              </a:rPr>
              <a:t> node is a node where both the left and right sub-trees are non-empty trees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sz="1800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1800" dirty="0" smtClean="0">
                <a:latin typeface="Arial" charset="0"/>
                <a:cs typeface="Arial" charset="0"/>
              </a:rPr>
              <a:t>	</a:t>
            </a:r>
            <a:endParaRPr lang="en-US" altLang="en-US" sz="1100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/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Legend:</a:t>
            </a:r>
          </a:p>
          <a:p>
            <a:pPr lvl="1">
              <a:buFontTx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         full nodes 				</a:t>
            </a:r>
            <a:r>
              <a:rPr lang="en-US" altLang="en-US" dirty="0" smtClean="0">
                <a:solidFill>
                  <a:srgbClr val="008000"/>
                </a:solidFill>
                <a:latin typeface="Arial" charset="0"/>
                <a:cs typeface="Arial" charset="0"/>
              </a:rPr>
              <a:t>leaf nodes</a:t>
            </a:r>
          </a:p>
        </p:txBody>
      </p:sp>
      <p:pic>
        <p:nvPicPr>
          <p:cNvPr id="11268" name="Picture 5" descr="x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2584450"/>
            <a:ext cx="6767513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Oval 6"/>
          <p:cNvSpPr>
            <a:spLocks noChangeArrowheads="1"/>
          </p:cNvSpPr>
          <p:nvPr/>
        </p:nvSpPr>
        <p:spPr bwMode="auto">
          <a:xfrm>
            <a:off x="2600325" y="5130800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sp>
        <p:nvSpPr>
          <p:cNvPr id="11271" name="Oval 8"/>
          <p:cNvSpPr>
            <a:spLocks noChangeArrowheads="1"/>
          </p:cNvSpPr>
          <p:nvPr/>
        </p:nvSpPr>
        <p:spPr bwMode="auto">
          <a:xfrm>
            <a:off x="6011863" y="5137150"/>
            <a:ext cx="215900" cy="2159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</p:spTree>
    <p:extLst>
      <p:ext uri="{BB962C8B-B14F-4D97-AF65-F5344CB8AC3E}">
        <p14:creationId xmlns="" xmlns:p14="http://schemas.microsoft.com/office/powerpoint/2010/main" val="33774201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745413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Delete a node with subtree (case 3)</a:t>
            </a:r>
          </a:p>
        </p:txBody>
      </p:sp>
      <p:sp>
        <p:nvSpPr>
          <p:cNvPr id="31748" name="AutoShape 5"/>
          <p:cNvSpPr>
            <a:spLocks noChangeArrowheads="1"/>
          </p:cNvSpPr>
          <p:nvPr/>
        </p:nvSpPr>
        <p:spPr bwMode="auto">
          <a:xfrm>
            <a:off x="2362200" y="2743200"/>
            <a:ext cx="762000" cy="533400"/>
          </a:xfrm>
          <a:prstGeom prst="rightArrow">
            <a:avLst>
              <a:gd name="adj1" fmla="val 50000"/>
              <a:gd name="adj2" fmla="val 35714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xmlns="" val="2963861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Leaf Node</a:t>
            </a:r>
          </a:p>
        </p:txBody>
      </p:sp>
      <p:sp>
        <p:nvSpPr>
          <p:cNvPr id="186372" name="Rectangle 4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4267200" y="2514600"/>
            <a:ext cx="657225" cy="825500"/>
            <a:chOff x="1920" y="2544"/>
            <a:chExt cx="384" cy="528"/>
          </a:xfrm>
        </p:grpSpPr>
        <p:sp>
          <p:nvSpPr>
            <p:cNvPr id="186472" name="Rectangle 6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73" name="Rectangle 7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74" name="Rectangle 8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75" name="Text Box 9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14</a:t>
              </a:r>
            </a:p>
          </p:txBody>
        </p:sp>
      </p:grpSp>
      <p:sp>
        <p:nvSpPr>
          <p:cNvPr id="186374" name="Line 10"/>
          <p:cNvSpPr>
            <a:spLocks noChangeShapeType="1"/>
          </p:cNvSpPr>
          <p:nvPr/>
        </p:nvSpPr>
        <p:spPr bwMode="auto">
          <a:xfrm flipH="1">
            <a:off x="3962400" y="3136900"/>
            <a:ext cx="461963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6375" name="Line 11"/>
          <p:cNvSpPr>
            <a:spLocks noChangeShapeType="1"/>
          </p:cNvSpPr>
          <p:nvPr/>
        </p:nvSpPr>
        <p:spPr bwMode="auto">
          <a:xfrm>
            <a:off x="4772025" y="314325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5715000" y="1219200"/>
            <a:ext cx="657225" cy="825500"/>
            <a:chOff x="1920" y="2544"/>
            <a:chExt cx="384" cy="528"/>
          </a:xfrm>
        </p:grpSpPr>
        <p:sp>
          <p:nvSpPr>
            <p:cNvPr id="186468" name="Rectangle 1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69" name="Rectangle 1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70" name="Rectangle 1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71" name="Text Box 1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50</a:t>
              </a:r>
            </a:p>
          </p:txBody>
        </p:sp>
      </p:grpSp>
      <p:sp>
        <p:nvSpPr>
          <p:cNvPr id="186377" name="Line 17"/>
          <p:cNvSpPr>
            <a:spLocks noChangeShapeType="1"/>
          </p:cNvSpPr>
          <p:nvPr/>
        </p:nvSpPr>
        <p:spPr bwMode="auto">
          <a:xfrm flipH="1">
            <a:off x="4648200" y="18288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6378" name="Line 18"/>
          <p:cNvSpPr>
            <a:spLocks noChangeShapeType="1"/>
          </p:cNvSpPr>
          <p:nvPr/>
        </p:nvSpPr>
        <p:spPr bwMode="auto">
          <a:xfrm>
            <a:off x="6172200" y="18288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7086600" y="2514600"/>
            <a:ext cx="657225" cy="825500"/>
            <a:chOff x="1920" y="2544"/>
            <a:chExt cx="384" cy="528"/>
          </a:xfrm>
        </p:grpSpPr>
        <p:sp>
          <p:nvSpPr>
            <p:cNvPr id="186464" name="Rectangle 20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65" name="Rectangle 21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66" name="Rectangle 22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67" name="Text Box 23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94</a:t>
              </a:r>
            </a:p>
          </p:txBody>
        </p:sp>
      </p:grp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3657600" y="3898900"/>
            <a:ext cx="657225" cy="825500"/>
            <a:chOff x="1920" y="2544"/>
            <a:chExt cx="384" cy="528"/>
          </a:xfrm>
        </p:grpSpPr>
        <p:sp>
          <p:nvSpPr>
            <p:cNvPr id="186460" name="Rectangle 25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61" name="Rectangle 26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62" name="Rectangle 27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63" name="Text Box 28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</a:t>
              </a:r>
            </a:p>
          </p:txBody>
        </p:sp>
      </p:grp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6477000" y="3898900"/>
            <a:ext cx="657225" cy="825500"/>
            <a:chOff x="1920" y="2544"/>
            <a:chExt cx="384" cy="528"/>
          </a:xfrm>
        </p:grpSpPr>
        <p:sp>
          <p:nvSpPr>
            <p:cNvPr id="186456" name="Rectangle 30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57" name="Rectangle 31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58" name="Rectangle 32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59" name="Text Box 33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71</a:t>
              </a:r>
            </a:p>
          </p:txBody>
        </p:sp>
      </p:grpSp>
      <p:grpSp>
        <p:nvGrpSpPr>
          <p:cNvPr id="8" name="Group 34"/>
          <p:cNvGrpSpPr>
            <a:grpSpLocks/>
          </p:cNvGrpSpPr>
          <p:nvPr/>
        </p:nvGrpSpPr>
        <p:grpSpPr bwMode="auto">
          <a:xfrm>
            <a:off x="7772400" y="3898900"/>
            <a:ext cx="657225" cy="825500"/>
            <a:chOff x="1920" y="2544"/>
            <a:chExt cx="384" cy="528"/>
          </a:xfrm>
        </p:grpSpPr>
        <p:sp>
          <p:nvSpPr>
            <p:cNvPr id="186452" name="Rectangle 35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53" name="Rectangle 36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54" name="Rectangle 37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55" name="Text Box 38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9" name="Group 39"/>
          <p:cNvGrpSpPr>
            <a:grpSpLocks/>
          </p:cNvGrpSpPr>
          <p:nvPr/>
        </p:nvGrpSpPr>
        <p:grpSpPr bwMode="auto">
          <a:xfrm>
            <a:off x="7391400" y="5194300"/>
            <a:ext cx="657225" cy="825500"/>
            <a:chOff x="1920" y="2544"/>
            <a:chExt cx="384" cy="528"/>
          </a:xfrm>
        </p:grpSpPr>
        <p:sp>
          <p:nvSpPr>
            <p:cNvPr id="186448" name="Rectangle 40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49" name="Rectangle 41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50" name="Rectangle 42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51" name="Text Box 43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108</a:t>
              </a:r>
            </a:p>
          </p:txBody>
        </p:sp>
      </p:grpSp>
      <p:grpSp>
        <p:nvGrpSpPr>
          <p:cNvPr id="10" name="Group 44"/>
          <p:cNvGrpSpPr>
            <a:grpSpLocks/>
          </p:cNvGrpSpPr>
          <p:nvPr/>
        </p:nvGrpSpPr>
        <p:grpSpPr bwMode="auto">
          <a:xfrm>
            <a:off x="5943600" y="5194300"/>
            <a:ext cx="657225" cy="825500"/>
            <a:chOff x="1920" y="2544"/>
            <a:chExt cx="384" cy="528"/>
          </a:xfrm>
        </p:grpSpPr>
        <p:sp>
          <p:nvSpPr>
            <p:cNvPr id="186444" name="Rectangle 45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45" name="Rectangle 46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46" name="Rectangle 47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47" name="Text Box 48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grpSp>
        <p:nvGrpSpPr>
          <p:cNvPr id="11" name="Group 49"/>
          <p:cNvGrpSpPr>
            <a:grpSpLocks/>
          </p:cNvGrpSpPr>
          <p:nvPr/>
        </p:nvGrpSpPr>
        <p:grpSpPr bwMode="auto">
          <a:xfrm>
            <a:off x="3810000" y="5118100"/>
            <a:ext cx="657225" cy="825500"/>
            <a:chOff x="1920" y="2544"/>
            <a:chExt cx="384" cy="528"/>
          </a:xfrm>
        </p:grpSpPr>
        <p:sp>
          <p:nvSpPr>
            <p:cNvPr id="186440" name="Rectangle 50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41" name="Rectangle 51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42" name="Rectangle 52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43" name="Text Box 53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13</a:t>
              </a:r>
            </a:p>
          </p:txBody>
        </p:sp>
      </p:grpSp>
      <p:grpSp>
        <p:nvGrpSpPr>
          <p:cNvPr id="12" name="Group 54"/>
          <p:cNvGrpSpPr>
            <a:grpSpLocks/>
          </p:cNvGrpSpPr>
          <p:nvPr/>
        </p:nvGrpSpPr>
        <p:grpSpPr bwMode="auto">
          <a:xfrm>
            <a:off x="4800600" y="3898900"/>
            <a:ext cx="657225" cy="825500"/>
            <a:chOff x="1920" y="2544"/>
            <a:chExt cx="384" cy="528"/>
          </a:xfrm>
        </p:grpSpPr>
        <p:sp>
          <p:nvSpPr>
            <p:cNvPr id="186436" name="Rectangle 55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37" name="Rectangle 56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38" name="Rectangle 57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6439" name="Text Box 58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186387" name="Line 59"/>
          <p:cNvSpPr>
            <a:spLocks noChangeShapeType="1"/>
          </p:cNvSpPr>
          <p:nvPr/>
        </p:nvSpPr>
        <p:spPr bwMode="auto">
          <a:xfrm>
            <a:off x="4191000" y="45847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3" name="Group 60"/>
          <p:cNvGrpSpPr>
            <a:grpSpLocks/>
          </p:cNvGrpSpPr>
          <p:nvPr/>
        </p:nvGrpSpPr>
        <p:grpSpPr bwMode="auto">
          <a:xfrm>
            <a:off x="4191000" y="5803900"/>
            <a:ext cx="207963" cy="577850"/>
            <a:chOff x="528" y="3216"/>
            <a:chExt cx="192" cy="384"/>
          </a:xfrm>
        </p:grpSpPr>
        <p:sp>
          <p:nvSpPr>
            <p:cNvPr id="186433" name="Line 6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6434" name="Line 6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6435" name="Line 6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86389" name="Line 64"/>
          <p:cNvSpPr>
            <a:spLocks noChangeShapeType="1"/>
          </p:cNvSpPr>
          <p:nvPr/>
        </p:nvSpPr>
        <p:spPr bwMode="auto">
          <a:xfrm flipH="1">
            <a:off x="6781800" y="3136900"/>
            <a:ext cx="461963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6390" name="Line 65"/>
          <p:cNvSpPr>
            <a:spLocks noChangeShapeType="1"/>
          </p:cNvSpPr>
          <p:nvPr/>
        </p:nvSpPr>
        <p:spPr bwMode="auto">
          <a:xfrm>
            <a:off x="7586663" y="313690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6391" name="Line 66"/>
          <p:cNvSpPr>
            <a:spLocks noChangeShapeType="1"/>
          </p:cNvSpPr>
          <p:nvPr/>
        </p:nvSpPr>
        <p:spPr bwMode="auto">
          <a:xfrm flipH="1">
            <a:off x="6324600" y="45085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6392" name="Line 67"/>
          <p:cNvSpPr>
            <a:spLocks noChangeShapeType="1"/>
          </p:cNvSpPr>
          <p:nvPr/>
        </p:nvSpPr>
        <p:spPr bwMode="auto">
          <a:xfrm flipH="1">
            <a:off x="7620000" y="452755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4" name="Group 68"/>
          <p:cNvGrpSpPr>
            <a:grpSpLocks/>
          </p:cNvGrpSpPr>
          <p:nvPr/>
        </p:nvGrpSpPr>
        <p:grpSpPr bwMode="auto">
          <a:xfrm>
            <a:off x="4876800" y="4572000"/>
            <a:ext cx="207963" cy="577850"/>
            <a:chOff x="528" y="3216"/>
            <a:chExt cx="192" cy="384"/>
          </a:xfrm>
        </p:grpSpPr>
        <p:sp>
          <p:nvSpPr>
            <p:cNvPr id="186430" name="Line 69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6431" name="Line 70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6432" name="Line 71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" name="Group 72"/>
          <p:cNvGrpSpPr>
            <a:grpSpLocks/>
          </p:cNvGrpSpPr>
          <p:nvPr/>
        </p:nvGrpSpPr>
        <p:grpSpPr bwMode="auto">
          <a:xfrm>
            <a:off x="5181600" y="4572000"/>
            <a:ext cx="207963" cy="577850"/>
            <a:chOff x="528" y="3216"/>
            <a:chExt cx="192" cy="384"/>
          </a:xfrm>
        </p:grpSpPr>
        <p:sp>
          <p:nvSpPr>
            <p:cNvPr id="186427" name="Line 7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6428" name="Line 7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6429" name="Line 7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" name="Group 76"/>
          <p:cNvGrpSpPr>
            <a:grpSpLocks/>
          </p:cNvGrpSpPr>
          <p:nvPr/>
        </p:nvGrpSpPr>
        <p:grpSpPr bwMode="auto">
          <a:xfrm>
            <a:off x="6019800" y="5867400"/>
            <a:ext cx="207963" cy="577850"/>
            <a:chOff x="528" y="3216"/>
            <a:chExt cx="192" cy="384"/>
          </a:xfrm>
        </p:grpSpPr>
        <p:sp>
          <p:nvSpPr>
            <p:cNvPr id="186424" name="Line 7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6425" name="Line 7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6426" name="Line 7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7" name="Group 80"/>
          <p:cNvGrpSpPr>
            <a:grpSpLocks/>
          </p:cNvGrpSpPr>
          <p:nvPr/>
        </p:nvGrpSpPr>
        <p:grpSpPr bwMode="auto">
          <a:xfrm>
            <a:off x="6324600" y="5867400"/>
            <a:ext cx="207963" cy="577850"/>
            <a:chOff x="528" y="3216"/>
            <a:chExt cx="192" cy="384"/>
          </a:xfrm>
        </p:grpSpPr>
        <p:sp>
          <p:nvSpPr>
            <p:cNvPr id="186421" name="Line 8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6422" name="Line 8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6423" name="Line 8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" name="Group 84"/>
          <p:cNvGrpSpPr>
            <a:grpSpLocks/>
          </p:cNvGrpSpPr>
          <p:nvPr/>
        </p:nvGrpSpPr>
        <p:grpSpPr bwMode="auto">
          <a:xfrm>
            <a:off x="6858000" y="4572000"/>
            <a:ext cx="207963" cy="577850"/>
            <a:chOff x="528" y="3216"/>
            <a:chExt cx="192" cy="384"/>
          </a:xfrm>
        </p:grpSpPr>
        <p:sp>
          <p:nvSpPr>
            <p:cNvPr id="186418" name="Line 8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6419" name="Line 8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6420" name="Line 8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" name="Group 88"/>
          <p:cNvGrpSpPr>
            <a:grpSpLocks/>
          </p:cNvGrpSpPr>
          <p:nvPr/>
        </p:nvGrpSpPr>
        <p:grpSpPr bwMode="auto">
          <a:xfrm>
            <a:off x="7467600" y="5867400"/>
            <a:ext cx="207963" cy="577850"/>
            <a:chOff x="528" y="3216"/>
            <a:chExt cx="192" cy="384"/>
          </a:xfrm>
        </p:grpSpPr>
        <p:sp>
          <p:nvSpPr>
            <p:cNvPr id="186415" name="Line 89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6416" name="Line 90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6417" name="Line 91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0" name="Group 92"/>
          <p:cNvGrpSpPr>
            <a:grpSpLocks/>
          </p:cNvGrpSpPr>
          <p:nvPr/>
        </p:nvGrpSpPr>
        <p:grpSpPr bwMode="auto">
          <a:xfrm rot="-1040097">
            <a:off x="8229600" y="4495800"/>
            <a:ext cx="207963" cy="577850"/>
            <a:chOff x="528" y="3216"/>
            <a:chExt cx="192" cy="384"/>
          </a:xfrm>
        </p:grpSpPr>
        <p:sp>
          <p:nvSpPr>
            <p:cNvPr id="186412" name="Line 9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6413" name="Line 9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6414" name="Line 9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1" name="Group 96"/>
          <p:cNvGrpSpPr>
            <a:grpSpLocks/>
          </p:cNvGrpSpPr>
          <p:nvPr/>
        </p:nvGrpSpPr>
        <p:grpSpPr bwMode="auto">
          <a:xfrm>
            <a:off x="7772400" y="5867400"/>
            <a:ext cx="207963" cy="577850"/>
            <a:chOff x="528" y="3216"/>
            <a:chExt cx="192" cy="384"/>
          </a:xfrm>
        </p:grpSpPr>
        <p:sp>
          <p:nvSpPr>
            <p:cNvPr id="186409" name="Line 9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6410" name="Line 9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6411" name="Line 9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2" name="Group 100"/>
          <p:cNvGrpSpPr>
            <a:grpSpLocks/>
          </p:cNvGrpSpPr>
          <p:nvPr/>
        </p:nvGrpSpPr>
        <p:grpSpPr bwMode="auto">
          <a:xfrm rot="2272902">
            <a:off x="3581400" y="4495800"/>
            <a:ext cx="174625" cy="638175"/>
            <a:chOff x="528" y="3216"/>
            <a:chExt cx="192" cy="384"/>
          </a:xfrm>
        </p:grpSpPr>
        <p:sp>
          <p:nvSpPr>
            <p:cNvPr id="186406" name="Line 10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6407" name="Line 10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6408" name="Line 10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3" name="Group 104"/>
          <p:cNvGrpSpPr>
            <a:grpSpLocks/>
          </p:cNvGrpSpPr>
          <p:nvPr/>
        </p:nvGrpSpPr>
        <p:grpSpPr bwMode="auto">
          <a:xfrm>
            <a:off x="3886200" y="5791200"/>
            <a:ext cx="207963" cy="577850"/>
            <a:chOff x="528" y="3216"/>
            <a:chExt cx="192" cy="384"/>
          </a:xfrm>
        </p:grpSpPr>
        <p:sp>
          <p:nvSpPr>
            <p:cNvPr id="186403" name="Line 10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6404" name="Line 10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6405" name="Line 10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2318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Leaf Node</a:t>
            </a:r>
          </a:p>
        </p:txBody>
      </p:sp>
      <p:sp>
        <p:nvSpPr>
          <p:cNvPr id="187396" name="Rectangle 4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4267200" y="2514600"/>
            <a:ext cx="657225" cy="825500"/>
            <a:chOff x="1920" y="2544"/>
            <a:chExt cx="384" cy="528"/>
          </a:xfrm>
        </p:grpSpPr>
        <p:sp>
          <p:nvSpPr>
            <p:cNvPr id="187496" name="Rectangle 6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97" name="Rectangle 7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98" name="Rectangle 8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99" name="Text Box 9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14</a:t>
              </a:r>
            </a:p>
          </p:txBody>
        </p:sp>
      </p:grpSp>
      <p:sp>
        <p:nvSpPr>
          <p:cNvPr id="187398" name="Line 10"/>
          <p:cNvSpPr>
            <a:spLocks noChangeShapeType="1"/>
          </p:cNvSpPr>
          <p:nvPr/>
        </p:nvSpPr>
        <p:spPr bwMode="auto">
          <a:xfrm flipH="1">
            <a:off x="3962400" y="3136900"/>
            <a:ext cx="461963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7399" name="Line 11"/>
          <p:cNvSpPr>
            <a:spLocks noChangeShapeType="1"/>
          </p:cNvSpPr>
          <p:nvPr/>
        </p:nvSpPr>
        <p:spPr bwMode="auto">
          <a:xfrm>
            <a:off x="4772025" y="3143250"/>
            <a:ext cx="409575" cy="67945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5715000" y="1219200"/>
            <a:ext cx="657225" cy="825500"/>
            <a:chOff x="1920" y="2544"/>
            <a:chExt cx="384" cy="528"/>
          </a:xfrm>
        </p:grpSpPr>
        <p:sp>
          <p:nvSpPr>
            <p:cNvPr id="187492" name="Rectangle 1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93" name="Rectangle 1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94" name="Rectangle 1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95" name="Text Box 1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50</a:t>
              </a:r>
            </a:p>
          </p:txBody>
        </p:sp>
      </p:grpSp>
      <p:sp>
        <p:nvSpPr>
          <p:cNvPr id="187401" name="Line 17"/>
          <p:cNvSpPr>
            <a:spLocks noChangeShapeType="1"/>
          </p:cNvSpPr>
          <p:nvPr/>
        </p:nvSpPr>
        <p:spPr bwMode="auto">
          <a:xfrm flipH="1">
            <a:off x="4648200" y="18288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7402" name="Line 18"/>
          <p:cNvSpPr>
            <a:spLocks noChangeShapeType="1"/>
          </p:cNvSpPr>
          <p:nvPr/>
        </p:nvSpPr>
        <p:spPr bwMode="auto">
          <a:xfrm>
            <a:off x="6172200" y="18288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7086600" y="2514600"/>
            <a:ext cx="657225" cy="825500"/>
            <a:chOff x="1920" y="2544"/>
            <a:chExt cx="384" cy="528"/>
          </a:xfrm>
        </p:grpSpPr>
        <p:sp>
          <p:nvSpPr>
            <p:cNvPr id="187488" name="Rectangle 20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89" name="Rectangle 21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90" name="Rectangle 22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91" name="Text Box 23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94</a:t>
              </a:r>
            </a:p>
          </p:txBody>
        </p:sp>
      </p:grp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3657600" y="3898900"/>
            <a:ext cx="657225" cy="825500"/>
            <a:chOff x="1920" y="2544"/>
            <a:chExt cx="384" cy="528"/>
          </a:xfrm>
        </p:grpSpPr>
        <p:sp>
          <p:nvSpPr>
            <p:cNvPr id="187484" name="Rectangle 25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85" name="Rectangle 26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86" name="Rectangle 27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87" name="Text Box 28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</a:t>
              </a:r>
            </a:p>
          </p:txBody>
        </p:sp>
      </p:grp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6477000" y="3898900"/>
            <a:ext cx="657225" cy="825500"/>
            <a:chOff x="1920" y="2544"/>
            <a:chExt cx="384" cy="528"/>
          </a:xfrm>
        </p:grpSpPr>
        <p:sp>
          <p:nvSpPr>
            <p:cNvPr id="187480" name="Rectangle 30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81" name="Rectangle 31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82" name="Rectangle 32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83" name="Text Box 33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71</a:t>
              </a:r>
            </a:p>
          </p:txBody>
        </p:sp>
      </p:grpSp>
      <p:grpSp>
        <p:nvGrpSpPr>
          <p:cNvPr id="8" name="Group 34"/>
          <p:cNvGrpSpPr>
            <a:grpSpLocks/>
          </p:cNvGrpSpPr>
          <p:nvPr/>
        </p:nvGrpSpPr>
        <p:grpSpPr bwMode="auto">
          <a:xfrm>
            <a:off x="7772400" y="3898900"/>
            <a:ext cx="657225" cy="825500"/>
            <a:chOff x="1920" y="2544"/>
            <a:chExt cx="384" cy="528"/>
          </a:xfrm>
        </p:grpSpPr>
        <p:sp>
          <p:nvSpPr>
            <p:cNvPr id="187476" name="Rectangle 35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77" name="Rectangle 36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78" name="Rectangle 37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79" name="Text Box 38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9" name="Group 39"/>
          <p:cNvGrpSpPr>
            <a:grpSpLocks/>
          </p:cNvGrpSpPr>
          <p:nvPr/>
        </p:nvGrpSpPr>
        <p:grpSpPr bwMode="auto">
          <a:xfrm>
            <a:off x="7391400" y="5194300"/>
            <a:ext cx="657225" cy="825500"/>
            <a:chOff x="1920" y="2544"/>
            <a:chExt cx="384" cy="528"/>
          </a:xfrm>
        </p:grpSpPr>
        <p:sp>
          <p:nvSpPr>
            <p:cNvPr id="187472" name="Rectangle 40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73" name="Rectangle 41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74" name="Rectangle 42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75" name="Text Box 43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108</a:t>
              </a:r>
            </a:p>
          </p:txBody>
        </p:sp>
      </p:grpSp>
      <p:grpSp>
        <p:nvGrpSpPr>
          <p:cNvPr id="10" name="Group 44"/>
          <p:cNvGrpSpPr>
            <a:grpSpLocks/>
          </p:cNvGrpSpPr>
          <p:nvPr/>
        </p:nvGrpSpPr>
        <p:grpSpPr bwMode="auto">
          <a:xfrm>
            <a:off x="5943600" y="5194300"/>
            <a:ext cx="657225" cy="825500"/>
            <a:chOff x="1920" y="2544"/>
            <a:chExt cx="384" cy="528"/>
          </a:xfrm>
        </p:grpSpPr>
        <p:sp>
          <p:nvSpPr>
            <p:cNvPr id="187468" name="Rectangle 45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69" name="Rectangle 46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70" name="Rectangle 47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71" name="Text Box 48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grpSp>
        <p:nvGrpSpPr>
          <p:cNvPr id="11" name="Group 49"/>
          <p:cNvGrpSpPr>
            <a:grpSpLocks/>
          </p:cNvGrpSpPr>
          <p:nvPr/>
        </p:nvGrpSpPr>
        <p:grpSpPr bwMode="auto">
          <a:xfrm>
            <a:off x="3810000" y="5118100"/>
            <a:ext cx="657225" cy="825500"/>
            <a:chOff x="1920" y="2544"/>
            <a:chExt cx="384" cy="528"/>
          </a:xfrm>
        </p:grpSpPr>
        <p:sp>
          <p:nvSpPr>
            <p:cNvPr id="187464" name="Rectangle 50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65" name="Rectangle 51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66" name="Rectangle 52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67" name="Text Box 53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13</a:t>
              </a:r>
            </a:p>
          </p:txBody>
        </p:sp>
      </p:grpSp>
      <p:grpSp>
        <p:nvGrpSpPr>
          <p:cNvPr id="12" name="Group 54"/>
          <p:cNvGrpSpPr>
            <a:grpSpLocks/>
          </p:cNvGrpSpPr>
          <p:nvPr/>
        </p:nvGrpSpPr>
        <p:grpSpPr bwMode="auto">
          <a:xfrm>
            <a:off x="4800600" y="3898900"/>
            <a:ext cx="657225" cy="825500"/>
            <a:chOff x="1920" y="2544"/>
            <a:chExt cx="384" cy="528"/>
          </a:xfrm>
        </p:grpSpPr>
        <p:sp>
          <p:nvSpPr>
            <p:cNvPr id="187460" name="Rectangle 55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61" name="Rectangle 56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62" name="Rectangle 57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7463" name="Text Box 58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187411" name="Line 59"/>
          <p:cNvSpPr>
            <a:spLocks noChangeShapeType="1"/>
          </p:cNvSpPr>
          <p:nvPr/>
        </p:nvSpPr>
        <p:spPr bwMode="auto">
          <a:xfrm>
            <a:off x="4191000" y="45847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3" name="Group 60"/>
          <p:cNvGrpSpPr>
            <a:grpSpLocks/>
          </p:cNvGrpSpPr>
          <p:nvPr/>
        </p:nvGrpSpPr>
        <p:grpSpPr bwMode="auto">
          <a:xfrm>
            <a:off x="4191000" y="5803900"/>
            <a:ext cx="207963" cy="577850"/>
            <a:chOff x="528" y="3216"/>
            <a:chExt cx="192" cy="384"/>
          </a:xfrm>
        </p:grpSpPr>
        <p:sp>
          <p:nvSpPr>
            <p:cNvPr id="187457" name="Line 6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458" name="Line 6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459" name="Line 6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87413" name="Line 64"/>
          <p:cNvSpPr>
            <a:spLocks noChangeShapeType="1"/>
          </p:cNvSpPr>
          <p:nvPr/>
        </p:nvSpPr>
        <p:spPr bwMode="auto">
          <a:xfrm flipH="1">
            <a:off x="6781800" y="3136900"/>
            <a:ext cx="461963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7414" name="Line 65"/>
          <p:cNvSpPr>
            <a:spLocks noChangeShapeType="1"/>
          </p:cNvSpPr>
          <p:nvPr/>
        </p:nvSpPr>
        <p:spPr bwMode="auto">
          <a:xfrm>
            <a:off x="7586663" y="313690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7415" name="Line 66"/>
          <p:cNvSpPr>
            <a:spLocks noChangeShapeType="1"/>
          </p:cNvSpPr>
          <p:nvPr/>
        </p:nvSpPr>
        <p:spPr bwMode="auto">
          <a:xfrm flipH="1">
            <a:off x="6324600" y="45085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7416" name="Line 67"/>
          <p:cNvSpPr>
            <a:spLocks noChangeShapeType="1"/>
          </p:cNvSpPr>
          <p:nvPr/>
        </p:nvSpPr>
        <p:spPr bwMode="auto">
          <a:xfrm flipH="1">
            <a:off x="7620000" y="452755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4" name="Group 68"/>
          <p:cNvGrpSpPr>
            <a:grpSpLocks/>
          </p:cNvGrpSpPr>
          <p:nvPr/>
        </p:nvGrpSpPr>
        <p:grpSpPr bwMode="auto">
          <a:xfrm>
            <a:off x="4876800" y="4572000"/>
            <a:ext cx="207963" cy="577850"/>
            <a:chOff x="528" y="3216"/>
            <a:chExt cx="192" cy="384"/>
          </a:xfrm>
        </p:grpSpPr>
        <p:sp>
          <p:nvSpPr>
            <p:cNvPr id="187454" name="Line 69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455" name="Line 70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456" name="Line 71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" name="Group 72"/>
          <p:cNvGrpSpPr>
            <a:grpSpLocks/>
          </p:cNvGrpSpPr>
          <p:nvPr/>
        </p:nvGrpSpPr>
        <p:grpSpPr bwMode="auto">
          <a:xfrm>
            <a:off x="5181600" y="4572000"/>
            <a:ext cx="207963" cy="577850"/>
            <a:chOff x="528" y="3216"/>
            <a:chExt cx="192" cy="384"/>
          </a:xfrm>
        </p:grpSpPr>
        <p:sp>
          <p:nvSpPr>
            <p:cNvPr id="187451" name="Line 7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452" name="Line 7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453" name="Line 7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" name="Group 76"/>
          <p:cNvGrpSpPr>
            <a:grpSpLocks/>
          </p:cNvGrpSpPr>
          <p:nvPr/>
        </p:nvGrpSpPr>
        <p:grpSpPr bwMode="auto">
          <a:xfrm>
            <a:off x="6019800" y="5867400"/>
            <a:ext cx="207963" cy="577850"/>
            <a:chOff x="528" y="3216"/>
            <a:chExt cx="192" cy="384"/>
          </a:xfrm>
        </p:grpSpPr>
        <p:sp>
          <p:nvSpPr>
            <p:cNvPr id="187448" name="Line 7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449" name="Line 7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450" name="Line 7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7" name="Group 80"/>
          <p:cNvGrpSpPr>
            <a:grpSpLocks/>
          </p:cNvGrpSpPr>
          <p:nvPr/>
        </p:nvGrpSpPr>
        <p:grpSpPr bwMode="auto">
          <a:xfrm>
            <a:off x="6324600" y="5867400"/>
            <a:ext cx="207963" cy="577850"/>
            <a:chOff x="528" y="3216"/>
            <a:chExt cx="192" cy="384"/>
          </a:xfrm>
        </p:grpSpPr>
        <p:sp>
          <p:nvSpPr>
            <p:cNvPr id="187445" name="Line 8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446" name="Line 8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447" name="Line 8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" name="Group 84"/>
          <p:cNvGrpSpPr>
            <a:grpSpLocks/>
          </p:cNvGrpSpPr>
          <p:nvPr/>
        </p:nvGrpSpPr>
        <p:grpSpPr bwMode="auto">
          <a:xfrm>
            <a:off x="6858000" y="4572000"/>
            <a:ext cx="207963" cy="577850"/>
            <a:chOff x="528" y="3216"/>
            <a:chExt cx="192" cy="384"/>
          </a:xfrm>
        </p:grpSpPr>
        <p:sp>
          <p:nvSpPr>
            <p:cNvPr id="187442" name="Line 8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443" name="Line 8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444" name="Line 8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" name="Group 88"/>
          <p:cNvGrpSpPr>
            <a:grpSpLocks/>
          </p:cNvGrpSpPr>
          <p:nvPr/>
        </p:nvGrpSpPr>
        <p:grpSpPr bwMode="auto">
          <a:xfrm>
            <a:off x="7467600" y="5867400"/>
            <a:ext cx="207963" cy="577850"/>
            <a:chOff x="528" y="3216"/>
            <a:chExt cx="192" cy="384"/>
          </a:xfrm>
        </p:grpSpPr>
        <p:sp>
          <p:nvSpPr>
            <p:cNvPr id="187439" name="Line 89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440" name="Line 90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441" name="Line 91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0" name="Group 92"/>
          <p:cNvGrpSpPr>
            <a:grpSpLocks/>
          </p:cNvGrpSpPr>
          <p:nvPr/>
        </p:nvGrpSpPr>
        <p:grpSpPr bwMode="auto">
          <a:xfrm rot="-1040097">
            <a:off x="8229600" y="4495800"/>
            <a:ext cx="207963" cy="577850"/>
            <a:chOff x="528" y="3216"/>
            <a:chExt cx="192" cy="384"/>
          </a:xfrm>
        </p:grpSpPr>
        <p:sp>
          <p:nvSpPr>
            <p:cNvPr id="187436" name="Line 9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437" name="Line 9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438" name="Line 9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1" name="Group 96"/>
          <p:cNvGrpSpPr>
            <a:grpSpLocks/>
          </p:cNvGrpSpPr>
          <p:nvPr/>
        </p:nvGrpSpPr>
        <p:grpSpPr bwMode="auto">
          <a:xfrm>
            <a:off x="7772400" y="5867400"/>
            <a:ext cx="207963" cy="577850"/>
            <a:chOff x="528" y="3216"/>
            <a:chExt cx="192" cy="384"/>
          </a:xfrm>
        </p:grpSpPr>
        <p:sp>
          <p:nvSpPr>
            <p:cNvPr id="187433" name="Line 9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434" name="Line 9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435" name="Line 9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2" name="Group 100"/>
          <p:cNvGrpSpPr>
            <a:grpSpLocks/>
          </p:cNvGrpSpPr>
          <p:nvPr/>
        </p:nvGrpSpPr>
        <p:grpSpPr bwMode="auto">
          <a:xfrm rot="2272902">
            <a:off x="3581400" y="4495800"/>
            <a:ext cx="174625" cy="638175"/>
            <a:chOff x="528" y="3216"/>
            <a:chExt cx="192" cy="384"/>
          </a:xfrm>
        </p:grpSpPr>
        <p:sp>
          <p:nvSpPr>
            <p:cNvPr id="187430" name="Line 10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431" name="Line 10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432" name="Line 10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3" name="Group 104"/>
          <p:cNvGrpSpPr>
            <a:grpSpLocks/>
          </p:cNvGrpSpPr>
          <p:nvPr/>
        </p:nvGrpSpPr>
        <p:grpSpPr bwMode="auto">
          <a:xfrm>
            <a:off x="3886200" y="5791200"/>
            <a:ext cx="207963" cy="577850"/>
            <a:chOff x="528" y="3216"/>
            <a:chExt cx="192" cy="384"/>
          </a:xfrm>
        </p:grpSpPr>
        <p:sp>
          <p:nvSpPr>
            <p:cNvPr id="187427" name="Line 10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428" name="Line 10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429" name="Line 10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3980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Leaf Node</a:t>
            </a:r>
          </a:p>
        </p:txBody>
      </p:sp>
      <p:sp>
        <p:nvSpPr>
          <p:cNvPr id="188420" name="Rectangle 4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4267200" y="2514600"/>
            <a:ext cx="657225" cy="825500"/>
            <a:chOff x="1920" y="2544"/>
            <a:chExt cx="384" cy="528"/>
          </a:xfrm>
        </p:grpSpPr>
        <p:sp>
          <p:nvSpPr>
            <p:cNvPr id="188525" name="Rectangle 6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526" name="Rectangle 7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527" name="Rectangle 8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528" name="Text Box 9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14</a:t>
              </a:r>
            </a:p>
          </p:txBody>
        </p:sp>
      </p:grpSp>
      <p:sp>
        <p:nvSpPr>
          <p:cNvPr id="188422" name="Line 10"/>
          <p:cNvSpPr>
            <a:spLocks noChangeShapeType="1"/>
          </p:cNvSpPr>
          <p:nvPr/>
        </p:nvSpPr>
        <p:spPr bwMode="auto">
          <a:xfrm flipH="1">
            <a:off x="3962400" y="3136900"/>
            <a:ext cx="461963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715000" y="1219200"/>
            <a:ext cx="657225" cy="825500"/>
            <a:chOff x="1920" y="2544"/>
            <a:chExt cx="384" cy="528"/>
          </a:xfrm>
        </p:grpSpPr>
        <p:sp>
          <p:nvSpPr>
            <p:cNvPr id="188521" name="Rectangle 12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522" name="Rectangle 13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523" name="Rectangle 14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524" name="Text Box 15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50</a:t>
              </a:r>
            </a:p>
          </p:txBody>
        </p:sp>
      </p:grpSp>
      <p:sp>
        <p:nvSpPr>
          <p:cNvPr id="188424" name="Line 16"/>
          <p:cNvSpPr>
            <a:spLocks noChangeShapeType="1"/>
          </p:cNvSpPr>
          <p:nvPr/>
        </p:nvSpPr>
        <p:spPr bwMode="auto">
          <a:xfrm flipH="1">
            <a:off x="4648200" y="18288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8425" name="Line 17"/>
          <p:cNvSpPr>
            <a:spLocks noChangeShapeType="1"/>
          </p:cNvSpPr>
          <p:nvPr/>
        </p:nvSpPr>
        <p:spPr bwMode="auto">
          <a:xfrm>
            <a:off x="6172200" y="18288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7086600" y="2514600"/>
            <a:ext cx="657225" cy="825500"/>
            <a:chOff x="1920" y="2544"/>
            <a:chExt cx="384" cy="528"/>
          </a:xfrm>
        </p:grpSpPr>
        <p:sp>
          <p:nvSpPr>
            <p:cNvPr id="188517" name="Rectangle 1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518" name="Rectangle 2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519" name="Rectangle 2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520" name="Text Box 2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94</a:t>
              </a:r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3657600" y="3898900"/>
            <a:ext cx="657225" cy="825500"/>
            <a:chOff x="1920" y="2544"/>
            <a:chExt cx="384" cy="528"/>
          </a:xfrm>
        </p:grpSpPr>
        <p:sp>
          <p:nvSpPr>
            <p:cNvPr id="188513" name="Rectangle 2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514" name="Rectangle 2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515" name="Rectangle 2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516" name="Text Box 2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</a:t>
              </a:r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6477000" y="3898900"/>
            <a:ext cx="657225" cy="825500"/>
            <a:chOff x="1920" y="2544"/>
            <a:chExt cx="384" cy="528"/>
          </a:xfrm>
        </p:grpSpPr>
        <p:sp>
          <p:nvSpPr>
            <p:cNvPr id="188509" name="Rectangle 2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510" name="Rectangle 3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511" name="Rectangle 3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512" name="Text Box 3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71</a:t>
              </a:r>
            </a:p>
          </p:txBody>
        </p:sp>
      </p:grpSp>
      <p:grpSp>
        <p:nvGrpSpPr>
          <p:cNvPr id="8" name="Group 33"/>
          <p:cNvGrpSpPr>
            <a:grpSpLocks/>
          </p:cNvGrpSpPr>
          <p:nvPr/>
        </p:nvGrpSpPr>
        <p:grpSpPr bwMode="auto">
          <a:xfrm>
            <a:off x="7772400" y="3898900"/>
            <a:ext cx="657225" cy="825500"/>
            <a:chOff x="1920" y="2544"/>
            <a:chExt cx="384" cy="528"/>
          </a:xfrm>
        </p:grpSpPr>
        <p:sp>
          <p:nvSpPr>
            <p:cNvPr id="188505" name="Rectangle 3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506" name="Rectangle 3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507" name="Rectangle 3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508" name="Text Box 3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9" name="Group 38"/>
          <p:cNvGrpSpPr>
            <a:grpSpLocks/>
          </p:cNvGrpSpPr>
          <p:nvPr/>
        </p:nvGrpSpPr>
        <p:grpSpPr bwMode="auto">
          <a:xfrm>
            <a:off x="7391400" y="5194300"/>
            <a:ext cx="657225" cy="825500"/>
            <a:chOff x="1920" y="2544"/>
            <a:chExt cx="384" cy="528"/>
          </a:xfrm>
        </p:grpSpPr>
        <p:sp>
          <p:nvSpPr>
            <p:cNvPr id="188501" name="Rectangle 3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502" name="Rectangle 4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503" name="Rectangle 4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504" name="Text Box 4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108</a:t>
              </a:r>
            </a:p>
          </p:txBody>
        </p:sp>
      </p:grpSp>
      <p:grpSp>
        <p:nvGrpSpPr>
          <p:cNvPr id="10" name="Group 43"/>
          <p:cNvGrpSpPr>
            <a:grpSpLocks/>
          </p:cNvGrpSpPr>
          <p:nvPr/>
        </p:nvGrpSpPr>
        <p:grpSpPr bwMode="auto">
          <a:xfrm>
            <a:off x="5943600" y="5194300"/>
            <a:ext cx="657225" cy="825500"/>
            <a:chOff x="1920" y="2544"/>
            <a:chExt cx="384" cy="528"/>
          </a:xfrm>
        </p:grpSpPr>
        <p:sp>
          <p:nvSpPr>
            <p:cNvPr id="188497" name="Rectangle 4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498" name="Rectangle 4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499" name="Rectangle 4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500" name="Text Box 4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grpSp>
        <p:nvGrpSpPr>
          <p:cNvPr id="11" name="Group 48"/>
          <p:cNvGrpSpPr>
            <a:grpSpLocks/>
          </p:cNvGrpSpPr>
          <p:nvPr/>
        </p:nvGrpSpPr>
        <p:grpSpPr bwMode="auto">
          <a:xfrm>
            <a:off x="3810000" y="5118100"/>
            <a:ext cx="657225" cy="825500"/>
            <a:chOff x="1920" y="2544"/>
            <a:chExt cx="384" cy="528"/>
          </a:xfrm>
        </p:grpSpPr>
        <p:sp>
          <p:nvSpPr>
            <p:cNvPr id="188493" name="Rectangle 4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494" name="Rectangle 5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495" name="Rectangle 5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496" name="Text Box 5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13</a:t>
              </a:r>
            </a:p>
          </p:txBody>
        </p:sp>
      </p:grpSp>
      <p:grpSp>
        <p:nvGrpSpPr>
          <p:cNvPr id="12" name="Group 53"/>
          <p:cNvGrpSpPr>
            <a:grpSpLocks/>
          </p:cNvGrpSpPr>
          <p:nvPr/>
        </p:nvGrpSpPr>
        <p:grpSpPr bwMode="auto">
          <a:xfrm>
            <a:off x="4800600" y="3898900"/>
            <a:ext cx="657225" cy="825500"/>
            <a:chOff x="1920" y="2544"/>
            <a:chExt cx="384" cy="528"/>
          </a:xfrm>
        </p:grpSpPr>
        <p:sp>
          <p:nvSpPr>
            <p:cNvPr id="188489" name="Rectangle 5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490" name="Rectangle 5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491" name="Rectangle 5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8492" name="Text Box 5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188434" name="Line 58"/>
          <p:cNvSpPr>
            <a:spLocks noChangeShapeType="1"/>
          </p:cNvSpPr>
          <p:nvPr/>
        </p:nvSpPr>
        <p:spPr bwMode="auto">
          <a:xfrm>
            <a:off x="4191000" y="45847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3" name="Group 59"/>
          <p:cNvGrpSpPr>
            <a:grpSpLocks/>
          </p:cNvGrpSpPr>
          <p:nvPr/>
        </p:nvGrpSpPr>
        <p:grpSpPr bwMode="auto">
          <a:xfrm>
            <a:off x="4191000" y="5803900"/>
            <a:ext cx="207963" cy="577850"/>
            <a:chOff x="528" y="3216"/>
            <a:chExt cx="192" cy="384"/>
          </a:xfrm>
        </p:grpSpPr>
        <p:sp>
          <p:nvSpPr>
            <p:cNvPr id="188486" name="Line 60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87" name="Line 61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88" name="Line 62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88436" name="Line 63"/>
          <p:cNvSpPr>
            <a:spLocks noChangeShapeType="1"/>
          </p:cNvSpPr>
          <p:nvPr/>
        </p:nvSpPr>
        <p:spPr bwMode="auto">
          <a:xfrm flipH="1">
            <a:off x="6781800" y="3136900"/>
            <a:ext cx="461963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8437" name="Line 64"/>
          <p:cNvSpPr>
            <a:spLocks noChangeShapeType="1"/>
          </p:cNvSpPr>
          <p:nvPr/>
        </p:nvSpPr>
        <p:spPr bwMode="auto">
          <a:xfrm>
            <a:off x="7586663" y="313690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8438" name="Line 65"/>
          <p:cNvSpPr>
            <a:spLocks noChangeShapeType="1"/>
          </p:cNvSpPr>
          <p:nvPr/>
        </p:nvSpPr>
        <p:spPr bwMode="auto">
          <a:xfrm flipH="1">
            <a:off x="6324600" y="45085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8439" name="Line 66"/>
          <p:cNvSpPr>
            <a:spLocks noChangeShapeType="1"/>
          </p:cNvSpPr>
          <p:nvPr/>
        </p:nvSpPr>
        <p:spPr bwMode="auto">
          <a:xfrm flipH="1">
            <a:off x="7620000" y="452755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4" name="Group 67"/>
          <p:cNvGrpSpPr>
            <a:grpSpLocks/>
          </p:cNvGrpSpPr>
          <p:nvPr/>
        </p:nvGrpSpPr>
        <p:grpSpPr bwMode="auto">
          <a:xfrm>
            <a:off x="4876800" y="4572000"/>
            <a:ext cx="207963" cy="577850"/>
            <a:chOff x="528" y="3216"/>
            <a:chExt cx="192" cy="384"/>
          </a:xfrm>
        </p:grpSpPr>
        <p:sp>
          <p:nvSpPr>
            <p:cNvPr id="188483" name="Line 68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84" name="Line 69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85" name="Line 70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" name="Group 71"/>
          <p:cNvGrpSpPr>
            <a:grpSpLocks/>
          </p:cNvGrpSpPr>
          <p:nvPr/>
        </p:nvGrpSpPr>
        <p:grpSpPr bwMode="auto">
          <a:xfrm>
            <a:off x="5181600" y="4572000"/>
            <a:ext cx="207963" cy="577850"/>
            <a:chOff x="528" y="3216"/>
            <a:chExt cx="192" cy="384"/>
          </a:xfrm>
        </p:grpSpPr>
        <p:sp>
          <p:nvSpPr>
            <p:cNvPr id="188480" name="Line 72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81" name="Line 73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82" name="Line 74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" name="Group 75"/>
          <p:cNvGrpSpPr>
            <a:grpSpLocks/>
          </p:cNvGrpSpPr>
          <p:nvPr/>
        </p:nvGrpSpPr>
        <p:grpSpPr bwMode="auto">
          <a:xfrm>
            <a:off x="6019800" y="5867400"/>
            <a:ext cx="207963" cy="577850"/>
            <a:chOff x="528" y="3216"/>
            <a:chExt cx="192" cy="384"/>
          </a:xfrm>
        </p:grpSpPr>
        <p:sp>
          <p:nvSpPr>
            <p:cNvPr id="188477" name="Line 76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78" name="Line 77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79" name="Line 78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7" name="Group 79"/>
          <p:cNvGrpSpPr>
            <a:grpSpLocks/>
          </p:cNvGrpSpPr>
          <p:nvPr/>
        </p:nvGrpSpPr>
        <p:grpSpPr bwMode="auto">
          <a:xfrm>
            <a:off x="6324600" y="5867400"/>
            <a:ext cx="207963" cy="577850"/>
            <a:chOff x="528" y="3216"/>
            <a:chExt cx="192" cy="384"/>
          </a:xfrm>
        </p:grpSpPr>
        <p:sp>
          <p:nvSpPr>
            <p:cNvPr id="188474" name="Line 80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75" name="Line 81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76" name="Line 82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" name="Group 83"/>
          <p:cNvGrpSpPr>
            <a:grpSpLocks/>
          </p:cNvGrpSpPr>
          <p:nvPr/>
        </p:nvGrpSpPr>
        <p:grpSpPr bwMode="auto">
          <a:xfrm>
            <a:off x="6858000" y="4572000"/>
            <a:ext cx="207963" cy="577850"/>
            <a:chOff x="528" y="3216"/>
            <a:chExt cx="192" cy="384"/>
          </a:xfrm>
        </p:grpSpPr>
        <p:sp>
          <p:nvSpPr>
            <p:cNvPr id="188471" name="Line 84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72" name="Line 85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73" name="Line 86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" name="Group 87"/>
          <p:cNvGrpSpPr>
            <a:grpSpLocks/>
          </p:cNvGrpSpPr>
          <p:nvPr/>
        </p:nvGrpSpPr>
        <p:grpSpPr bwMode="auto">
          <a:xfrm>
            <a:off x="7467600" y="5867400"/>
            <a:ext cx="207963" cy="577850"/>
            <a:chOff x="528" y="3216"/>
            <a:chExt cx="192" cy="384"/>
          </a:xfrm>
        </p:grpSpPr>
        <p:sp>
          <p:nvSpPr>
            <p:cNvPr id="188468" name="Line 88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69" name="Line 89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70" name="Line 90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0" name="Group 91"/>
          <p:cNvGrpSpPr>
            <a:grpSpLocks/>
          </p:cNvGrpSpPr>
          <p:nvPr/>
        </p:nvGrpSpPr>
        <p:grpSpPr bwMode="auto">
          <a:xfrm rot="-1040097">
            <a:off x="8229600" y="4495800"/>
            <a:ext cx="207963" cy="577850"/>
            <a:chOff x="528" y="3216"/>
            <a:chExt cx="192" cy="384"/>
          </a:xfrm>
        </p:grpSpPr>
        <p:sp>
          <p:nvSpPr>
            <p:cNvPr id="188465" name="Line 92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66" name="Line 93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67" name="Line 94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1" name="Group 95"/>
          <p:cNvGrpSpPr>
            <a:grpSpLocks/>
          </p:cNvGrpSpPr>
          <p:nvPr/>
        </p:nvGrpSpPr>
        <p:grpSpPr bwMode="auto">
          <a:xfrm>
            <a:off x="7772400" y="5867400"/>
            <a:ext cx="207963" cy="577850"/>
            <a:chOff x="528" y="3216"/>
            <a:chExt cx="192" cy="384"/>
          </a:xfrm>
        </p:grpSpPr>
        <p:sp>
          <p:nvSpPr>
            <p:cNvPr id="188462" name="Line 96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63" name="Line 97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64" name="Line 98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2" name="Group 99"/>
          <p:cNvGrpSpPr>
            <a:grpSpLocks/>
          </p:cNvGrpSpPr>
          <p:nvPr/>
        </p:nvGrpSpPr>
        <p:grpSpPr bwMode="auto">
          <a:xfrm rot="2272902">
            <a:off x="3581400" y="4495800"/>
            <a:ext cx="174625" cy="638175"/>
            <a:chOff x="528" y="3216"/>
            <a:chExt cx="192" cy="384"/>
          </a:xfrm>
        </p:grpSpPr>
        <p:sp>
          <p:nvSpPr>
            <p:cNvPr id="188459" name="Line 100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60" name="Line 101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61" name="Line 102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3" name="Group 103"/>
          <p:cNvGrpSpPr>
            <a:grpSpLocks/>
          </p:cNvGrpSpPr>
          <p:nvPr/>
        </p:nvGrpSpPr>
        <p:grpSpPr bwMode="auto">
          <a:xfrm>
            <a:off x="3886200" y="5791200"/>
            <a:ext cx="207963" cy="577850"/>
            <a:chOff x="528" y="3216"/>
            <a:chExt cx="192" cy="384"/>
          </a:xfrm>
        </p:grpSpPr>
        <p:sp>
          <p:nvSpPr>
            <p:cNvPr id="188456" name="Line 104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57" name="Line 105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58" name="Line 106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4" name="Group 107"/>
          <p:cNvGrpSpPr>
            <a:grpSpLocks/>
          </p:cNvGrpSpPr>
          <p:nvPr/>
        </p:nvGrpSpPr>
        <p:grpSpPr bwMode="auto">
          <a:xfrm rot="-2840043">
            <a:off x="4909343" y="3091657"/>
            <a:ext cx="207963" cy="577850"/>
            <a:chOff x="528" y="3216"/>
            <a:chExt cx="192" cy="384"/>
          </a:xfrm>
        </p:grpSpPr>
        <p:sp>
          <p:nvSpPr>
            <p:cNvPr id="188453" name="Line 108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54" name="Line 109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455" name="Line 110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88451" name="Line 111"/>
          <p:cNvSpPr>
            <a:spLocks noChangeShapeType="1"/>
          </p:cNvSpPr>
          <p:nvPr/>
        </p:nvSpPr>
        <p:spPr bwMode="auto">
          <a:xfrm flipH="1">
            <a:off x="4724400" y="3581400"/>
            <a:ext cx="838200" cy="1752600"/>
          </a:xfrm>
          <a:prstGeom prst="line">
            <a:avLst/>
          </a:prstGeom>
          <a:noFill/>
          <a:ln w="76200">
            <a:solidFill>
              <a:srgbClr val="00C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8452" name="Line 112"/>
          <p:cNvSpPr>
            <a:spLocks noChangeShapeType="1"/>
          </p:cNvSpPr>
          <p:nvPr/>
        </p:nvSpPr>
        <p:spPr bwMode="auto">
          <a:xfrm>
            <a:off x="4724400" y="3581400"/>
            <a:ext cx="838200" cy="1752600"/>
          </a:xfrm>
          <a:prstGeom prst="line">
            <a:avLst/>
          </a:prstGeom>
          <a:noFill/>
          <a:ln w="76200">
            <a:solidFill>
              <a:srgbClr val="00C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30159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Leaf Node</a:t>
            </a:r>
          </a:p>
        </p:txBody>
      </p:sp>
      <p:sp>
        <p:nvSpPr>
          <p:cNvPr id="189444" name="Rectangle 4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4267200" y="2514600"/>
            <a:ext cx="657225" cy="825500"/>
            <a:chOff x="1920" y="2544"/>
            <a:chExt cx="384" cy="528"/>
          </a:xfrm>
        </p:grpSpPr>
        <p:sp>
          <p:nvSpPr>
            <p:cNvPr id="189534" name="Rectangle 6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35" name="Rectangle 7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36" name="Rectangle 8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37" name="Text Box 9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14</a:t>
              </a:r>
            </a:p>
          </p:txBody>
        </p:sp>
      </p:grpSp>
      <p:sp>
        <p:nvSpPr>
          <p:cNvPr id="189446" name="Line 10"/>
          <p:cNvSpPr>
            <a:spLocks noChangeShapeType="1"/>
          </p:cNvSpPr>
          <p:nvPr/>
        </p:nvSpPr>
        <p:spPr bwMode="auto">
          <a:xfrm flipH="1">
            <a:off x="3962400" y="3136900"/>
            <a:ext cx="461963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715000" y="1219200"/>
            <a:ext cx="657225" cy="825500"/>
            <a:chOff x="1920" y="2544"/>
            <a:chExt cx="384" cy="528"/>
          </a:xfrm>
        </p:grpSpPr>
        <p:sp>
          <p:nvSpPr>
            <p:cNvPr id="189530" name="Rectangle 12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31" name="Rectangle 13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32" name="Rectangle 14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33" name="Text Box 15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50</a:t>
              </a:r>
            </a:p>
          </p:txBody>
        </p:sp>
      </p:grpSp>
      <p:sp>
        <p:nvSpPr>
          <p:cNvPr id="189448" name="Line 16"/>
          <p:cNvSpPr>
            <a:spLocks noChangeShapeType="1"/>
          </p:cNvSpPr>
          <p:nvPr/>
        </p:nvSpPr>
        <p:spPr bwMode="auto">
          <a:xfrm flipH="1">
            <a:off x="4648200" y="18288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9449" name="Line 17"/>
          <p:cNvSpPr>
            <a:spLocks noChangeShapeType="1"/>
          </p:cNvSpPr>
          <p:nvPr/>
        </p:nvSpPr>
        <p:spPr bwMode="auto">
          <a:xfrm>
            <a:off x="6172200" y="18288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7086600" y="2514600"/>
            <a:ext cx="657225" cy="825500"/>
            <a:chOff x="1920" y="2544"/>
            <a:chExt cx="384" cy="528"/>
          </a:xfrm>
        </p:grpSpPr>
        <p:sp>
          <p:nvSpPr>
            <p:cNvPr id="189526" name="Rectangle 1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27" name="Rectangle 2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28" name="Rectangle 2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29" name="Text Box 2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94</a:t>
              </a:r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3657600" y="3898900"/>
            <a:ext cx="657225" cy="825500"/>
            <a:chOff x="1920" y="2544"/>
            <a:chExt cx="384" cy="528"/>
          </a:xfrm>
        </p:grpSpPr>
        <p:sp>
          <p:nvSpPr>
            <p:cNvPr id="189522" name="Rectangle 2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23" name="Rectangle 2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24" name="Rectangle 2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25" name="Text Box 2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</a:t>
              </a:r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6477000" y="3898900"/>
            <a:ext cx="657225" cy="825500"/>
            <a:chOff x="1920" y="2544"/>
            <a:chExt cx="384" cy="528"/>
          </a:xfrm>
        </p:grpSpPr>
        <p:sp>
          <p:nvSpPr>
            <p:cNvPr id="189518" name="Rectangle 2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19" name="Rectangle 3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20" name="Rectangle 3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21" name="Text Box 3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71</a:t>
              </a:r>
            </a:p>
          </p:txBody>
        </p:sp>
      </p:grpSp>
      <p:grpSp>
        <p:nvGrpSpPr>
          <p:cNvPr id="8" name="Group 33"/>
          <p:cNvGrpSpPr>
            <a:grpSpLocks/>
          </p:cNvGrpSpPr>
          <p:nvPr/>
        </p:nvGrpSpPr>
        <p:grpSpPr bwMode="auto">
          <a:xfrm>
            <a:off x="7772400" y="3898900"/>
            <a:ext cx="657225" cy="825500"/>
            <a:chOff x="1920" y="2544"/>
            <a:chExt cx="384" cy="528"/>
          </a:xfrm>
        </p:grpSpPr>
        <p:sp>
          <p:nvSpPr>
            <p:cNvPr id="189514" name="Rectangle 3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15" name="Rectangle 3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16" name="Rectangle 3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17" name="Text Box 3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9" name="Group 38"/>
          <p:cNvGrpSpPr>
            <a:grpSpLocks/>
          </p:cNvGrpSpPr>
          <p:nvPr/>
        </p:nvGrpSpPr>
        <p:grpSpPr bwMode="auto">
          <a:xfrm>
            <a:off x="7391400" y="5194300"/>
            <a:ext cx="657225" cy="825500"/>
            <a:chOff x="1920" y="2544"/>
            <a:chExt cx="384" cy="528"/>
          </a:xfrm>
        </p:grpSpPr>
        <p:sp>
          <p:nvSpPr>
            <p:cNvPr id="189510" name="Rectangle 3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11" name="Rectangle 4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12" name="Rectangle 4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13" name="Text Box 4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108</a:t>
              </a:r>
            </a:p>
          </p:txBody>
        </p:sp>
      </p:grpSp>
      <p:grpSp>
        <p:nvGrpSpPr>
          <p:cNvPr id="10" name="Group 43"/>
          <p:cNvGrpSpPr>
            <a:grpSpLocks/>
          </p:cNvGrpSpPr>
          <p:nvPr/>
        </p:nvGrpSpPr>
        <p:grpSpPr bwMode="auto">
          <a:xfrm>
            <a:off x="5943600" y="5194300"/>
            <a:ext cx="657225" cy="825500"/>
            <a:chOff x="1920" y="2544"/>
            <a:chExt cx="384" cy="528"/>
          </a:xfrm>
        </p:grpSpPr>
        <p:sp>
          <p:nvSpPr>
            <p:cNvPr id="189506" name="Rectangle 4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07" name="Rectangle 4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08" name="Rectangle 4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09" name="Text Box 4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grpSp>
        <p:nvGrpSpPr>
          <p:cNvPr id="11" name="Group 48"/>
          <p:cNvGrpSpPr>
            <a:grpSpLocks/>
          </p:cNvGrpSpPr>
          <p:nvPr/>
        </p:nvGrpSpPr>
        <p:grpSpPr bwMode="auto">
          <a:xfrm>
            <a:off x="3810000" y="5118100"/>
            <a:ext cx="657225" cy="825500"/>
            <a:chOff x="1920" y="2544"/>
            <a:chExt cx="384" cy="528"/>
          </a:xfrm>
        </p:grpSpPr>
        <p:sp>
          <p:nvSpPr>
            <p:cNvPr id="189502" name="Rectangle 4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03" name="Rectangle 5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04" name="Rectangle 5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9505" name="Text Box 5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13</a:t>
              </a:r>
            </a:p>
          </p:txBody>
        </p:sp>
      </p:grpSp>
      <p:sp>
        <p:nvSpPr>
          <p:cNvPr id="189457" name="Line 53"/>
          <p:cNvSpPr>
            <a:spLocks noChangeShapeType="1"/>
          </p:cNvSpPr>
          <p:nvPr/>
        </p:nvSpPr>
        <p:spPr bwMode="auto">
          <a:xfrm>
            <a:off x="4191000" y="45847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2" name="Group 54"/>
          <p:cNvGrpSpPr>
            <a:grpSpLocks/>
          </p:cNvGrpSpPr>
          <p:nvPr/>
        </p:nvGrpSpPr>
        <p:grpSpPr bwMode="auto">
          <a:xfrm>
            <a:off x="4191000" y="5803900"/>
            <a:ext cx="207963" cy="577850"/>
            <a:chOff x="528" y="3216"/>
            <a:chExt cx="192" cy="384"/>
          </a:xfrm>
        </p:grpSpPr>
        <p:sp>
          <p:nvSpPr>
            <p:cNvPr id="189499" name="Line 5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500" name="Line 5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501" name="Line 5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89459" name="Line 58"/>
          <p:cNvSpPr>
            <a:spLocks noChangeShapeType="1"/>
          </p:cNvSpPr>
          <p:nvPr/>
        </p:nvSpPr>
        <p:spPr bwMode="auto">
          <a:xfrm flipH="1">
            <a:off x="6781800" y="3136900"/>
            <a:ext cx="461963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9460" name="Line 59"/>
          <p:cNvSpPr>
            <a:spLocks noChangeShapeType="1"/>
          </p:cNvSpPr>
          <p:nvPr/>
        </p:nvSpPr>
        <p:spPr bwMode="auto">
          <a:xfrm>
            <a:off x="7586663" y="313690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9461" name="Line 60"/>
          <p:cNvSpPr>
            <a:spLocks noChangeShapeType="1"/>
          </p:cNvSpPr>
          <p:nvPr/>
        </p:nvSpPr>
        <p:spPr bwMode="auto">
          <a:xfrm flipH="1">
            <a:off x="6324600" y="45085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9462" name="Line 61"/>
          <p:cNvSpPr>
            <a:spLocks noChangeShapeType="1"/>
          </p:cNvSpPr>
          <p:nvPr/>
        </p:nvSpPr>
        <p:spPr bwMode="auto">
          <a:xfrm flipH="1">
            <a:off x="7620000" y="452755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3" name="Group 62"/>
          <p:cNvGrpSpPr>
            <a:grpSpLocks/>
          </p:cNvGrpSpPr>
          <p:nvPr/>
        </p:nvGrpSpPr>
        <p:grpSpPr bwMode="auto">
          <a:xfrm>
            <a:off x="6019800" y="5867400"/>
            <a:ext cx="207963" cy="577850"/>
            <a:chOff x="528" y="3216"/>
            <a:chExt cx="192" cy="384"/>
          </a:xfrm>
        </p:grpSpPr>
        <p:sp>
          <p:nvSpPr>
            <p:cNvPr id="189496" name="Line 6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497" name="Line 6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498" name="Line 6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" name="Group 66"/>
          <p:cNvGrpSpPr>
            <a:grpSpLocks/>
          </p:cNvGrpSpPr>
          <p:nvPr/>
        </p:nvGrpSpPr>
        <p:grpSpPr bwMode="auto">
          <a:xfrm>
            <a:off x="6324600" y="5867400"/>
            <a:ext cx="207963" cy="577850"/>
            <a:chOff x="528" y="3216"/>
            <a:chExt cx="192" cy="384"/>
          </a:xfrm>
        </p:grpSpPr>
        <p:sp>
          <p:nvSpPr>
            <p:cNvPr id="189493" name="Line 6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494" name="Line 6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495" name="Line 6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" name="Group 70"/>
          <p:cNvGrpSpPr>
            <a:grpSpLocks/>
          </p:cNvGrpSpPr>
          <p:nvPr/>
        </p:nvGrpSpPr>
        <p:grpSpPr bwMode="auto">
          <a:xfrm>
            <a:off x="6858000" y="4572000"/>
            <a:ext cx="207963" cy="577850"/>
            <a:chOff x="528" y="3216"/>
            <a:chExt cx="192" cy="384"/>
          </a:xfrm>
        </p:grpSpPr>
        <p:sp>
          <p:nvSpPr>
            <p:cNvPr id="189490" name="Line 7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491" name="Line 7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492" name="Line 7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" name="Group 74"/>
          <p:cNvGrpSpPr>
            <a:grpSpLocks/>
          </p:cNvGrpSpPr>
          <p:nvPr/>
        </p:nvGrpSpPr>
        <p:grpSpPr bwMode="auto">
          <a:xfrm>
            <a:off x="7467600" y="5867400"/>
            <a:ext cx="207963" cy="577850"/>
            <a:chOff x="528" y="3216"/>
            <a:chExt cx="192" cy="384"/>
          </a:xfrm>
        </p:grpSpPr>
        <p:sp>
          <p:nvSpPr>
            <p:cNvPr id="189487" name="Line 7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488" name="Line 7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489" name="Line 7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7" name="Group 78"/>
          <p:cNvGrpSpPr>
            <a:grpSpLocks/>
          </p:cNvGrpSpPr>
          <p:nvPr/>
        </p:nvGrpSpPr>
        <p:grpSpPr bwMode="auto">
          <a:xfrm rot="-1040097">
            <a:off x="8229600" y="4495800"/>
            <a:ext cx="207963" cy="577850"/>
            <a:chOff x="528" y="3216"/>
            <a:chExt cx="192" cy="384"/>
          </a:xfrm>
        </p:grpSpPr>
        <p:sp>
          <p:nvSpPr>
            <p:cNvPr id="189484" name="Line 79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485" name="Line 80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486" name="Line 81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" name="Group 82"/>
          <p:cNvGrpSpPr>
            <a:grpSpLocks/>
          </p:cNvGrpSpPr>
          <p:nvPr/>
        </p:nvGrpSpPr>
        <p:grpSpPr bwMode="auto">
          <a:xfrm>
            <a:off x="7772400" y="5867400"/>
            <a:ext cx="207963" cy="577850"/>
            <a:chOff x="528" y="3216"/>
            <a:chExt cx="192" cy="384"/>
          </a:xfrm>
        </p:grpSpPr>
        <p:sp>
          <p:nvSpPr>
            <p:cNvPr id="189481" name="Line 8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482" name="Line 8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483" name="Line 8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" name="Group 86"/>
          <p:cNvGrpSpPr>
            <a:grpSpLocks/>
          </p:cNvGrpSpPr>
          <p:nvPr/>
        </p:nvGrpSpPr>
        <p:grpSpPr bwMode="auto">
          <a:xfrm rot="2272902">
            <a:off x="3581400" y="4495800"/>
            <a:ext cx="174625" cy="638175"/>
            <a:chOff x="528" y="3216"/>
            <a:chExt cx="192" cy="384"/>
          </a:xfrm>
        </p:grpSpPr>
        <p:sp>
          <p:nvSpPr>
            <p:cNvPr id="189478" name="Line 8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479" name="Line 8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480" name="Line 8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0" name="Group 90"/>
          <p:cNvGrpSpPr>
            <a:grpSpLocks/>
          </p:cNvGrpSpPr>
          <p:nvPr/>
        </p:nvGrpSpPr>
        <p:grpSpPr bwMode="auto">
          <a:xfrm>
            <a:off x="3886200" y="5791200"/>
            <a:ext cx="207963" cy="577850"/>
            <a:chOff x="528" y="3216"/>
            <a:chExt cx="192" cy="384"/>
          </a:xfrm>
        </p:grpSpPr>
        <p:sp>
          <p:nvSpPr>
            <p:cNvPr id="189475" name="Line 9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476" name="Line 9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477" name="Line 9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1" name="Group 94"/>
          <p:cNvGrpSpPr>
            <a:grpSpLocks/>
          </p:cNvGrpSpPr>
          <p:nvPr/>
        </p:nvGrpSpPr>
        <p:grpSpPr bwMode="auto">
          <a:xfrm rot="-2840043">
            <a:off x="4909343" y="3091657"/>
            <a:ext cx="207963" cy="577850"/>
            <a:chOff x="528" y="3216"/>
            <a:chExt cx="192" cy="384"/>
          </a:xfrm>
        </p:grpSpPr>
        <p:sp>
          <p:nvSpPr>
            <p:cNvPr id="189472" name="Line 9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473" name="Line 9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474" name="Line 9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20200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Node with One Child</a:t>
            </a:r>
          </a:p>
        </p:txBody>
      </p:sp>
      <p:sp>
        <p:nvSpPr>
          <p:cNvPr id="191492" name="Rectangle 4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4267200" y="2514600"/>
            <a:ext cx="657225" cy="825500"/>
            <a:chOff x="1920" y="2544"/>
            <a:chExt cx="384" cy="528"/>
          </a:xfrm>
        </p:grpSpPr>
        <p:sp>
          <p:nvSpPr>
            <p:cNvPr id="191572" name="Rectangle 6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73" name="Rectangle 7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74" name="Rectangle 8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75" name="Text Box 9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14</a:t>
              </a:r>
            </a:p>
          </p:txBody>
        </p:sp>
      </p:grpSp>
      <p:sp>
        <p:nvSpPr>
          <p:cNvPr id="191494" name="Line 10"/>
          <p:cNvSpPr>
            <a:spLocks noChangeShapeType="1"/>
          </p:cNvSpPr>
          <p:nvPr/>
        </p:nvSpPr>
        <p:spPr bwMode="auto">
          <a:xfrm>
            <a:off x="4772025" y="314325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715000" y="1219200"/>
            <a:ext cx="657225" cy="825500"/>
            <a:chOff x="1920" y="2544"/>
            <a:chExt cx="384" cy="528"/>
          </a:xfrm>
        </p:grpSpPr>
        <p:sp>
          <p:nvSpPr>
            <p:cNvPr id="191568" name="Rectangle 12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69" name="Rectangle 13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70" name="Rectangle 14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71" name="Text Box 15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50</a:t>
              </a:r>
            </a:p>
          </p:txBody>
        </p:sp>
      </p:grpSp>
      <p:sp>
        <p:nvSpPr>
          <p:cNvPr id="191496" name="Line 16"/>
          <p:cNvSpPr>
            <a:spLocks noChangeShapeType="1"/>
          </p:cNvSpPr>
          <p:nvPr/>
        </p:nvSpPr>
        <p:spPr bwMode="auto">
          <a:xfrm flipH="1">
            <a:off x="4648200" y="1828800"/>
            <a:ext cx="1219200" cy="60960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1497" name="Line 17"/>
          <p:cNvSpPr>
            <a:spLocks noChangeShapeType="1"/>
          </p:cNvSpPr>
          <p:nvPr/>
        </p:nvSpPr>
        <p:spPr bwMode="auto">
          <a:xfrm>
            <a:off x="6172200" y="18288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7086600" y="2514600"/>
            <a:ext cx="657225" cy="825500"/>
            <a:chOff x="1920" y="2544"/>
            <a:chExt cx="384" cy="528"/>
          </a:xfrm>
        </p:grpSpPr>
        <p:sp>
          <p:nvSpPr>
            <p:cNvPr id="191564" name="Rectangle 1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65" name="Rectangle 2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66" name="Rectangle 2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67" name="Text Box 2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94</a:t>
              </a:r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6477000" y="3898900"/>
            <a:ext cx="657225" cy="825500"/>
            <a:chOff x="1920" y="2544"/>
            <a:chExt cx="384" cy="528"/>
          </a:xfrm>
        </p:grpSpPr>
        <p:sp>
          <p:nvSpPr>
            <p:cNvPr id="191560" name="Rectangle 2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61" name="Rectangle 2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62" name="Rectangle 2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63" name="Text Box 2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71</a:t>
              </a:r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7772400" y="3898900"/>
            <a:ext cx="657225" cy="825500"/>
            <a:chOff x="1920" y="2544"/>
            <a:chExt cx="384" cy="528"/>
          </a:xfrm>
        </p:grpSpPr>
        <p:sp>
          <p:nvSpPr>
            <p:cNvPr id="191556" name="Rectangle 2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57" name="Rectangle 3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58" name="Rectangle 3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59" name="Text Box 3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8" name="Group 33"/>
          <p:cNvGrpSpPr>
            <a:grpSpLocks/>
          </p:cNvGrpSpPr>
          <p:nvPr/>
        </p:nvGrpSpPr>
        <p:grpSpPr bwMode="auto">
          <a:xfrm>
            <a:off x="7391400" y="5194300"/>
            <a:ext cx="657225" cy="825500"/>
            <a:chOff x="1920" y="2544"/>
            <a:chExt cx="384" cy="528"/>
          </a:xfrm>
        </p:grpSpPr>
        <p:sp>
          <p:nvSpPr>
            <p:cNvPr id="191552" name="Rectangle 3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53" name="Rectangle 3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54" name="Rectangle 3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55" name="Text Box 3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108</a:t>
              </a:r>
            </a:p>
          </p:txBody>
        </p:sp>
      </p:grpSp>
      <p:grpSp>
        <p:nvGrpSpPr>
          <p:cNvPr id="9" name="Group 38"/>
          <p:cNvGrpSpPr>
            <a:grpSpLocks/>
          </p:cNvGrpSpPr>
          <p:nvPr/>
        </p:nvGrpSpPr>
        <p:grpSpPr bwMode="auto">
          <a:xfrm>
            <a:off x="5943600" y="5194300"/>
            <a:ext cx="657225" cy="825500"/>
            <a:chOff x="1920" y="2544"/>
            <a:chExt cx="384" cy="528"/>
          </a:xfrm>
        </p:grpSpPr>
        <p:sp>
          <p:nvSpPr>
            <p:cNvPr id="191548" name="Rectangle 3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49" name="Rectangle 4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50" name="Rectangle 4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51" name="Text Box 4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grpSp>
        <p:nvGrpSpPr>
          <p:cNvPr id="10" name="Group 43"/>
          <p:cNvGrpSpPr>
            <a:grpSpLocks/>
          </p:cNvGrpSpPr>
          <p:nvPr/>
        </p:nvGrpSpPr>
        <p:grpSpPr bwMode="auto">
          <a:xfrm>
            <a:off x="4800600" y="3898900"/>
            <a:ext cx="657225" cy="825500"/>
            <a:chOff x="1920" y="2544"/>
            <a:chExt cx="384" cy="528"/>
          </a:xfrm>
        </p:grpSpPr>
        <p:sp>
          <p:nvSpPr>
            <p:cNvPr id="191544" name="Rectangle 4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45" name="Rectangle 4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46" name="Rectangle 4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1547" name="Text Box 4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191504" name="Line 48"/>
          <p:cNvSpPr>
            <a:spLocks noChangeShapeType="1"/>
          </p:cNvSpPr>
          <p:nvPr/>
        </p:nvSpPr>
        <p:spPr bwMode="auto">
          <a:xfrm flipH="1">
            <a:off x="6781800" y="3136900"/>
            <a:ext cx="461963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1505" name="Line 49"/>
          <p:cNvSpPr>
            <a:spLocks noChangeShapeType="1"/>
          </p:cNvSpPr>
          <p:nvPr/>
        </p:nvSpPr>
        <p:spPr bwMode="auto">
          <a:xfrm>
            <a:off x="7586663" y="313690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1506" name="Line 50"/>
          <p:cNvSpPr>
            <a:spLocks noChangeShapeType="1"/>
          </p:cNvSpPr>
          <p:nvPr/>
        </p:nvSpPr>
        <p:spPr bwMode="auto">
          <a:xfrm flipH="1">
            <a:off x="6324600" y="45085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1507" name="Line 51"/>
          <p:cNvSpPr>
            <a:spLocks noChangeShapeType="1"/>
          </p:cNvSpPr>
          <p:nvPr/>
        </p:nvSpPr>
        <p:spPr bwMode="auto">
          <a:xfrm flipH="1">
            <a:off x="7620000" y="452755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1" name="Group 52"/>
          <p:cNvGrpSpPr>
            <a:grpSpLocks/>
          </p:cNvGrpSpPr>
          <p:nvPr/>
        </p:nvGrpSpPr>
        <p:grpSpPr bwMode="auto">
          <a:xfrm>
            <a:off x="4876800" y="4572000"/>
            <a:ext cx="207963" cy="577850"/>
            <a:chOff x="528" y="3216"/>
            <a:chExt cx="192" cy="384"/>
          </a:xfrm>
        </p:grpSpPr>
        <p:sp>
          <p:nvSpPr>
            <p:cNvPr id="191541" name="Line 5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1542" name="Line 5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1543" name="Line 5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" name="Group 56"/>
          <p:cNvGrpSpPr>
            <a:grpSpLocks/>
          </p:cNvGrpSpPr>
          <p:nvPr/>
        </p:nvGrpSpPr>
        <p:grpSpPr bwMode="auto">
          <a:xfrm>
            <a:off x="5181600" y="4572000"/>
            <a:ext cx="207963" cy="577850"/>
            <a:chOff x="528" y="3216"/>
            <a:chExt cx="192" cy="384"/>
          </a:xfrm>
        </p:grpSpPr>
        <p:sp>
          <p:nvSpPr>
            <p:cNvPr id="191538" name="Line 5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1539" name="Line 5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1540" name="Line 5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" name="Group 60"/>
          <p:cNvGrpSpPr>
            <a:grpSpLocks/>
          </p:cNvGrpSpPr>
          <p:nvPr/>
        </p:nvGrpSpPr>
        <p:grpSpPr bwMode="auto">
          <a:xfrm>
            <a:off x="6019800" y="5867400"/>
            <a:ext cx="207963" cy="577850"/>
            <a:chOff x="528" y="3216"/>
            <a:chExt cx="192" cy="384"/>
          </a:xfrm>
        </p:grpSpPr>
        <p:sp>
          <p:nvSpPr>
            <p:cNvPr id="191535" name="Line 6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1536" name="Line 6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1537" name="Line 6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" name="Group 64"/>
          <p:cNvGrpSpPr>
            <a:grpSpLocks/>
          </p:cNvGrpSpPr>
          <p:nvPr/>
        </p:nvGrpSpPr>
        <p:grpSpPr bwMode="auto">
          <a:xfrm>
            <a:off x="6324600" y="5867400"/>
            <a:ext cx="207963" cy="577850"/>
            <a:chOff x="528" y="3216"/>
            <a:chExt cx="192" cy="384"/>
          </a:xfrm>
        </p:grpSpPr>
        <p:sp>
          <p:nvSpPr>
            <p:cNvPr id="191532" name="Line 6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1533" name="Line 6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1534" name="Line 6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" name="Group 68"/>
          <p:cNvGrpSpPr>
            <a:grpSpLocks/>
          </p:cNvGrpSpPr>
          <p:nvPr/>
        </p:nvGrpSpPr>
        <p:grpSpPr bwMode="auto">
          <a:xfrm>
            <a:off x="6858000" y="4572000"/>
            <a:ext cx="207963" cy="577850"/>
            <a:chOff x="528" y="3216"/>
            <a:chExt cx="192" cy="384"/>
          </a:xfrm>
        </p:grpSpPr>
        <p:sp>
          <p:nvSpPr>
            <p:cNvPr id="191529" name="Line 69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1530" name="Line 70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1531" name="Line 71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" name="Group 72"/>
          <p:cNvGrpSpPr>
            <a:grpSpLocks/>
          </p:cNvGrpSpPr>
          <p:nvPr/>
        </p:nvGrpSpPr>
        <p:grpSpPr bwMode="auto">
          <a:xfrm>
            <a:off x="7467600" y="5867400"/>
            <a:ext cx="207963" cy="577850"/>
            <a:chOff x="528" y="3216"/>
            <a:chExt cx="192" cy="384"/>
          </a:xfrm>
        </p:grpSpPr>
        <p:sp>
          <p:nvSpPr>
            <p:cNvPr id="191526" name="Line 7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1527" name="Line 7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1528" name="Line 7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7" name="Group 76"/>
          <p:cNvGrpSpPr>
            <a:grpSpLocks/>
          </p:cNvGrpSpPr>
          <p:nvPr/>
        </p:nvGrpSpPr>
        <p:grpSpPr bwMode="auto">
          <a:xfrm rot="-1040097">
            <a:off x="8229600" y="4495800"/>
            <a:ext cx="207963" cy="577850"/>
            <a:chOff x="528" y="3216"/>
            <a:chExt cx="192" cy="384"/>
          </a:xfrm>
        </p:grpSpPr>
        <p:sp>
          <p:nvSpPr>
            <p:cNvPr id="191523" name="Line 7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1524" name="Line 7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1525" name="Line 7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" name="Group 80"/>
          <p:cNvGrpSpPr>
            <a:grpSpLocks/>
          </p:cNvGrpSpPr>
          <p:nvPr/>
        </p:nvGrpSpPr>
        <p:grpSpPr bwMode="auto">
          <a:xfrm>
            <a:off x="7772400" y="5867400"/>
            <a:ext cx="207963" cy="577850"/>
            <a:chOff x="528" y="3216"/>
            <a:chExt cx="192" cy="384"/>
          </a:xfrm>
        </p:grpSpPr>
        <p:sp>
          <p:nvSpPr>
            <p:cNvPr id="191520" name="Line 8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1521" name="Line 8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1522" name="Line 8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" name="Group 84"/>
          <p:cNvGrpSpPr>
            <a:grpSpLocks/>
          </p:cNvGrpSpPr>
          <p:nvPr/>
        </p:nvGrpSpPr>
        <p:grpSpPr bwMode="auto">
          <a:xfrm rot="2272902">
            <a:off x="4114800" y="3124200"/>
            <a:ext cx="174625" cy="638175"/>
            <a:chOff x="528" y="3216"/>
            <a:chExt cx="192" cy="384"/>
          </a:xfrm>
        </p:grpSpPr>
        <p:sp>
          <p:nvSpPr>
            <p:cNvPr id="191517" name="Line 8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1518" name="Line 8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1519" name="Line 8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7434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Node with One Child</a:t>
            </a:r>
          </a:p>
        </p:txBody>
      </p:sp>
      <p:sp>
        <p:nvSpPr>
          <p:cNvPr id="192516" name="Rectangle 4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4267200" y="2514600"/>
            <a:ext cx="657225" cy="825500"/>
            <a:chOff x="1920" y="2544"/>
            <a:chExt cx="384" cy="528"/>
          </a:xfrm>
        </p:grpSpPr>
        <p:sp>
          <p:nvSpPr>
            <p:cNvPr id="192598" name="Rectangle 6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599" name="Rectangle 7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600" name="Rectangle 8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601" name="Text Box 9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14</a:t>
              </a:r>
            </a:p>
          </p:txBody>
        </p:sp>
      </p:grpSp>
      <p:sp>
        <p:nvSpPr>
          <p:cNvPr id="192518" name="Line 10"/>
          <p:cNvSpPr>
            <a:spLocks noChangeShapeType="1"/>
          </p:cNvSpPr>
          <p:nvPr/>
        </p:nvSpPr>
        <p:spPr bwMode="auto">
          <a:xfrm>
            <a:off x="4772025" y="314325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715000" y="1219200"/>
            <a:ext cx="657225" cy="825500"/>
            <a:chOff x="1920" y="2544"/>
            <a:chExt cx="384" cy="528"/>
          </a:xfrm>
        </p:grpSpPr>
        <p:sp>
          <p:nvSpPr>
            <p:cNvPr id="192594" name="Rectangle 12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595" name="Rectangle 13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596" name="Rectangle 14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597" name="Text Box 15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50</a:t>
              </a:r>
            </a:p>
          </p:txBody>
        </p:sp>
      </p:grpSp>
      <p:sp>
        <p:nvSpPr>
          <p:cNvPr id="192520" name="Line 16"/>
          <p:cNvSpPr>
            <a:spLocks noChangeShapeType="1"/>
          </p:cNvSpPr>
          <p:nvPr/>
        </p:nvSpPr>
        <p:spPr bwMode="auto">
          <a:xfrm flipH="1">
            <a:off x="5334000" y="1828800"/>
            <a:ext cx="533400" cy="190500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2521" name="Line 17"/>
          <p:cNvSpPr>
            <a:spLocks noChangeShapeType="1"/>
          </p:cNvSpPr>
          <p:nvPr/>
        </p:nvSpPr>
        <p:spPr bwMode="auto">
          <a:xfrm>
            <a:off x="6172200" y="18288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7086600" y="2514600"/>
            <a:ext cx="657225" cy="825500"/>
            <a:chOff x="1920" y="2544"/>
            <a:chExt cx="384" cy="528"/>
          </a:xfrm>
        </p:grpSpPr>
        <p:sp>
          <p:nvSpPr>
            <p:cNvPr id="192590" name="Rectangle 1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591" name="Rectangle 2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592" name="Rectangle 2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593" name="Text Box 2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94</a:t>
              </a:r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6477000" y="3898900"/>
            <a:ext cx="657225" cy="825500"/>
            <a:chOff x="1920" y="2544"/>
            <a:chExt cx="384" cy="528"/>
          </a:xfrm>
        </p:grpSpPr>
        <p:sp>
          <p:nvSpPr>
            <p:cNvPr id="192586" name="Rectangle 2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587" name="Rectangle 2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588" name="Rectangle 2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589" name="Text Box 2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71</a:t>
              </a:r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7772400" y="3898900"/>
            <a:ext cx="657225" cy="825500"/>
            <a:chOff x="1920" y="2544"/>
            <a:chExt cx="384" cy="528"/>
          </a:xfrm>
        </p:grpSpPr>
        <p:sp>
          <p:nvSpPr>
            <p:cNvPr id="192582" name="Rectangle 2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583" name="Rectangle 3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584" name="Rectangle 3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585" name="Text Box 3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8" name="Group 33"/>
          <p:cNvGrpSpPr>
            <a:grpSpLocks/>
          </p:cNvGrpSpPr>
          <p:nvPr/>
        </p:nvGrpSpPr>
        <p:grpSpPr bwMode="auto">
          <a:xfrm>
            <a:off x="7391400" y="5194300"/>
            <a:ext cx="657225" cy="825500"/>
            <a:chOff x="1920" y="2544"/>
            <a:chExt cx="384" cy="528"/>
          </a:xfrm>
        </p:grpSpPr>
        <p:sp>
          <p:nvSpPr>
            <p:cNvPr id="192578" name="Rectangle 3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579" name="Rectangle 3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580" name="Rectangle 3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581" name="Text Box 3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108</a:t>
              </a:r>
            </a:p>
          </p:txBody>
        </p:sp>
      </p:grpSp>
      <p:grpSp>
        <p:nvGrpSpPr>
          <p:cNvPr id="9" name="Group 38"/>
          <p:cNvGrpSpPr>
            <a:grpSpLocks/>
          </p:cNvGrpSpPr>
          <p:nvPr/>
        </p:nvGrpSpPr>
        <p:grpSpPr bwMode="auto">
          <a:xfrm>
            <a:off x="5943600" y="5194300"/>
            <a:ext cx="657225" cy="825500"/>
            <a:chOff x="1920" y="2544"/>
            <a:chExt cx="384" cy="528"/>
          </a:xfrm>
        </p:grpSpPr>
        <p:sp>
          <p:nvSpPr>
            <p:cNvPr id="192574" name="Rectangle 3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575" name="Rectangle 4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576" name="Rectangle 4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577" name="Text Box 4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grpSp>
        <p:nvGrpSpPr>
          <p:cNvPr id="10" name="Group 43"/>
          <p:cNvGrpSpPr>
            <a:grpSpLocks/>
          </p:cNvGrpSpPr>
          <p:nvPr/>
        </p:nvGrpSpPr>
        <p:grpSpPr bwMode="auto">
          <a:xfrm>
            <a:off x="4800600" y="3898900"/>
            <a:ext cx="657225" cy="825500"/>
            <a:chOff x="1920" y="2544"/>
            <a:chExt cx="384" cy="528"/>
          </a:xfrm>
        </p:grpSpPr>
        <p:sp>
          <p:nvSpPr>
            <p:cNvPr id="192570" name="Rectangle 4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571" name="Rectangle 4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572" name="Rectangle 4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2573" name="Text Box 4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192528" name="Line 48"/>
          <p:cNvSpPr>
            <a:spLocks noChangeShapeType="1"/>
          </p:cNvSpPr>
          <p:nvPr/>
        </p:nvSpPr>
        <p:spPr bwMode="auto">
          <a:xfrm flipH="1">
            <a:off x="6781800" y="3136900"/>
            <a:ext cx="461963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2529" name="Line 49"/>
          <p:cNvSpPr>
            <a:spLocks noChangeShapeType="1"/>
          </p:cNvSpPr>
          <p:nvPr/>
        </p:nvSpPr>
        <p:spPr bwMode="auto">
          <a:xfrm>
            <a:off x="7586663" y="313690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2530" name="Line 50"/>
          <p:cNvSpPr>
            <a:spLocks noChangeShapeType="1"/>
          </p:cNvSpPr>
          <p:nvPr/>
        </p:nvSpPr>
        <p:spPr bwMode="auto">
          <a:xfrm flipH="1">
            <a:off x="6324600" y="45085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2531" name="Line 51"/>
          <p:cNvSpPr>
            <a:spLocks noChangeShapeType="1"/>
          </p:cNvSpPr>
          <p:nvPr/>
        </p:nvSpPr>
        <p:spPr bwMode="auto">
          <a:xfrm flipH="1">
            <a:off x="7620000" y="452755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1" name="Group 52"/>
          <p:cNvGrpSpPr>
            <a:grpSpLocks/>
          </p:cNvGrpSpPr>
          <p:nvPr/>
        </p:nvGrpSpPr>
        <p:grpSpPr bwMode="auto">
          <a:xfrm>
            <a:off x="4876800" y="4572000"/>
            <a:ext cx="207963" cy="577850"/>
            <a:chOff x="528" y="3216"/>
            <a:chExt cx="192" cy="384"/>
          </a:xfrm>
        </p:grpSpPr>
        <p:sp>
          <p:nvSpPr>
            <p:cNvPr id="192567" name="Line 5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568" name="Line 5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569" name="Line 5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" name="Group 56"/>
          <p:cNvGrpSpPr>
            <a:grpSpLocks/>
          </p:cNvGrpSpPr>
          <p:nvPr/>
        </p:nvGrpSpPr>
        <p:grpSpPr bwMode="auto">
          <a:xfrm>
            <a:off x="5181600" y="4572000"/>
            <a:ext cx="207963" cy="577850"/>
            <a:chOff x="528" y="3216"/>
            <a:chExt cx="192" cy="384"/>
          </a:xfrm>
        </p:grpSpPr>
        <p:sp>
          <p:nvSpPr>
            <p:cNvPr id="192564" name="Line 5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565" name="Line 5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566" name="Line 5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" name="Group 60"/>
          <p:cNvGrpSpPr>
            <a:grpSpLocks/>
          </p:cNvGrpSpPr>
          <p:nvPr/>
        </p:nvGrpSpPr>
        <p:grpSpPr bwMode="auto">
          <a:xfrm>
            <a:off x="6019800" y="5867400"/>
            <a:ext cx="207963" cy="577850"/>
            <a:chOff x="528" y="3216"/>
            <a:chExt cx="192" cy="384"/>
          </a:xfrm>
        </p:grpSpPr>
        <p:sp>
          <p:nvSpPr>
            <p:cNvPr id="192561" name="Line 6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562" name="Line 6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563" name="Line 6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" name="Group 64"/>
          <p:cNvGrpSpPr>
            <a:grpSpLocks/>
          </p:cNvGrpSpPr>
          <p:nvPr/>
        </p:nvGrpSpPr>
        <p:grpSpPr bwMode="auto">
          <a:xfrm>
            <a:off x="6324600" y="5867400"/>
            <a:ext cx="207963" cy="577850"/>
            <a:chOff x="528" y="3216"/>
            <a:chExt cx="192" cy="384"/>
          </a:xfrm>
        </p:grpSpPr>
        <p:sp>
          <p:nvSpPr>
            <p:cNvPr id="192558" name="Line 6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559" name="Line 6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560" name="Line 6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" name="Group 68"/>
          <p:cNvGrpSpPr>
            <a:grpSpLocks/>
          </p:cNvGrpSpPr>
          <p:nvPr/>
        </p:nvGrpSpPr>
        <p:grpSpPr bwMode="auto">
          <a:xfrm>
            <a:off x="6858000" y="4572000"/>
            <a:ext cx="207963" cy="577850"/>
            <a:chOff x="528" y="3216"/>
            <a:chExt cx="192" cy="384"/>
          </a:xfrm>
        </p:grpSpPr>
        <p:sp>
          <p:nvSpPr>
            <p:cNvPr id="192555" name="Line 69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556" name="Line 70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557" name="Line 71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" name="Group 72"/>
          <p:cNvGrpSpPr>
            <a:grpSpLocks/>
          </p:cNvGrpSpPr>
          <p:nvPr/>
        </p:nvGrpSpPr>
        <p:grpSpPr bwMode="auto">
          <a:xfrm>
            <a:off x="7467600" y="5867400"/>
            <a:ext cx="207963" cy="577850"/>
            <a:chOff x="528" y="3216"/>
            <a:chExt cx="192" cy="384"/>
          </a:xfrm>
        </p:grpSpPr>
        <p:sp>
          <p:nvSpPr>
            <p:cNvPr id="192552" name="Line 7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553" name="Line 7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554" name="Line 7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7" name="Group 76"/>
          <p:cNvGrpSpPr>
            <a:grpSpLocks/>
          </p:cNvGrpSpPr>
          <p:nvPr/>
        </p:nvGrpSpPr>
        <p:grpSpPr bwMode="auto">
          <a:xfrm rot="-1040097">
            <a:off x="8229600" y="4495800"/>
            <a:ext cx="207963" cy="577850"/>
            <a:chOff x="528" y="3216"/>
            <a:chExt cx="192" cy="384"/>
          </a:xfrm>
        </p:grpSpPr>
        <p:sp>
          <p:nvSpPr>
            <p:cNvPr id="192549" name="Line 7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550" name="Line 7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551" name="Line 7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" name="Group 80"/>
          <p:cNvGrpSpPr>
            <a:grpSpLocks/>
          </p:cNvGrpSpPr>
          <p:nvPr/>
        </p:nvGrpSpPr>
        <p:grpSpPr bwMode="auto">
          <a:xfrm>
            <a:off x="7772400" y="5867400"/>
            <a:ext cx="207963" cy="577850"/>
            <a:chOff x="528" y="3216"/>
            <a:chExt cx="192" cy="384"/>
          </a:xfrm>
        </p:grpSpPr>
        <p:sp>
          <p:nvSpPr>
            <p:cNvPr id="192546" name="Line 8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547" name="Line 8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548" name="Line 8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" name="Group 84"/>
          <p:cNvGrpSpPr>
            <a:grpSpLocks/>
          </p:cNvGrpSpPr>
          <p:nvPr/>
        </p:nvGrpSpPr>
        <p:grpSpPr bwMode="auto">
          <a:xfrm rot="2272902">
            <a:off x="4114800" y="3124200"/>
            <a:ext cx="174625" cy="638175"/>
            <a:chOff x="528" y="3216"/>
            <a:chExt cx="192" cy="384"/>
          </a:xfrm>
        </p:grpSpPr>
        <p:sp>
          <p:nvSpPr>
            <p:cNvPr id="192543" name="Line 8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544" name="Line 8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545" name="Line 8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92541" name="Line 88"/>
          <p:cNvSpPr>
            <a:spLocks noChangeShapeType="1"/>
          </p:cNvSpPr>
          <p:nvPr/>
        </p:nvSpPr>
        <p:spPr bwMode="auto">
          <a:xfrm flipH="1">
            <a:off x="3886200" y="2362200"/>
            <a:ext cx="1295400" cy="1295400"/>
          </a:xfrm>
          <a:prstGeom prst="line">
            <a:avLst/>
          </a:prstGeom>
          <a:noFill/>
          <a:ln w="76200">
            <a:solidFill>
              <a:srgbClr val="00C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2542" name="Line 89"/>
          <p:cNvSpPr>
            <a:spLocks noChangeShapeType="1"/>
          </p:cNvSpPr>
          <p:nvPr/>
        </p:nvSpPr>
        <p:spPr bwMode="auto">
          <a:xfrm>
            <a:off x="4038600" y="2438400"/>
            <a:ext cx="1143000" cy="1143000"/>
          </a:xfrm>
          <a:prstGeom prst="line">
            <a:avLst/>
          </a:prstGeom>
          <a:noFill/>
          <a:ln w="76200">
            <a:solidFill>
              <a:srgbClr val="00C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370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Node with One Child</a:t>
            </a: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5715000" y="1219200"/>
            <a:ext cx="657225" cy="825500"/>
            <a:chOff x="1920" y="2544"/>
            <a:chExt cx="384" cy="528"/>
          </a:xfrm>
        </p:grpSpPr>
        <p:sp>
          <p:nvSpPr>
            <p:cNvPr id="193610" name="Rectangle 6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3611" name="Rectangle 7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3612" name="Rectangle 8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3613" name="Text Box 9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50</a:t>
              </a:r>
            </a:p>
          </p:txBody>
        </p:sp>
      </p:grpSp>
      <p:sp>
        <p:nvSpPr>
          <p:cNvPr id="193542" name="Line 10"/>
          <p:cNvSpPr>
            <a:spLocks noChangeShapeType="1"/>
          </p:cNvSpPr>
          <p:nvPr/>
        </p:nvSpPr>
        <p:spPr bwMode="auto">
          <a:xfrm flipH="1">
            <a:off x="5105400" y="1828800"/>
            <a:ext cx="762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3543" name="Line 11"/>
          <p:cNvSpPr>
            <a:spLocks noChangeShapeType="1"/>
          </p:cNvSpPr>
          <p:nvPr/>
        </p:nvSpPr>
        <p:spPr bwMode="auto">
          <a:xfrm>
            <a:off x="6172200" y="18288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7086600" y="2514600"/>
            <a:ext cx="657225" cy="825500"/>
            <a:chOff x="1920" y="2544"/>
            <a:chExt cx="384" cy="528"/>
          </a:xfrm>
        </p:grpSpPr>
        <p:sp>
          <p:nvSpPr>
            <p:cNvPr id="193606" name="Rectangle 1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3607" name="Rectangle 1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3608" name="Rectangle 1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3609" name="Text Box 1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94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6477000" y="3898900"/>
            <a:ext cx="657225" cy="825500"/>
            <a:chOff x="1920" y="2544"/>
            <a:chExt cx="384" cy="528"/>
          </a:xfrm>
        </p:grpSpPr>
        <p:sp>
          <p:nvSpPr>
            <p:cNvPr id="193602" name="Rectangle 1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3603" name="Rectangle 1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3604" name="Rectangle 2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3605" name="Text Box 2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71</a:t>
              </a:r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7772400" y="3898900"/>
            <a:ext cx="657225" cy="825500"/>
            <a:chOff x="1920" y="2544"/>
            <a:chExt cx="384" cy="528"/>
          </a:xfrm>
        </p:grpSpPr>
        <p:sp>
          <p:nvSpPr>
            <p:cNvPr id="193598" name="Rectangle 2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3599" name="Rectangle 2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3600" name="Rectangle 2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3601" name="Text Box 2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7391400" y="5194300"/>
            <a:ext cx="657225" cy="825500"/>
            <a:chOff x="1920" y="2544"/>
            <a:chExt cx="384" cy="528"/>
          </a:xfrm>
        </p:grpSpPr>
        <p:sp>
          <p:nvSpPr>
            <p:cNvPr id="193594" name="Rectangle 2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3595" name="Rectangle 2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3596" name="Rectangle 3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3597" name="Text Box 3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108</a:t>
              </a:r>
            </a:p>
          </p:txBody>
        </p:sp>
      </p:grpSp>
      <p:grpSp>
        <p:nvGrpSpPr>
          <p:cNvPr id="8" name="Group 32"/>
          <p:cNvGrpSpPr>
            <a:grpSpLocks/>
          </p:cNvGrpSpPr>
          <p:nvPr/>
        </p:nvGrpSpPr>
        <p:grpSpPr bwMode="auto">
          <a:xfrm>
            <a:off x="5943600" y="5194300"/>
            <a:ext cx="657225" cy="825500"/>
            <a:chOff x="1920" y="2544"/>
            <a:chExt cx="384" cy="528"/>
          </a:xfrm>
        </p:grpSpPr>
        <p:sp>
          <p:nvSpPr>
            <p:cNvPr id="193590" name="Rectangle 3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3591" name="Rectangle 3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3592" name="Rectangle 3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3593" name="Text Box 3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grpSp>
        <p:nvGrpSpPr>
          <p:cNvPr id="9" name="Group 37"/>
          <p:cNvGrpSpPr>
            <a:grpSpLocks/>
          </p:cNvGrpSpPr>
          <p:nvPr/>
        </p:nvGrpSpPr>
        <p:grpSpPr bwMode="auto">
          <a:xfrm>
            <a:off x="4724400" y="2500313"/>
            <a:ext cx="657225" cy="825500"/>
            <a:chOff x="1920" y="2544"/>
            <a:chExt cx="384" cy="528"/>
          </a:xfrm>
        </p:grpSpPr>
        <p:sp>
          <p:nvSpPr>
            <p:cNvPr id="193586" name="Rectangle 3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3587" name="Rectangle 3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3588" name="Rectangle 4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3589" name="Text Box 4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193550" name="Line 42"/>
          <p:cNvSpPr>
            <a:spLocks noChangeShapeType="1"/>
          </p:cNvSpPr>
          <p:nvPr/>
        </p:nvSpPr>
        <p:spPr bwMode="auto">
          <a:xfrm flipH="1">
            <a:off x="6781800" y="3136900"/>
            <a:ext cx="461963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3551" name="Line 43"/>
          <p:cNvSpPr>
            <a:spLocks noChangeShapeType="1"/>
          </p:cNvSpPr>
          <p:nvPr/>
        </p:nvSpPr>
        <p:spPr bwMode="auto">
          <a:xfrm>
            <a:off x="7586663" y="313690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3552" name="Line 44"/>
          <p:cNvSpPr>
            <a:spLocks noChangeShapeType="1"/>
          </p:cNvSpPr>
          <p:nvPr/>
        </p:nvSpPr>
        <p:spPr bwMode="auto">
          <a:xfrm flipH="1">
            <a:off x="6324600" y="45085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3553" name="Line 45"/>
          <p:cNvSpPr>
            <a:spLocks noChangeShapeType="1"/>
          </p:cNvSpPr>
          <p:nvPr/>
        </p:nvSpPr>
        <p:spPr bwMode="auto">
          <a:xfrm flipH="1">
            <a:off x="7620000" y="452755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0" name="Group 46"/>
          <p:cNvGrpSpPr>
            <a:grpSpLocks/>
          </p:cNvGrpSpPr>
          <p:nvPr/>
        </p:nvGrpSpPr>
        <p:grpSpPr bwMode="auto">
          <a:xfrm>
            <a:off x="4800600" y="3173413"/>
            <a:ext cx="207963" cy="577850"/>
            <a:chOff x="528" y="3216"/>
            <a:chExt cx="192" cy="384"/>
          </a:xfrm>
        </p:grpSpPr>
        <p:sp>
          <p:nvSpPr>
            <p:cNvPr id="193583" name="Line 4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584" name="Line 4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585" name="Line 4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" name="Group 50"/>
          <p:cNvGrpSpPr>
            <a:grpSpLocks/>
          </p:cNvGrpSpPr>
          <p:nvPr/>
        </p:nvGrpSpPr>
        <p:grpSpPr bwMode="auto">
          <a:xfrm>
            <a:off x="5105400" y="3173413"/>
            <a:ext cx="207963" cy="577850"/>
            <a:chOff x="528" y="3216"/>
            <a:chExt cx="192" cy="384"/>
          </a:xfrm>
        </p:grpSpPr>
        <p:sp>
          <p:nvSpPr>
            <p:cNvPr id="193580" name="Line 5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581" name="Line 5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582" name="Line 5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" name="Group 54"/>
          <p:cNvGrpSpPr>
            <a:grpSpLocks/>
          </p:cNvGrpSpPr>
          <p:nvPr/>
        </p:nvGrpSpPr>
        <p:grpSpPr bwMode="auto">
          <a:xfrm>
            <a:off x="6019800" y="5867400"/>
            <a:ext cx="207963" cy="577850"/>
            <a:chOff x="528" y="3216"/>
            <a:chExt cx="192" cy="384"/>
          </a:xfrm>
        </p:grpSpPr>
        <p:sp>
          <p:nvSpPr>
            <p:cNvPr id="193577" name="Line 5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578" name="Line 5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579" name="Line 5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" name="Group 58"/>
          <p:cNvGrpSpPr>
            <a:grpSpLocks/>
          </p:cNvGrpSpPr>
          <p:nvPr/>
        </p:nvGrpSpPr>
        <p:grpSpPr bwMode="auto">
          <a:xfrm>
            <a:off x="6324600" y="5867400"/>
            <a:ext cx="207963" cy="577850"/>
            <a:chOff x="528" y="3216"/>
            <a:chExt cx="192" cy="384"/>
          </a:xfrm>
        </p:grpSpPr>
        <p:sp>
          <p:nvSpPr>
            <p:cNvPr id="193574" name="Line 59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575" name="Line 60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576" name="Line 61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" name="Group 62"/>
          <p:cNvGrpSpPr>
            <a:grpSpLocks/>
          </p:cNvGrpSpPr>
          <p:nvPr/>
        </p:nvGrpSpPr>
        <p:grpSpPr bwMode="auto">
          <a:xfrm>
            <a:off x="6858000" y="4572000"/>
            <a:ext cx="207963" cy="577850"/>
            <a:chOff x="528" y="3216"/>
            <a:chExt cx="192" cy="384"/>
          </a:xfrm>
        </p:grpSpPr>
        <p:sp>
          <p:nvSpPr>
            <p:cNvPr id="193571" name="Line 6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572" name="Line 6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573" name="Line 6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" name="Group 66"/>
          <p:cNvGrpSpPr>
            <a:grpSpLocks/>
          </p:cNvGrpSpPr>
          <p:nvPr/>
        </p:nvGrpSpPr>
        <p:grpSpPr bwMode="auto">
          <a:xfrm>
            <a:off x="7467600" y="5867400"/>
            <a:ext cx="207963" cy="577850"/>
            <a:chOff x="528" y="3216"/>
            <a:chExt cx="192" cy="384"/>
          </a:xfrm>
        </p:grpSpPr>
        <p:sp>
          <p:nvSpPr>
            <p:cNvPr id="193568" name="Line 6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569" name="Line 6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570" name="Line 6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" name="Group 70"/>
          <p:cNvGrpSpPr>
            <a:grpSpLocks/>
          </p:cNvGrpSpPr>
          <p:nvPr/>
        </p:nvGrpSpPr>
        <p:grpSpPr bwMode="auto">
          <a:xfrm rot="-1040097">
            <a:off x="8229600" y="4495800"/>
            <a:ext cx="207963" cy="577850"/>
            <a:chOff x="528" y="3216"/>
            <a:chExt cx="192" cy="384"/>
          </a:xfrm>
        </p:grpSpPr>
        <p:sp>
          <p:nvSpPr>
            <p:cNvPr id="193565" name="Line 7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566" name="Line 7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567" name="Line 7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7" name="Group 74"/>
          <p:cNvGrpSpPr>
            <a:grpSpLocks/>
          </p:cNvGrpSpPr>
          <p:nvPr/>
        </p:nvGrpSpPr>
        <p:grpSpPr bwMode="auto">
          <a:xfrm>
            <a:off x="7772400" y="5867400"/>
            <a:ext cx="207963" cy="577850"/>
            <a:chOff x="528" y="3216"/>
            <a:chExt cx="192" cy="384"/>
          </a:xfrm>
        </p:grpSpPr>
        <p:sp>
          <p:nvSpPr>
            <p:cNvPr id="193562" name="Line 7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563" name="Line 7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564" name="Line 7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534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Node with One Child</a:t>
            </a:r>
          </a:p>
        </p:txBody>
      </p:sp>
      <p:sp>
        <p:nvSpPr>
          <p:cNvPr id="194564" name="Rectangle 4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4267200" y="2514600"/>
            <a:ext cx="657225" cy="825500"/>
            <a:chOff x="1920" y="2544"/>
            <a:chExt cx="384" cy="528"/>
          </a:xfrm>
        </p:grpSpPr>
        <p:sp>
          <p:nvSpPr>
            <p:cNvPr id="194644" name="Rectangle 6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45" name="Rectangle 7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46" name="Rectangle 8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47" name="Text Box 9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14</a:t>
              </a:r>
            </a:p>
          </p:txBody>
        </p:sp>
      </p:grpSp>
      <p:sp>
        <p:nvSpPr>
          <p:cNvPr id="194566" name="Line 10"/>
          <p:cNvSpPr>
            <a:spLocks noChangeShapeType="1"/>
          </p:cNvSpPr>
          <p:nvPr/>
        </p:nvSpPr>
        <p:spPr bwMode="auto">
          <a:xfrm>
            <a:off x="4772025" y="314325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715000" y="1219200"/>
            <a:ext cx="657225" cy="825500"/>
            <a:chOff x="1920" y="2544"/>
            <a:chExt cx="384" cy="528"/>
          </a:xfrm>
        </p:grpSpPr>
        <p:sp>
          <p:nvSpPr>
            <p:cNvPr id="194640" name="Rectangle 12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41" name="Rectangle 13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42" name="Rectangle 14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43" name="Text Box 15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50</a:t>
              </a:r>
            </a:p>
          </p:txBody>
        </p:sp>
      </p:grpSp>
      <p:sp>
        <p:nvSpPr>
          <p:cNvPr id="194568" name="Line 16"/>
          <p:cNvSpPr>
            <a:spLocks noChangeShapeType="1"/>
          </p:cNvSpPr>
          <p:nvPr/>
        </p:nvSpPr>
        <p:spPr bwMode="auto">
          <a:xfrm flipH="1">
            <a:off x="4648200" y="18288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4569" name="Line 17"/>
          <p:cNvSpPr>
            <a:spLocks noChangeShapeType="1"/>
          </p:cNvSpPr>
          <p:nvPr/>
        </p:nvSpPr>
        <p:spPr bwMode="auto">
          <a:xfrm>
            <a:off x="6172200" y="18288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7086600" y="2514600"/>
            <a:ext cx="657225" cy="825500"/>
            <a:chOff x="1920" y="2544"/>
            <a:chExt cx="384" cy="528"/>
          </a:xfrm>
        </p:grpSpPr>
        <p:sp>
          <p:nvSpPr>
            <p:cNvPr id="194636" name="Rectangle 1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37" name="Rectangle 2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38" name="Rectangle 2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39" name="Text Box 2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94</a:t>
              </a:r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6477000" y="3898900"/>
            <a:ext cx="657225" cy="825500"/>
            <a:chOff x="1920" y="2544"/>
            <a:chExt cx="384" cy="528"/>
          </a:xfrm>
        </p:grpSpPr>
        <p:sp>
          <p:nvSpPr>
            <p:cNvPr id="194632" name="Rectangle 2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33" name="Rectangle 2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34" name="Rectangle 2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35" name="Text Box 2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71</a:t>
              </a:r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7772400" y="3898900"/>
            <a:ext cx="657225" cy="825500"/>
            <a:chOff x="1920" y="2544"/>
            <a:chExt cx="384" cy="528"/>
          </a:xfrm>
        </p:grpSpPr>
        <p:sp>
          <p:nvSpPr>
            <p:cNvPr id="194628" name="Rectangle 2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29" name="Rectangle 3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30" name="Rectangle 3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31" name="Text Box 3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8" name="Group 33"/>
          <p:cNvGrpSpPr>
            <a:grpSpLocks/>
          </p:cNvGrpSpPr>
          <p:nvPr/>
        </p:nvGrpSpPr>
        <p:grpSpPr bwMode="auto">
          <a:xfrm>
            <a:off x="7391400" y="5194300"/>
            <a:ext cx="657225" cy="825500"/>
            <a:chOff x="1920" y="2544"/>
            <a:chExt cx="384" cy="528"/>
          </a:xfrm>
        </p:grpSpPr>
        <p:sp>
          <p:nvSpPr>
            <p:cNvPr id="194624" name="Rectangle 3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25" name="Rectangle 3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26" name="Rectangle 3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27" name="Text Box 3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108</a:t>
              </a:r>
            </a:p>
          </p:txBody>
        </p:sp>
      </p:grpSp>
      <p:grpSp>
        <p:nvGrpSpPr>
          <p:cNvPr id="9" name="Group 38"/>
          <p:cNvGrpSpPr>
            <a:grpSpLocks/>
          </p:cNvGrpSpPr>
          <p:nvPr/>
        </p:nvGrpSpPr>
        <p:grpSpPr bwMode="auto">
          <a:xfrm>
            <a:off x="5943600" y="5194300"/>
            <a:ext cx="657225" cy="825500"/>
            <a:chOff x="1920" y="2544"/>
            <a:chExt cx="384" cy="528"/>
          </a:xfrm>
        </p:grpSpPr>
        <p:sp>
          <p:nvSpPr>
            <p:cNvPr id="194620" name="Rectangle 3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21" name="Rectangle 4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22" name="Rectangle 4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23" name="Text Box 4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grpSp>
        <p:nvGrpSpPr>
          <p:cNvPr id="10" name="Group 43"/>
          <p:cNvGrpSpPr>
            <a:grpSpLocks/>
          </p:cNvGrpSpPr>
          <p:nvPr/>
        </p:nvGrpSpPr>
        <p:grpSpPr bwMode="auto">
          <a:xfrm>
            <a:off x="4800600" y="3898900"/>
            <a:ext cx="657225" cy="825500"/>
            <a:chOff x="1920" y="2544"/>
            <a:chExt cx="384" cy="528"/>
          </a:xfrm>
        </p:grpSpPr>
        <p:sp>
          <p:nvSpPr>
            <p:cNvPr id="194616" name="Rectangle 4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17" name="Rectangle 4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18" name="Rectangle 4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19" name="Text Box 4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194576" name="Line 48"/>
          <p:cNvSpPr>
            <a:spLocks noChangeShapeType="1"/>
          </p:cNvSpPr>
          <p:nvPr/>
        </p:nvSpPr>
        <p:spPr bwMode="auto">
          <a:xfrm flipH="1">
            <a:off x="6781800" y="3136900"/>
            <a:ext cx="461963" cy="68580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4577" name="Line 49"/>
          <p:cNvSpPr>
            <a:spLocks noChangeShapeType="1"/>
          </p:cNvSpPr>
          <p:nvPr/>
        </p:nvSpPr>
        <p:spPr bwMode="auto">
          <a:xfrm>
            <a:off x="7586663" y="313690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4578" name="Line 50"/>
          <p:cNvSpPr>
            <a:spLocks noChangeShapeType="1"/>
          </p:cNvSpPr>
          <p:nvPr/>
        </p:nvSpPr>
        <p:spPr bwMode="auto">
          <a:xfrm flipH="1">
            <a:off x="6324600" y="45085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4579" name="Line 51"/>
          <p:cNvSpPr>
            <a:spLocks noChangeShapeType="1"/>
          </p:cNvSpPr>
          <p:nvPr/>
        </p:nvSpPr>
        <p:spPr bwMode="auto">
          <a:xfrm flipH="1">
            <a:off x="7620000" y="452755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1" name="Group 52"/>
          <p:cNvGrpSpPr>
            <a:grpSpLocks/>
          </p:cNvGrpSpPr>
          <p:nvPr/>
        </p:nvGrpSpPr>
        <p:grpSpPr bwMode="auto">
          <a:xfrm>
            <a:off x="4876800" y="4572000"/>
            <a:ext cx="207963" cy="577850"/>
            <a:chOff x="528" y="3216"/>
            <a:chExt cx="192" cy="384"/>
          </a:xfrm>
        </p:grpSpPr>
        <p:sp>
          <p:nvSpPr>
            <p:cNvPr id="194613" name="Line 5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614" name="Line 5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615" name="Line 5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" name="Group 56"/>
          <p:cNvGrpSpPr>
            <a:grpSpLocks/>
          </p:cNvGrpSpPr>
          <p:nvPr/>
        </p:nvGrpSpPr>
        <p:grpSpPr bwMode="auto">
          <a:xfrm>
            <a:off x="5181600" y="4572000"/>
            <a:ext cx="207963" cy="577850"/>
            <a:chOff x="528" y="3216"/>
            <a:chExt cx="192" cy="384"/>
          </a:xfrm>
        </p:grpSpPr>
        <p:sp>
          <p:nvSpPr>
            <p:cNvPr id="194610" name="Line 5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611" name="Line 5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612" name="Line 5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" name="Group 60"/>
          <p:cNvGrpSpPr>
            <a:grpSpLocks/>
          </p:cNvGrpSpPr>
          <p:nvPr/>
        </p:nvGrpSpPr>
        <p:grpSpPr bwMode="auto">
          <a:xfrm>
            <a:off x="6019800" y="5867400"/>
            <a:ext cx="207963" cy="577850"/>
            <a:chOff x="528" y="3216"/>
            <a:chExt cx="192" cy="384"/>
          </a:xfrm>
        </p:grpSpPr>
        <p:sp>
          <p:nvSpPr>
            <p:cNvPr id="194607" name="Line 6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608" name="Line 6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609" name="Line 6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" name="Group 64"/>
          <p:cNvGrpSpPr>
            <a:grpSpLocks/>
          </p:cNvGrpSpPr>
          <p:nvPr/>
        </p:nvGrpSpPr>
        <p:grpSpPr bwMode="auto">
          <a:xfrm>
            <a:off x="6324600" y="5867400"/>
            <a:ext cx="207963" cy="577850"/>
            <a:chOff x="528" y="3216"/>
            <a:chExt cx="192" cy="384"/>
          </a:xfrm>
        </p:grpSpPr>
        <p:sp>
          <p:nvSpPr>
            <p:cNvPr id="194604" name="Line 6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605" name="Line 6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606" name="Line 6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" name="Group 68"/>
          <p:cNvGrpSpPr>
            <a:grpSpLocks/>
          </p:cNvGrpSpPr>
          <p:nvPr/>
        </p:nvGrpSpPr>
        <p:grpSpPr bwMode="auto">
          <a:xfrm>
            <a:off x="6858000" y="4572000"/>
            <a:ext cx="207963" cy="577850"/>
            <a:chOff x="528" y="3216"/>
            <a:chExt cx="192" cy="384"/>
          </a:xfrm>
        </p:grpSpPr>
        <p:sp>
          <p:nvSpPr>
            <p:cNvPr id="194601" name="Line 69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602" name="Line 70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603" name="Line 71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" name="Group 72"/>
          <p:cNvGrpSpPr>
            <a:grpSpLocks/>
          </p:cNvGrpSpPr>
          <p:nvPr/>
        </p:nvGrpSpPr>
        <p:grpSpPr bwMode="auto">
          <a:xfrm>
            <a:off x="7467600" y="5867400"/>
            <a:ext cx="207963" cy="577850"/>
            <a:chOff x="528" y="3216"/>
            <a:chExt cx="192" cy="384"/>
          </a:xfrm>
        </p:grpSpPr>
        <p:sp>
          <p:nvSpPr>
            <p:cNvPr id="194598" name="Line 7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599" name="Line 7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600" name="Line 7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7" name="Group 76"/>
          <p:cNvGrpSpPr>
            <a:grpSpLocks/>
          </p:cNvGrpSpPr>
          <p:nvPr/>
        </p:nvGrpSpPr>
        <p:grpSpPr bwMode="auto">
          <a:xfrm rot="-1040097">
            <a:off x="8229600" y="4495800"/>
            <a:ext cx="207963" cy="577850"/>
            <a:chOff x="528" y="3216"/>
            <a:chExt cx="192" cy="384"/>
          </a:xfrm>
        </p:grpSpPr>
        <p:sp>
          <p:nvSpPr>
            <p:cNvPr id="194595" name="Line 7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596" name="Line 7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597" name="Line 7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" name="Group 80"/>
          <p:cNvGrpSpPr>
            <a:grpSpLocks/>
          </p:cNvGrpSpPr>
          <p:nvPr/>
        </p:nvGrpSpPr>
        <p:grpSpPr bwMode="auto">
          <a:xfrm>
            <a:off x="7772400" y="5867400"/>
            <a:ext cx="207963" cy="577850"/>
            <a:chOff x="528" y="3216"/>
            <a:chExt cx="192" cy="384"/>
          </a:xfrm>
        </p:grpSpPr>
        <p:sp>
          <p:nvSpPr>
            <p:cNvPr id="194592" name="Line 8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593" name="Line 8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594" name="Line 8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" name="Group 84"/>
          <p:cNvGrpSpPr>
            <a:grpSpLocks/>
          </p:cNvGrpSpPr>
          <p:nvPr/>
        </p:nvGrpSpPr>
        <p:grpSpPr bwMode="auto">
          <a:xfrm rot="2272902">
            <a:off x="4114800" y="3124200"/>
            <a:ext cx="174625" cy="638175"/>
            <a:chOff x="528" y="3216"/>
            <a:chExt cx="192" cy="384"/>
          </a:xfrm>
        </p:grpSpPr>
        <p:sp>
          <p:nvSpPr>
            <p:cNvPr id="194589" name="Line 8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590" name="Line 8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591" name="Line 8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2006973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Node with One Child</a:t>
            </a:r>
          </a:p>
        </p:txBody>
      </p:sp>
      <p:sp>
        <p:nvSpPr>
          <p:cNvPr id="195588" name="Rectangle 4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4267200" y="2514600"/>
            <a:ext cx="657225" cy="825500"/>
            <a:chOff x="1920" y="2544"/>
            <a:chExt cx="384" cy="528"/>
          </a:xfrm>
        </p:grpSpPr>
        <p:sp>
          <p:nvSpPr>
            <p:cNvPr id="195671" name="Rectangle 6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72" name="Rectangle 7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73" name="Rectangle 8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74" name="Text Box 9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14</a:t>
              </a:r>
            </a:p>
          </p:txBody>
        </p:sp>
      </p:grpSp>
      <p:sp>
        <p:nvSpPr>
          <p:cNvPr id="195590" name="Line 10"/>
          <p:cNvSpPr>
            <a:spLocks noChangeShapeType="1"/>
          </p:cNvSpPr>
          <p:nvPr/>
        </p:nvSpPr>
        <p:spPr bwMode="auto">
          <a:xfrm>
            <a:off x="4772025" y="314325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715000" y="1219200"/>
            <a:ext cx="657225" cy="825500"/>
            <a:chOff x="1920" y="2544"/>
            <a:chExt cx="384" cy="528"/>
          </a:xfrm>
        </p:grpSpPr>
        <p:sp>
          <p:nvSpPr>
            <p:cNvPr id="195667" name="Rectangle 12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68" name="Rectangle 13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69" name="Rectangle 14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70" name="Text Box 15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50</a:t>
              </a:r>
            </a:p>
          </p:txBody>
        </p:sp>
      </p:grpSp>
      <p:sp>
        <p:nvSpPr>
          <p:cNvPr id="195592" name="Line 16"/>
          <p:cNvSpPr>
            <a:spLocks noChangeShapeType="1"/>
          </p:cNvSpPr>
          <p:nvPr/>
        </p:nvSpPr>
        <p:spPr bwMode="auto">
          <a:xfrm flipH="1">
            <a:off x="4648200" y="18288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5593" name="Line 17"/>
          <p:cNvSpPr>
            <a:spLocks noChangeShapeType="1"/>
          </p:cNvSpPr>
          <p:nvPr/>
        </p:nvSpPr>
        <p:spPr bwMode="auto">
          <a:xfrm>
            <a:off x="6172200" y="18288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7086600" y="2514600"/>
            <a:ext cx="657225" cy="825500"/>
            <a:chOff x="1920" y="2544"/>
            <a:chExt cx="384" cy="528"/>
          </a:xfrm>
        </p:grpSpPr>
        <p:sp>
          <p:nvSpPr>
            <p:cNvPr id="195663" name="Rectangle 1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64" name="Rectangle 2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65" name="Rectangle 2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66" name="Text Box 2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94</a:t>
              </a:r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6477000" y="3898900"/>
            <a:ext cx="657225" cy="825500"/>
            <a:chOff x="1920" y="2544"/>
            <a:chExt cx="384" cy="528"/>
          </a:xfrm>
        </p:grpSpPr>
        <p:sp>
          <p:nvSpPr>
            <p:cNvPr id="195659" name="Rectangle 2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60" name="Rectangle 2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61" name="Rectangle 2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62" name="Text Box 2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71</a:t>
              </a:r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7772400" y="3898900"/>
            <a:ext cx="657225" cy="825500"/>
            <a:chOff x="1920" y="2544"/>
            <a:chExt cx="384" cy="528"/>
          </a:xfrm>
        </p:grpSpPr>
        <p:sp>
          <p:nvSpPr>
            <p:cNvPr id="195655" name="Rectangle 2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56" name="Rectangle 3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57" name="Rectangle 3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58" name="Text Box 3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8" name="Group 33"/>
          <p:cNvGrpSpPr>
            <a:grpSpLocks/>
          </p:cNvGrpSpPr>
          <p:nvPr/>
        </p:nvGrpSpPr>
        <p:grpSpPr bwMode="auto">
          <a:xfrm>
            <a:off x="7391400" y="5194300"/>
            <a:ext cx="657225" cy="825500"/>
            <a:chOff x="1920" y="2544"/>
            <a:chExt cx="384" cy="528"/>
          </a:xfrm>
        </p:grpSpPr>
        <p:sp>
          <p:nvSpPr>
            <p:cNvPr id="195651" name="Rectangle 3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52" name="Rectangle 3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53" name="Rectangle 3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54" name="Text Box 3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108</a:t>
              </a:r>
            </a:p>
          </p:txBody>
        </p:sp>
      </p:grpSp>
      <p:grpSp>
        <p:nvGrpSpPr>
          <p:cNvPr id="9" name="Group 38"/>
          <p:cNvGrpSpPr>
            <a:grpSpLocks/>
          </p:cNvGrpSpPr>
          <p:nvPr/>
        </p:nvGrpSpPr>
        <p:grpSpPr bwMode="auto">
          <a:xfrm>
            <a:off x="5943600" y="5194300"/>
            <a:ext cx="657225" cy="825500"/>
            <a:chOff x="1920" y="2544"/>
            <a:chExt cx="384" cy="528"/>
          </a:xfrm>
        </p:grpSpPr>
        <p:sp>
          <p:nvSpPr>
            <p:cNvPr id="195647" name="Rectangle 3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48" name="Rectangle 4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49" name="Rectangle 4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50" name="Text Box 4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grpSp>
        <p:nvGrpSpPr>
          <p:cNvPr id="10" name="Group 43"/>
          <p:cNvGrpSpPr>
            <a:grpSpLocks/>
          </p:cNvGrpSpPr>
          <p:nvPr/>
        </p:nvGrpSpPr>
        <p:grpSpPr bwMode="auto">
          <a:xfrm>
            <a:off x="4800600" y="3898900"/>
            <a:ext cx="657225" cy="825500"/>
            <a:chOff x="1920" y="2544"/>
            <a:chExt cx="384" cy="528"/>
          </a:xfrm>
        </p:grpSpPr>
        <p:sp>
          <p:nvSpPr>
            <p:cNvPr id="195643" name="Rectangle 4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44" name="Rectangle 4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45" name="Rectangle 4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5646" name="Text Box 4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195600" name="Line 48"/>
          <p:cNvSpPr>
            <a:spLocks noChangeShapeType="1"/>
          </p:cNvSpPr>
          <p:nvPr/>
        </p:nvSpPr>
        <p:spPr bwMode="auto">
          <a:xfrm flipH="1">
            <a:off x="6019800" y="3581400"/>
            <a:ext cx="0" cy="152400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5601" name="Line 49"/>
          <p:cNvSpPr>
            <a:spLocks noChangeShapeType="1"/>
          </p:cNvSpPr>
          <p:nvPr/>
        </p:nvSpPr>
        <p:spPr bwMode="auto">
          <a:xfrm>
            <a:off x="7586663" y="313690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5602" name="Line 50"/>
          <p:cNvSpPr>
            <a:spLocks noChangeShapeType="1"/>
          </p:cNvSpPr>
          <p:nvPr/>
        </p:nvSpPr>
        <p:spPr bwMode="auto">
          <a:xfrm flipH="1">
            <a:off x="6324600" y="45085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5603" name="Line 51"/>
          <p:cNvSpPr>
            <a:spLocks noChangeShapeType="1"/>
          </p:cNvSpPr>
          <p:nvPr/>
        </p:nvSpPr>
        <p:spPr bwMode="auto">
          <a:xfrm flipH="1">
            <a:off x="7620000" y="452755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1" name="Group 52"/>
          <p:cNvGrpSpPr>
            <a:grpSpLocks/>
          </p:cNvGrpSpPr>
          <p:nvPr/>
        </p:nvGrpSpPr>
        <p:grpSpPr bwMode="auto">
          <a:xfrm>
            <a:off x="4876800" y="4572000"/>
            <a:ext cx="207963" cy="577850"/>
            <a:chOff x="528" y="3216"/>
            <a:chExt cx="192" cy="384"/>
          </a:xfrm>
        </p:grpSpPr>
        <p:sp>
          <p:nvSpPr>
            <p:cNvPr id="195640" name="Line 5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5641" name="Line 5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5642" name="Line 5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" name="Group 56"/>
          <p:cNvGrpSpPr>
            <a:grpSpLocks/>
          </p:cNvGrpSpPr>
          <p:nvPr/>
        </p:nvGrpSpPr>
        <p:grpSpPr bwMode="auto">
          <a:xfrm>
            <a:off x="5181600" y="4572000"/>
            <a:ext cx="207963" cy="577850"/>
            <a:chOff x="528" y="3216"/>
            <a:chExt cx="192" cy="384"/>
          </a:xfrm>
        </p:grpSpPr>
        <p:sp>
          <p:nvSpPr>
            <p:cNvPr id="195637" name="Line 5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5638" name="Line 5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5639" name="Line 5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" name="Group 60"/>
          <p:cNvGrpSpPr>
            <a:grpSpLocks/>
          </p:cNvGrpSpPr>
          <p:nvPr/>
        </p:nvGrpSpPr>
        <p:grpSpPr bwMode="auto">
          <a:xfrm>
            <a:off x="6019800" y="5867400"/>
            <a:ext cx="207963" cy="577850"/>
            <a:chOff x="528" y="3216"/>
            <a:chExt cx="192" cy="384"/>
          </a:xfrm>
        </p:grpSpPr>
        <p:sp>
          <p:nvSpPr>
            <p:cNvPr id="195634" name="Line 6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5635" name="Line 6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5636" name="Line 6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" name="Group 64"/>
          <p:cNvGrpSpPr>
            <a:grpSpLocks/>
          </p:cNvGrpSpPr>
          <p:nvPr/>
        </p:nvGrpSpPr>
        <p:grpSpPr bwMode="auto">
          <a:xfrm>
            <a:off x="6324600" y="5867400"/>
            <a:ext cx="207963" cy="577850"/>
            <a:chOff x="528" y="3216"/>
            <a:chExt cx="192" cy="384"/>
          </a:xfrm>
        </p:grpSpPr>
        <p:sp>
          <p:nvSpPr>
            <p:cNvPr id="195631" name="Line 6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5632" name="Line 6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5633" name="Line 6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" name="Group 68"/>
          <p:cNvGrpSpPr>
            <a:grpSpLocks/>
          </p:cNvGrpSpPr>
          <p:nvPr/>
        </p:nvGrpSpPr>
        <p:grpSpPr bwMode="auto">
          <a:xfrm>
            <a:off x="6858000" y="4572000"/>
            <a:ext cx="207963" cy="577850"/>
            <a:chOff x="528" y="3216"/>
            <a:chExt cx="192" cy="384"/>
          </a:xfrm>
        </p:grpSpPr>
        <p:sp>
          <p:nvSpPr>
            <p:cNvPr id="195628" name="Line 69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5629" name="Line 70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5630" name="Line 71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" name="Group 72"/>
          <p:cNvGrpSpPr>
            <a:grpSpLocks/>
          </p:cNvGrpSpPr>
          <p:nvPr/>
        </p:nvGrpSpPr>
        <p:grpSpPr bwMode="auto">
          <a:xfrm>
            <a:off x="7467600" y="5867400"/>
            <a:ext cx="207963" cy="577850"/>
            <a:chOff x="528" y="3216"/>
            <a:chExt cx="192" cy="384"/>
          </a:xfrm>
        </p:grpSpPr>
        <p:sp>
          <p:nvSpPr>
            <p:cNvPr id="195625" name="Line 7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5626" name="Line 7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5627" name="Line 7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7" name="Group 76"/>
          <p:cNvGrpSpPr>
            <a:grpSpLocks/>
          </p:cNvGrpSpPr>
          <p:nvPr/>
        </p:nvGrpSpPr>
        <p:grpSpPr bwMode="auto">
          <a:xfrm rot="-1040097">
            <a:off x="8229600" y="4495800"/>
            <a:ext cx="207963" cy="577850"/>
            <a:chOff x="528" y="3216"/>
            <a:chExt cx="192" cy="384"/>
          </a:xfrm>
        </p:grpSpPr>
        <p:sp>
          <p:nvSpPr>
            <p:cNvPr id="195622" name="Line 7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5623" name="Line 7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5624" name="Line 7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" name="Group 80"/>
          <p:cNvGrpSpPr>
            <a:grpSpLocks/>
          </p:cNvGrpSpPr>
          <p:nvPr/>
        </p:nvGrpSpPr>
        <p:grpSpPr bwMode="auto">
          <a:xfrm>
            <a:off x="7772400" y="5867400"/>
            <a:ext cx="207963" cy="577850"/>
            <a:chOff x="528" y="3216"/>
            <a:chExt cx="192" cy="384"/>
          </a:xfrm>
        </p:grpSpPr>
        <p:sp>
          <p:nvSpPr>
            <p:cNvPr id="195619" name="Line 8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5620" name="Line 8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5621" name="Line 8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" name="Group 84"/>
          <p:cNvGrpSpPr>
            <a:grpSpLocks/>
          </p:cNvGrpSpPr>
          <p:nvPr/>
        </p:nvGrpSpPr>
        <p:grpSpPr bwMode="auto">
          <a:xfrm rot="2272902">
            <a:off x="4114800" y="3124200"/>
            <a:ext cx="174625" cy="638175"/>
            <a:chOff x="528" y="3216"/>
            <a:chExt cx="192" cy="384"/>
          </a:xfrm>
        </p:grpSpPr>
        <p:sp>
          <p:nvSpPr>
            <p:cNvPr id="195616" name="Line 8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5617" name="Line 8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5618" name="Line 8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95613" name="Line 88"/>
          <p:cNvSpPr>
            <a:spLocks noChangeShapeType="1"/>
          </p:cNvSpPr>
          <p:nvPr/>
        </p:nvSpPr>
        <p:spPr bwMode="auto">
          <a:xfrm flipV="1">
            <a:off x="6019800" y="3200400"/>
            <a:ext cx="1219200" cy="38100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5614" name="Line 89"/>
          <p:cNvSpPr>
            <a:spLocks noChangeShapeType="1"/>
          </p:cNvSpPr>
          <p:nvPr/>
        </p:nvSpPr>
        <p:spPr bwMode="auto">
          <a:xfrm flipH="1">
            <a:off x="6248400" y="3733800"/>
            <a:ext cx="1143000" cy="1143000"/>
          </a:xfrm>
          <a:prstGeom prst="line">
            <a:avLst/>
          </a:prstGeom>
          <a:noFill/>
          <a:ln w="76200">
            <a:solidFill>
              <a:srgbClr val="00C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5615" name="Line 90"/>
          <p:cNvSpPr>
            <a:spLocks noChangeShapeType="1"/>
          </p:cNvSpPr>
          <p:nvPr/>
        </p:nvSpPr>
        <p:spPr bwMode="auto">
          <a:xfrm>
            <a:off x="6324600" y="3733800"/>
            <a:ext cx="1143000" cy="1143000"/>
          </a:xfrm>
          <a:prstGeom prst="line">
            <a:avLst/>
          </a:prstGeom>
          <a:noFill/>
          <a:ln w="76200">
            <a:solidFill>
              <a:srgbClr val="00C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75376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17663"/>
            <a:ext cx="8229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An </a:t>
            </a:r>
            <a:r>
              <a:rPr lang="en-US" altLang="en-US" i="1" dirty="0" smtClean="0">
                <a:latin typeface="Arial" charset="0"/>
                <a:cs typeface="Arial" charset="0"/>
              </a:rPr>
              <a:t>empty node</a:t>
            </a:r>
            <a:r>
              <a:rPr lang="en-US" altLang="en-US" dirty="0" smtClean="0">
                <a:latin typeface="Arial" charset="0"/>
                <a:cs typeface="Arial" charset="0"/>
              </a:rPr>
              <a:t> or a </a:t>
            </a:r>
            <a:r>
              <a:rPr lang="en-US" altLang="en-US" i="1" dirty="0" smtClean="0">
                <a:latin typeface="Arial" charset="0"/>
                <a:cs typeface="Arial" charset="0"/>
              </a:rPr>
              <a:t>null sub-tree</a:t>
            </a:r>
            <a:r>
              <a:rPr lang="en-US" altLang="en-US" dirty="0" smtClean="0">
                <a:latin typeface="Arial" charset="0"/>
                <a:cs typeface="Arial" charset="0"/>
              </a:rPr>
              <a:t>  is any location where a new leaf node could be appended</a:t>
            </a: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12292" name="Picture 5" descr="x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4293096"/>
            <a:ext cx="6767513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504189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Node with One Child</a:t>
            </a:r>
          </a:p>
        </p:txBody>
      </p:sp>
      <p:sp>
        <p:nvSpPr>
          <p:cNvPr id="196612" name="Rectangle 4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4267200" y="2514600"/>
            <a:ext cx="657225" cy="825500"/>
            <a:chOff x="1920" y="2544"/>
            <a:chExt cx="384" cy="528"/>
          </a:xfrm>
        </p:grpSpPr>
        <p:sp>
          <p:nvSpPr>
            <p:cNvPr id="196682" name="Rectangle 6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6683" name="Rectangle 7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6684" name="Rectangle 8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6685" name="Text Box 9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14</a:t>
              </a:r>
            </a:p>
          </p:txBody>
        </p:sp>
      </p:grpSp>
      <p:sp>
        <p:nvSpPr>
          <p:cNvPr id="196614" name="Line 10"/>
          <p:cNvSpPr>
            <a:spLocks noChangeShapeType="1"/>
          </p:cNvSpPr>
          <p:nvPr/>
        </p:nvSpPr>
        <p:spPr bwMode="auto">
          <a:xfrm>
            <a:off x="4772025" y="314325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715000" y="1219200"/>
            <a:ext cx="657225" cy="825500"/>
            <a:chOff x="1920" y="2544"/>
            <a:chExt cx="384" cy="528"/>
          </a:xfrm>
        </p:grpSpPr>
        <p:sp>
          <p:nvSpPr>
            <p:cNvPr id="196678" name="Rectangle 12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6679" name="Rectangle 13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6680" name="Rectangle 14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6681" name="Text Box 15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50</a:t>
              </a:r>
            </a:p>
          </p:txBody>
        </p:sp>
      </p:grpSp>
      <p:sp>
        <p:nvSpPr>
          <p:cNvPr id="196616" name="Line 16"/>
          <p:cNvSpPr>
            <a:spLocks noChangeShapeType="1"/>
          </p:cNvSpPr>
          <p:nvPr/>
        </p:nvSpPr>
        <p:spPr bwMode="auto">
          <a:xfrm flipH="1">
            <a:off x="4648200" y="18288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6617" name="Line 17"/>
          <p:cNvSpPr>
            <a:spLocks noChangeShapeType="1"/>
          </p:cNvSpPr>
          <p:nvPr/>
        </p:nvSpPr>
        <p:spPr bwMode="auto">
          <a:xfrm>
            <a:off x="6172200" y="18288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7086600" y="2514600"/>
            <a:ext cx="657225" cy="825500"/>
            <a:chOff x="1920" y="2544"/>
            <a:chExt cx="384" cy="528"/>
          </a:xfrm>
        </p:grpSpPr>
        <p:sp>
          <p:nvSpPr>
            <p:cNvPr id="196674" name="Rectangle 1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6675" name="Rectangle 2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6676" name="Rectangle 2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6677" name="Text Box 2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94</a:t>
              </a:r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7772400" y="3898900"/>
            <a:ext cx="657225" cy="825500"/>
            <a:chOff x="1920" y="2544"/>
            <a:chExt cx="384" cy="528"/>
          </a:xfrm>
        </p:grpSpPr>
        <p:sp>
          <p:nvSpPr>
            <p:cNvPr id="196670" name="Rectangle 2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6671" name="Rectangle 2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6672" name="Rectangle 2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6673" name="Text Box 2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7391400" y="5194300"/>
            <a:ext cx="657225" cy="825500"/>
            <a:chOff x="1920" y="2544"/>
            <a:chExt cx="384" cy="528"/>
          </a:xfrm>
        </p:grpSpPr>
        <p:sp>
          <p:nvSpPr>
            <p:cNvPr id="196666" name="Rectangle 2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6667" name="Rectangle 3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6668" name="Rectangle 3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6669" name="Text Box 3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108</a:t>
              </a:r>
            </a:p>
          </p:txBody>
        </p:sp>
      </p:grpSp>
      <p:grpSp>
        <p:nvGrpSpPr>
          <p:cNvPr id="8" name="Group 33"/>
          <p:cNvGrpSpPr>
            <a:grpSpLocks/>
          </p:cNvGrpSpPr>
          <p:nvPr/>
        </p:nvGrpSpPr>
        <p:grpSpPr bwMode="auto">
          <a:xfrm>
            <a:off x="6477000" y="3886200"/>
            <a:ext cx="657225" cy="825500"/>
            <a:chOff x="1920" y="2544"/>
            <a:chExt cx="384" cy="528"/>
          </a:xfrm>
        </p:grpSpPr>
        <p:sp>
          <p:nvSpPr>
            <p:cNvPr id="196662" name="Rectangle 3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6663" name="Rectangle 3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6664" name="Rectangle 3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6665" name="Text Box 3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grpSp>
        <p:nvGrpSpPr>
          <p:cNvPr id="9" name="Group 38"/>
          <p:cNvGrpSpPr>
            <a:grpSpLocks/>
          </p:cNvGrpSpPr>
          <p:nvPr/>
        </p:nvGrpSpPr>
        <p:grpSpPr bwMode="auto">
          <a:xfrm>
            <a:off x="4800600" y="3898900"/>
            <a:ext cx="657225" cy="825500"/>
            <a:chOff x="1920" y="2544"/>
            <a:chExt cx="384" cy="528"/>
          </a:xfrm>
        </p:grpSpPr>
        <p:sp>
          <p:nvSpPr>
            <p:cNvPr id="196658" name="Rectangle 3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6659" name="Rectangle 4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6660" name="Rectangle 4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6661" name="Text Box 4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196623" name="Line 43"/>
          <p:cNvSpPr>
            <a:spLocks noChangeShapeType="1"/>
          </p:cNvSpPr>
          <p:nvPr/>
        </p:nvSpPr>
        <p:spPr bwMode="auto">
          <a:xfrm>
            <a:off x="7586663" y="313690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6624" name="Line 44"/>
          <p:cNvSpPr>
            <a:spLocks noChangeShapeType="1"/>
          </p:cNvSpPr>
          <p:nvPr/>
        </p:nvSpPr>
        <p:spPr bwMode="auto">
          <a:xfrm flipH="1">
            <a:off x="6877050" y="3152775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6625" name="Line 45"/>
          <p:cNvSpPr>
            <a:spLocks noChangeShapeType="1"/>
          </p:cNvSpPr>
          <p:nvPr/>
        </p:nvSpPr>
        <p:spPr bwMode="auto">
          <a:xfrm flipH="1">
            <a:off x="7620000" y="452755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0" name="Group 46"/>
          <p:cNvGrpSpPr>
            <a:grpSpLocks/>
          </p:cNvGrpSpPr>
          <p:nvPr/>
        </p:nvGrpSpPr>
        <p:grpSpPr bwMode="auto">
          <a:xfrm>
            <a:off x="4876800" y="4572000"/>
            <a:ext cx="207963" cy="577850"/>
            <a:chOff x="528" y="3216"/>
            <a:chExt cx="192" cy="384"/>
          </a:xfrm>
        </p:grpSpPr>
        <p:sp>
          <p:nvSpPr>
            <p:cNvPr id="196655" name="Line 4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6656" name="Line 4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6657" name="Line 4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" name="Group 50"/>
          <p:cNvGrpSpPr>
            <a:grpSpLocks/>
          </p:cNvGrpSpPr>
          <p:nvPr/>
        </p:nvGrpSpPr>
        <p:grpSpPr bwMode="auto">
          <a:xfrm>
            <a:off x="5181600" y="4572000"/>
            <a:ext cx="207963" cy="577850"/>
            <a:chOff x="528" y="3216"/>
            <a:chExt cx="192" cy="384"/>
          </a:xfrm>
        </p:grpSpPr>
        <p:sp>
          <p:nvSpPr>
            <p:cNvPr id="196652" name="Line 5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6653" name="Line 5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6654" name="Line 5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" name="Group 54"/>
          <p:cNvGrpSpPr>
            <a:grpSpLocks/>
          </p:cNvGrpSpPr>
          <p:nvPr/>
        </p:nvGrpSpPr>
        <p:grpSpPr bwMode="auto">
          <a:xfrm>
            <a:off x="6553200" y="4559300"/>
            <a:ext cx="207963" cy="577850"/>
            <a:chOff x="528" y="3216"/>
            <a:chExt cx="192" cy="384"/>
          </a:xfrm>
        </p:grpSpPr>
        <p:sp>
          <p:nvSpPr>
            <p:cNvPr id="196649" name="Line 5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6650" name="Line 5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6651" name="Line 5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" name="Group 58"/>
          <p:cNvGrpSpPr>
            <a:grpSpLocks/>
          </p:cNvGrpSpPr>
          <p:nvPr/>
        </p:nvGrpSpPr>
        <p:grpSpPr bwMode="auto">
          <a:xfrm>
            <a:off x="6858000" y="4559300"/>
            <a:ext cx="207963" cy="577850"/>
            <a:chOff x="528" y="3216"/>
            <a:chExt cx="192" cy="384"/>
          </a:xfrm>
        </p:grpSpPr>
        <p:sp>
          <p:nvSpPr>
            <p:cNvPr id="196646" name="Line 59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6647" name="Line 60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6648" name="Line 61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" name="Group 62"/>
          <p:cNvGrpSpPr>
            <a:grpSpLocks/>
          </p:cNvGrpSpPr>
          <p:nvPr/>
        </p:nvGrpSpPr>
        <p:grpSpPr bwMode="auto">
          <a:xfrm>
            <a:off x="7467600" y="5867400"/>
            <a:ext cx="207963" cy="577850"/>
            <a:chOff x="528" y="3216"/>
            <a:chExt cx="192" cy="384"/>
          </a:xfrm>
        </p:grpSpPr>
        <p:sp>
          <p:nvSpPr>
            <p:cNvPr id="196643" name="Line 6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6644" name="Line 6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6645" name="Line 6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" name="Group 66"/>
          <p:cNvGrpSpPr>
            <a:grpSpLocks/>
          </p:cNvGrpSpPr>
          <p:nvPr/>
        </p:nvGrpSpPr>
        <p:grpSpPr bwMode="auto">
          <a:xfrm rot="-1040097">
            <a:off x="8229600" y="4495800"/>
            <a:ext cx="207963" cy="577850"/>
            <a:chOff x="528" y="3216"/>
            <a:chExt cx="192" cy="384"/>
          </a:xfrm>
        </p:grpSpPr>
        <p:sp>
          <p:nvSpPr>
            <p:cNvPr id="196640" name="Line 6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6641" name="Line 6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6642" name="Line 6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" name="Group 70"/>
          <p:cNvGrpSpPr>
            <a:grpSpLocks/>
          </p:cNvGrpSpPr>
          <p:nvPr/>
        </p:nvGrpSpPr>
        <p:grpSpPr bwMode="auto">
          <a:xfrm>
            <a:off x="7772400" y="5867400"/>
            <a:ext cx="207963" cy="577850"/>
            <a:chOff x="528" y="3216"/>
            <a:chExt cx="192" cy="384"/>
          </a:xfrm>
        </p:grpSpPr>
        <p:sp>
          <p:nvSpPr>
            <p:cNvPr id="196637" name="Line 7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6638" name="Line 7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6639" name="Line 7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7" name="Group 74"/>
          <p:cNvGrpSpPr>
            <a:grpSpLocks/>
          </p:cNvGrpSpPr>
          <p:nvPr/>
        </p:nvGrpSpPr>
        <p:grpSpPr bwMode="auto">
          <a:xfrm rot="2272902">
            <a:off x="4114800" y="3124200"/>
            <a:ext cx="174625" cy="638175"/>
            <a:chOff x="528" y="3216"/>
            <a:chExt cx="192" cy="384"/>
          </a:xfrm>
        </p:grpSpPr>
        <p:sp>
          <p:nvSpPr>
            <p:cNvPr id="196634" name="Line 7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6635" name="Line 7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6636" name="Line 7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7318411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Node with Two Children</a:t>
            </a:r>
          </a:p>
        </p:txBody>
      </p:sp>
      <p:sp>
        <p:nvSpPr>
          <p:cNvPr id="197636" name="Rectangle 4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4267200" y="2514600"/>
            <a:ext cx="657225" cy="825500"/>
            <a:chOff x="1920" y="2544"/>
            <a:chExt cx="384" cy="528"/>
          </a:xfrm>
        </p:grpSpPr>
        <p:sp>
          <p:nvSpPr>
            <p:cNvPr id="197716" name="Rectangle 6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717" name="Rectangle 7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718" name="Rectangle 8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719" name="Text Box 9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14</a:t>
              </a:r>
            </a:p>
          </p:txBody>
        </p:sp>
      </p:grpSp>
      <p:sp>
        <p:nvSpPr>
          <p:cNvPr id="197638" name="Line 10"/>
          <p:cNvSpPr>
            <a:spLocks noChangeShapeType="1"/>
          </p:cNvSpPr>
          <p:nvPr/>
        </p:nvSpPr>
        <p:spPr bwMode="auto">
          <a:xfrm>
            <a:off x="4772025" y="314325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715000" y="1219200"/>
            <a:ext cx="657225" cy="825500"/>
            <a:chOff x="1920" y="2544"/>
            <a:chExt cx="384" cy="528"/>
          </a:xfrm>
        </p:grpSpPr>
        <p:sp>
          <p:nvSpPr>
            <p:cNvPr id="197712" name="Rectangle 12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713" name="Rectangle 13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714" name="Rectangle 14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715" name="Text Box 15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50</a:t>
              </a:r>
            </a:p>
          </p:txBody>
        </p:sp>
      </p:grpSp>
      <p:sp>
        <p:nvSpPr>
          <p:cNvPr id="197640" name="Line 16"/>
          <p:cNvSpPr>
            <a:spLocks noChangeShapeType="1"/>
          </p:cNvSpPr>
          <p:nvPr/>
        </p:nvSpPr>
        <p:spPr bwMode="auto">
          <a:xfrm flipH="1">
            <a:off x="4648200" y="18288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7641" name="Line 17"/>
          <p:cNvSpPr>
            <a:spLocks noChangeShapeType="1"/>
          </p:cNvSpPr>
          <p:nvPr/>
        </p:nvSpPr>
        <p:spPr bwMode="auto">
          <a:xfrm>
            <a:off x="6172200" y="18288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7086600" y="2514600"/>
            <a:ext cx="657225" cy="825500"/>
            <a:chOff x="1920" y="2544"/>
            <a:chExt cx="384" cy="528"/>
          </a:xfrm>
        </p:grpSpPr>
        <p:sp>
          <p:nvSpPr>
            <p:cNvPr id="197708" name="Rectangle 1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709" name="Rectangle 2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710" name="Rectangle 2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711" name="Text Box 2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94</a:t>
              </a:r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6477000" y="3898900"/>
            <a:ext cx="657225" cy="825500"/>
            <a:chOff x="1920" y="2544"/>
            <a:chExt cx="384" cy="528"/>
          </a:xfrm>
        </p:grpSpPr>
        <p:sp>
          <p:nvSpPr>
            <p:cNvPr id="197704" name="Rectangle 2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705" name="Rectangle 2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706" name="Rectangle 2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707" name="Text Box 2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71</a:t>
              </a:r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7772400" y="3898900"/>
            <a:ext cx="657225" cy="825500"/>
            <a:chOff x="1920" y="2544"/>
            <a:chExt cx="384" cy="528"/>
          </a:xfrm>
        </p:grpSpPr>
        <p:sp>
          <p:nvSpPr>
            <p:cNvPr id="197700" name="Rectangle 2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701" name="Rectangle 3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702" name="Rectangle 3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703" name="Text Box 3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8" name="Group 33"/>
          <p:cNvGrpSpPr>
            <a:grpSpLocks/>
          </p:cNvGrpSpPr>
          <p:nvPr/>
        </p:nvGrpSpPr>
        <p:grpSpPr bwMode="auto">
          <a:xfrm>
            <a:off x="7391400" y="5194300"/>
            <a:ext cx="657225" cy="825500"/>
            <a:chOff x="1920" y="2544"/>
            <a:chExt cx="384" cy="528"/>
          </a:xfrm>
        </p:grpSpPr>
        <p:sp>
          <p:nvSpPr>
            <p:cNvPr id="197696" name="Rectangle 3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697" name="Rectangle 3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698" name="Rectangle 3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699" name="Text Box 3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108</a:t>
              </a:r>
            </a:p>
          </p:txBody>
        </p:sp>
      </p:grpSp>
      <p:grpSp>
        <p:nvGrpSpPr>
          <p:cNvPr id="9" name="Group 38"/>
          <p:cNvGrpSpPr>
            <a:grpSpLocks/>
          </p:cNvGrpSpPr>
          <p:nvPr/>
        </p:nvGrpSpPr>
        <p:grpSpPr bwMode="auto">
          <a:xfrm>
            <a:off x="5943600" y="5194300"/>
            <a:ext cx="657225" cy="825500"/>
            <a:chOff x="1920" y="2544"/>
            <a:chExt cx="384" cy="528"/>
          </a:xfrm>
        </p:grpSpPr>
        <p:sp>
          <p:nvSpPr>
            <p:cNvPr id="197692" name="Rectangle 3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693" name="Rectangle 4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694" name="Rectangle 4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695" name="Text Box 4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grpSp>
        <p:nvGrpSpPr>
          <p:cNvPr id="10" name="Group 43"/>
          <p:cNvGrpSpPr>
            <a:grpSpLocks/>
          </p:cNvGrpSpPr>
          <p:nvPr/>
        </p:nvGrpSpPr>
        <p:grpSpPr bwMode="auto">
          <a:xfrm>
            <a:off x="4800600" y="3898900"/>
            <a:ext cx="657225" cy="825500"/>
            <a:chOff x="1920" y="2544"/>
            <a:chExt cx="384" cy="528"/>
          </a:xfrm>
        </p:grpSpPr>
        <p:sp>
          <p:nvSpPr>
            <p:cNvPr id="197688" name="Rectangle 44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689" name="Rectangle 45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690" name="Rectangle 46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691" name="Text Box 47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197648" name="Line 48"/>
          <p:cNvSpPr>
            <a:spLocks noChangeShapeType="1"/>
          </p:cNvSpPr>
          <p:nvPr/>
        </p:nvSpPr>
        <p:spPr bwMode="auto">
          <a:xfrm flipH="1">
            <a:off x="6781800" y="3136900"/>
            <a:ext cx="461963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7649" name="Line 49"/>
          <p:cNvSpPr>
            <a:spLocks noChangeShapeType="1"/>
          </p:cNvSpPr>
          <p:nvPr/>
        </p:nvSpPr>
        <p:spPr bwMode="auto">
          <a:xfrm>
            <a:off x="7586663" y="313690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7650" name="Line 50"/>
          <p:cNvSpPr>
            <a:spLocks noChangeShapeType="1"/>
          </p:cNvSpPr>
          <p:nvPr/>
        </p:nvSpPr>
        <p:spPr bwMode="auto">
          <a:xfrm flipH="1">
            <a:off x="6324600" y="45085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7651" name="Line 51"/>
          <p:cNvSpPr>
            <a:spLocks noChangeShapeType="1"/>
          </p:cNvSpPr>
          <p:nvPr/>
        </p:nvSpPr>
        <p:spPr bwMode="auto">
          <a:xfrm flipH="1">
            <a:off x="7620000" y="452755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1" name="Group 52"/>
          <p:cNvGrpSpPr>
            <a:grpSpLocks/>
          </p:cNvGrpSpPr>
          <p:nvPr/>
        </p:nvGrpSpPr>
        <p:grpSpPr bwMode="auto">
          <a:xfrm>
            <a:off x="4876800" y="4572000"/>
            <a:ext cx="207963" cy="577850"/>
            <a:chOff x="528" y="3216"/>
            <a:chExt cx="192" cy="384"/>
          </a:xfrm>
        </p:grpSpPr>
        <p:sp>
          <p:nvSpPr>
            <p:cNvPr id="197685" name="Line 5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686" name="Line 5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687" name="Line 5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" name="Group 56"/>
          <p:cNvGrpSpPr>
            <a:grpSpLocks/>
          </p:cNvGrpSpPr>
          <p:nvPr/>
        </p:nvGrpSpPr>
        <p:grpSpPr bwMode="auto">
          <a:xfrm>
            <a:off x="5181600" y="4572000"/>
            <a:ext cx="207963" cy="577850"/>
            <a:chOff x="528" y="3216"/>
            <a:chExt cx="192" cy="384"/>
          </a:xfrm>
        </p:grpSpPr>
        <p:sp>
          <p:nvSpPr>
            <p:cNvPr id="197682" name="Line 5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683" name="Line 5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684" name="Line 5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" name="Group 60"/>
          <p:cNvGrpSpPr>
            <a:grpSpLocks/>
          </p:cNvGrpSpPr>
          <p:nvPr/>
        </p:nvGrpSpPr>
        <p:grpSpPr bwMode="auto">
          <a:xfrm>
            <a:off x="6019800" y="5867400"/>
            <a:ext cx="207963" cy="577850"/>
            <a:chOff x="528" y="3216"/>
            <a:chExt cx="192" cy="384"/>
          </a:xfrm>
        </p:grpSpPr>
        <p:sp>
          <p:nvSpPr>
            <p:cNvPr id="197679" name="Line 6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680" name="Line 6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681" name="Line 6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" name="Group 64"/>
          <p:cNvGrpSpPr>
            <a:grpSpLocks/>
          </p:cNvGrpSpPr>
          <p:nvPr/>
        </p:nvGrpSpPr>
        <p:grpSpPr bwMode="auto">
          <a:xfrm>
            <a:off x="6324600" y="5867400"/>
            <a:ext cx="207963" cy="577850"/>
            <a:chOff x="528" y="3216"/>
            <a:chExt cx="192" cy="384"/>
          </a:xfrm>
        </p:grpSpPr>
        <p:sp>
          <p:nvSpPr>
            <p:cNvPr id="197676" name="Line 6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677" name="Line 6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678" name="Line 6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" name="Group 68"/>
          <p:cNvGrpSpPr>
            <a:grpSpLocks/>
          </p:cNvGrpSpPr>
          <p:nvPr/>
        </p:nvGrpSpPr>
        <p:grpSpPr bwMode="auto">
          <a:xfrm>
            <a:off x="6858000" y="4572000"/>
            <a:ext cx="207963" cy="577850"/>
            <a:chOff x="528" y="3216"/>
            <a:chExt cx="192" cy="384"/>
          </a:xfrm>
        </p:grpSpPr>
        <p:sp>
          <p:nvSpPr>
            <p:cNvPr id="197673" name="Line 69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674" name="Line 70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675" name="Line 71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" name="Group 72"/>
          <p:cNvGrpSpPr>
            <a:grpSpLocks/>
          </p:cNvGrpSpPr>
          <p:nvPr/>
        </p:nvGrpSpPr>
        <p:grpSpPr bwMode="auto">
          <a:xfrm>
            <a:off x="7467600" y="5867400"/>
            <a:ext cx="207963" cy="577850"/>
            <a:chOff x="528" y="3216"/>
            <a:chExt cx="192" cy="384"/>
          </a:xfrm>
        </p:grpSpPr>
        <p:sp>
          <p:nvSpPr>
            <p:cNvPr id="197670" name="Line 7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671" name="Line 7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672" name="Line 7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7" name="Group 76"/>
          <p:cNvGrpSpPr>
            <a:grpSpLocks/>
          </p:cNvGrpSpPr>
          <p:nvPr/>
        </p:nvGrpSpPr>
        <p:grpSpPr bwMode="auto">
          <a:xfrm rot="-1040097">
            <a:off x="8229600" y="4495800"/>
            <a:ext cx="207963" cy="577850"/>
            <a:chOff x="528" y="3216"/>
            <a:chExt cx="192" cy="384"/>
          </a:xfrm>
        </p:grpSpPr>
        <p:sp>
          <p:nvSpPr>
            <p:cNvPr id="197667" name="Line 7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668" name="Line 7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669" name="Line 7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" name="Group 80"/>
          <p:cNvGrpSpPr>
            <a:grpSpLocks/>
          </p:cNvGrpSpPr>
          <p:nvPr/>
        </p:nvGrpSpPr>
        <p:grpSpPr bwMode="auto">
          <a:xfrm>
            <a:off x="7772400" y="5867400"/>
            <a:ext cx="207963" cy="577850"/>
            <a:chOff x="528" y="3216"/>
            <a:chExt cx="192" cy="384"/>
          </a:xfrm>
        </p:grpSpPr>
        <p:sp>
          <p:nvSpPr>
            <p:cNvPr id="197664" name="Line 8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665" name="Line 8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666" name="Line 8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" name="Group 84"/>
          <p:cNvGrpSpPr>
            <a:grpSpLocks/>
          </p:cNvGrpSpPr>
          <p:nvPr/>
        </p:nvGrpSpPr>
        <p:grpSpPr bwMode="auto">
          <a:xfrm rot="2272902">
            <a:off x="4114800" y="3124200"/>
            <a:ext cx="174625" cy="638175"/>
            <a:chOff x="528" y="3216"/>
            <a:chExt cx="192" cy="384"/>
          </a:xfrm>
        </p:grpSpPr>
        <p:sp>
          <p:nvSpPr>
            <p:cNvPr id="197661" name="Line 8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662" name="Line 8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663" name="Line 8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45494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Node with Two Children</a:t>
            </a:r>
          </a:p>
        </p:txBody>
      </p:sp>
      <p:sp>
        <p:nvSpPr>
          <p:cNvPr id="198659" name="Rectangle 3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14400" y="2501900"/>
            <a:ext cx="657225" cy="825500"/>
            <a:chOff x="1920" y="2544"/>
            <a:chExt cx="384" cy="528"/>
          </a:xfrm>
        </p:grpSpPr>
        <p:sp>
          <p:nvSpPr>
            <p:cNvPr id="198740" name="Rectangle 5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41" name="Rectangle 6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42" name="Rectangle 7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43" name="Text Box 8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14</a:t>
              </a:r>
            </a:p>
          </p:txBody>
        </p:sp>
      </p:grpSp>
      <p:sp>
        <p:nvSpPr>
          <p:cNvPr id="198661" name="Line 9"/>
          <p:cNvSpPr>
            <a:spLocks noChangeShapeType="1"/>
          </p:cNvSpPr>
          <p:nvPr/>
        </p:nvSpPr>
        <p:spPr bwMode="auto">
          <a:xfrm>
            <a:off x="1419225" y="313055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362200" y="1206500"/>
            <a:ext cx="657225" cy="825500"/>
            <a:chOff x="1920" y="2544"/>
            <a:chExt cx="384" cy="528"/>
          </a:xfrm>
        </p:grpSpPr>
        <p:sp>
          <p:nvSpPr>
            <p:cNvPr id="198736" name="Rectangle 11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37" name="Rectangle 12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38" name="Rectangle 13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39" name="Text Box 14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50</a:t>
              </a:r>
            </a:p>
          </p:txBody>
        </p:sp>
      </p:grpSp>
      <p:sp>
        <p:nvSpPr>
          <p:cNvPr id="198663" name="Line 15"/>
          <p:cNvSpPr>
            <a:spLocks noChangeShapeType="1"/>
          </p:cNvSpPr>
          <p:nvPr/>
        </p:nvSpPr>
        <p:spPr bwMode="auto">
          <a:xfrm flipH="1">
            <a:off x="1295400" y="18161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8664" name="Line 16"/>
          <p:cNvSpPr>
            <a:spLocks noChangeShapeType="1"/>
          </p:cNvSpPr>
          <p:nvPr/>
        </p:nvSpPr>
        <p:spPr bwMode="auto">
          <a:xfrm>
            <a:off x="2819400" y="18161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733800" y="2501900"/>
            <a:ext cx="657225" cy="825500"/>
            <a:chOff x="1920" y="2544"/>
            <a:chExt cx="384" cy="528"/>
          </a:xfrm>
        </p:grpSpPr>
        <p:sp>
          <p:nvSpPr>
            <p:cNvPr id="198732" name="Rectangle 1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33" name="Rectangle 1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34" name="Rectangle 2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35" name="Text Box 2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94</a:t>
              </a: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3124200" y="3886200"/>
            <a:ext cx="657225" cy="825500"/>
            <a:chOff x="1920" y="2544"/>
            <a:chExt cx="384" cy="528"/>
          </a:xfrm>
        </p:grpSpPr>
        <p:sp>
          <p:nvSpPr>
            <p:cNvPr id="198728" name="Rectangle 2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29" name="Rectangle 2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30" name="Rectangle 2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31" name="Text Box 2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71</a:t>
              </a:r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4419600" y="3886200"/>
            <a:ext cx="657225" cy="825500"/>
            <a:chOff x="1920" y="2544"/>
            <a:chExt cx="384" cy="528"/>
          </a:xfrm>
        </p:grpSpPr>
        <p:sp>
          <p:nvSpPr>
            <p:cNvPr id="198724" name="Rectangle 2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25" name="Rectangle 2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26" name="Rectangle 3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27" name="Text Box 3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4038600" y="5181600"/>
            <a:ext cx="657225" cy="825500"/>
            <a:chOff x="1920" y="2544"/>
            <a:chExt cx="384" cy="528"/>
          </a:xfrm>
        </p:grpSpPr>
        <p:sp>
          <p:nvSpPr>
            <p:cNvPr id="198720" name="Rectangle 3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21" name="Rectangle 3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22" name="Rectangle 3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23" name="Text Box 3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108</a:t>
              </a:r>
            </a:p>
          </p:txBody>
        </p:sp>
      </p:grpSp>
      <p:grpSp>
        <p:nvGrpSpPr>
          <p:cNvPr id="8" name="Group 37"/>
          <p:cNvGrpSpPr>
            <a:grpSpLocks/>
          </p:cNvGrpSpPr>
          <p:nvPr/>
        </p:nvGrpSpPr>
        <p:grpSpPr bwMode="auto">
          <a:xfrm>
            <a:off x="2590800" y="5181600"/>
            <a:ext cx="657225" cy="825500"/>
            <a:chOff x="1920" y="2544"/>
            <a:chExt cx="384" cy="528"/>
          </a:xfrm>
        </p:grpSpPr>
        <p:sp>
          <p:nvSpPr>
            <p:cNvPr id="198716" name="Rectangle 3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17" name="Rectangle 3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18" name="Rectangle 4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19" name="Text Box 4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grpSp>
        <p:nvGrpSpPr>
          <p:cNvPr id="9" name="Group 42"/>
          <p:cNvGrpSpPr>
            <a:grpSpLocks/>
          </p:cNvGrpSpPr>
          <p:nvPr/>
        </p:nvGrpSpPr>
        <p:grpSpPr bwMode="auto">
          <a:xfrm>
            <a:off x="1447800" y="3886200"/>
            <a:ext cx="657225" cy="825500"/>
            <a:chOff x="1920" y="2544"/>
            <a:chExt cx="384" cy="528"/>
          </a:xfrm>
        </p:grpSpPr>
        <p:sp>
          <p:nvSpPr>
            <p:cNvPr id="198712" name="Rectangle 4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13" name="Rectangle 4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14" name="Rectangle 4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715" name="Text Box 4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198671" name="Line 47"/>
          <p:cNvSpPr>
            <a:spLocks noChangeShapeType="1"/>
          </p:cNvSpPr>
          <p:nvPr/>
        </p:nvSpPr>
        <p:spPr bwMode="auto">
          <a:xfrm flipH="1">
            <a:off x="3429000" y="3124200"/>
            <a:ext cx="461963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8672" name="Line 48"/>
          <p:cNvSpPr>
            <a:spLocks noChangeShapeType="1"/>
          </p:cNvSpPr>
          <p:nvPr/>
        </p:nvSpPr>
        <p:spPr bwMode="auto">
          <a:xfrm>
            <a:off x="4233863" y="312420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8673" name="Line 49"/>
          <p:cNvSpPr>
            <a:spLocks noChangeShapeType="1"/>
          </p:cNvSpPr>
          <p:nvPr/>
        </p:nvSpPr>
        <p:spPr bwMode="auto">
          <a:xfrm flipH="1">
            <a:off x="2971800" y="44958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8674" name="Line 50"/>
          <p:cNvSpPr>
            <a:spLocks noChangeShapeType="1"/>
          </p:cNvSpPr>
          <p:nvPr/>
        </p:nvSpPr>
        <p:spPr bwMode="auto">
          <a:xfrm flipH="1">
            <a:off x="4267200" y="451485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1524000" y="4559300"/>
            <a:ext cx="207963" cy="577850"/>
            <a:chOff x="528" y="3216"/>
            <a:chExt cx="192" cy="384"/>
          </a:xfrm>
        </p:grpSpPr>
        <p:sp>
          <p:nvSpPr>
            <p:cNvPr id="198709" name="Line 52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710" name="Line 53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711" name="Line 54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1828800" y="4559300"/>
            <a:ext cx="207963" cy="577850"/>
            <a:chOff x="528" y="3216"/>
            <a:chExt cx="192" cy="384"/>
          </a:xfrm>
        </p:grpSpPr>
        <p:sp>
          <p:nvSpPr>
            <p:cNvPr id="198706" name="Line 56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707" name="Line 57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708" name="Line 58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" name="Group 59"/>
          <p:cNvGrpSpPr>
            <a:grpSpLocks/>
          </p:cNvGrpSpPr>
          <p:nvPr/>
        </p:nvGrpSpPr>
        <p:grpSpPr bwMode="auto">
          <a:xfrm>
            <a:off x="2667000" y="5854700"/>
            <a:ext cx="207963" cy="577850"/>
            <a:chOff x="528" y="3216"/>
            <a:chExt cx="192" cy="384"/>
          </a:xfrm>
        </p:grpSpPr>
        <p:sp>
          <p:nvSpPr>
            <p:cNvPr id="198703" name="Line 60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704" name="Line 61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705" name="Line 62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" name="Group 63"/>
          <p:cNvGrpSpPr>
            <a:grpSpLocks/>
          </p:cNvGrpSpPr>
          <p:nvPr/>
        </p:nvGrpSpPr>
        <p:grpSpPr bwMode="auto">
          <a:xfrm>
            <a:off x="2971800" y="5854700"/>
            <a:ext cx="207963" cy="577850"/>
            <a:chOff x="528" y="3216"/>
            <a:chExt cx="192" cy="384"/>
          </a:xfrm>
        </p:grpSpPr>
        <p:sp>
          <p:nvSpPr>
            <p:cNvPr id="198700" name="Line 64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701" name="Line 65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702" name="Line 66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" name="Group 67"/>
          <p:cNvGrpSpPr>
            <a:grpSpLocks/>
          </p:cNvGrpSpPr>
          <p:nvPr/>
        </p:nvGrpSpPr>
        <p:grpSpPr bwMode="auto">
          <a:xfrm>
            <a:off x="3505200" y="4559300"/>
            <a:ext cx="207963" cy="577850"/>
            <a:chOff x="528" y="3216"/>
            <a:chExt cx="192" cy="384"/>
          </a:xfrm>
        </p:grpSpPr>
        <p:sp>
          <p:nvSpPr>
            <p:cNvPr id="198697" name="Line 68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698" name="Line 69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699" name="Line 70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" name="Group 71"/>
          <p:cNvGrpSpPr>
            <a:grpSpLocks/>
          </p:cNvGrpSpPr>
          <p:nvPr/>
        </p:nvGrpSpPr>
        <p:grpSpPr bwMode="auto">
          <a:xfrm>
            <a:off x="4114800" y="5854700"/>
            <a:ext cx="207963" cy="577850"/>
            <a:chOff x="528" y="3216"/>
            <a:chExt cx="192" cy="384"/>
          </a:xfrm>
        </p:grpSpPr>
        <p:sp>
          <p:nvSpPr>
            <p:cNvPr id="198694" name="Line 72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695" name="Line 73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696" name="Line 74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" name="Group 75"/>
          <p:cNvGrpSpPr>
            <a:grpSpLocks/>
          </p:cNvGrpSpPr>
          <p:nvPr/>
        </p:nvGrpSpPr>
        <p:grpSpPr bwMode="auto">
          <a:xfrm rot="-1040097">
            <a:off x="4876800" y="4483100"/>
            <a:ext cx="207963" cy="577850"/>
            <a:chOff x="528" y="3216"/>
            <a:chExt cx="192" cy="384"/>
          </a:xfrm>
        </p:grpSpPr>
        <p:sp>
          <p:nvSpPr>
            <p:cNvPr id="198691" name="Line 76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692" name="Line 77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693" name="Line 78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7" name="Group 79"/>
          <p:cNvGrpSpPr>
            <a:grpSpLocks/>
          </p:cNvGrpSpPr>
          <p:nvPr/>
        </p:nvGrpSpPr>
        <p:grpSpPr bwMode="auto">
          <a:xfrm>
            <a:off x="4419600" y="5854700"/>
            <a:ext cx="207963" cy="577850"/>
            <a:chOff x="528" y="3216"/>
            <a:chExt cx="192" cy="384"/>
          </a:xfrm>
        </p:grpSpPr>
        <p:sp>
          <p:nvSpPr>
            <p:cNvPr id="198688" name="Line 80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689" name="Line 81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690" name="Line 82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" name="Group 83"/>
          <p:cNvGrpSpPr>
            <a:grpSpLocks/>
          </p:cNvGrpSpPr>
          <p:nvPr/>
        </p:nvGrpSpPr>
        <p:grpSpPr bwMode="auto">
          <a:xfrm rot="2272902">
            <a:off x="762000" y="3111500"/>
            <a:ext cx="174625" cy="638175"/>
            <a:chOff x="528" y="3216"/>
            <a:chExt cx="192" cy="384"/>
          </a:xfrm>
        </p:grpSpPr>
        <p:sp>
          <p:nvSpPr>
            <p:cNvPr id="198685" name="Line 84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686" name="Line 85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687" name="Line 86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98684" name="Text Box 87"/>
          <p:cNvSpPr txBox="1">
            <a:spLocks noChangeArrowheads="1"/>
          </p:cNvSpPr>
          <p:nvPr/>
        </p:nvSpPr>
        <p:spPr bwMode="auto">
          <a:xfrm>
            <a:off x="5089525" y="1487488"/>
            <a:ext cx="236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Let’s delete 50.</a:t>
            </a:r>
          </a:p>
        </p:txBody>
      </p:sp>
    </p:spTree>
    <p:extLst>
      <p:ext uri="{BB962C8B-B14F-4D97-AF65-F5344CB8AC3E}">
        <p14:creationId xmlns:p14="http://schemas.microsoft.com/office/powerpoint/2010/main" xmlns="" val="791298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Node with Two Children</a:t>
            </a:r>
          </a:p>
        </p:txBody>
      </p:sp>
      <p:sp>
        <p:nvSpPr>
          <p:cNvPr id="199683" name="Rectangle 3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14400" y="2501900"/>
            <a:ext cx="657225" cy="825500"/>
            <a:chOff x="1920" y="2544"/>
            <a:chExt cx="384" cy="528"/>
          </a:xfrm>
        </p:grpSpPr>
        <p:sp>
          <p:nvSpPr>
            <p:cNvPr id="199764" name="Rectangle 5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65" name="Rectangle 6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66" name="Rectangle 7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67" name="Text Box 8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14</a:t>
              </a:r>
            </a:p>
          </p:txBody>
        </p:sp>
      </p:grpSp>
      <p:sp>
        <p:nvSpPr>
          <p:cNvPr id="199685" name="Line 9"/>
          <p:cNvSpPr>
            <a:spLocks noChangeShapeType="1"/>
          </p:cNvSpPr>
          <p:nvPr/>
        </p:nvSpPr>
        <p:spPr bwMode="auto">
          <a:xfrm>
            <a:off x="1419225" y="313055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362200" y="1206500"/>
            <a:ext cx="657225" cy="825500"/>
            <a:chOff x="1920" y="2544"/>
            <a:chExt cx="384" cy="528"/>
          </a:xfrm>
        </p:grpSpPr>
        <p:sp>
          <p:nvSpPr>
            <p:cNvPr id="199760" name="Rectangle 11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61" name="Rectangle 12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62" name="Rectangle 13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63" name="Text Box 14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50</a:t>
              </a:r>
            </a:p>
          </p:txBody>
        </p:sp>
      </p:grpSp>
      <p:sp>
        <p:nvSpPr>
          <p:cNvPr id="199687" name="Line 15"/>
          <p:cNvSpPr>
            <a:spLocks noChangeShapeType="1"/>
          </p:cNvSpPr>
          <p:nvPr/>
        </p:nvSpPr>
        <p:spPr bwMode="auto">
          <a:xfrm flipH="1">
            <a:off x="1295400" y="18161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9688" name="Line 16"/>
          <p:cNvSpPr>
            <a:spLocks noChangeShapeType="1"/>
          </p:cNvSpPr>
          <p:nvPr/>
        </p:nvSpPr>
        <p:spPr bwMode="auto">
          <a:xfrm>
            <a:off x="2819400" y="18161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733800" y="2501900"/>
            <a:ext cx="657225" cy="825500"/>
            <a:chOff x="1920" y="2544"/>
            <a:chExt cx="384" cy="528"/>
          </a:xfrm>
        </p:grpSpPr>
        <p:sp>
          <p:nvSpPr>
            <p:cNvPr id="199756" name="Rectangle 1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57" name="Rectangle 1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58" name="Rectangle 2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59" name="Text Box 2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94</a:t>
              </a: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3124200" y="3886200"/>
            <a:ext cx="657225" cy="825500"/>
            <a:chOff x="1920" y="2544"/>
            <a:chExt cx="384" cy="528"/>
          </a:xfrm>
        </p:grpSpPr>
        <p:sp>
          <p:nvSpPr>
            <p:cNvPr id="199752" name="Rectangle 2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53" name="Rectangle 2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54" name="Rectangle 2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55" name="Text Box 2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71</a:t>
              </a:r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4419600" y="3886200"/>
            <a:ext cx="657225" cy="825500"/>
            <a:chOff x="1920" y="2544"/>
            <a:chExt cx="384" cy="528"/>
          </a:xfrm>
        </p:grpSpPr>
        <p:sp>
          <p:nvSpPr>
            <p:cNvPr id="199748" name="Rectangle 2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49" name="Rectangle 2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50" name="Rectangle 3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51" name="Text Box 3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4038600" y="5181600"/>
            <a:ext cx="657225" cy="825500"/>
            <a:chOff x="1920" y="2544"/>
            <a:chExt cx="384" cy="528"/>
          </a:xfrm>
        </p:grpSpPr>
        <p:sp>
          <p:nvSpPr>
            <p:cNvPr id="199744" name="Rectangle 3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45" name="Rectangle 3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46" name="Rectangle 3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47" name="Text Box 3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108</a:t>
              </a:r>
            </a:p>
          </p:txBody>
        </p:sp>
      </p:grpSp>
      <p:grpSp>
        <p:nvGrpSpPr>
          <p:cNvPr id="8" name="Group 37"/>
          <p:cNvGrpSpPr>
            <a:grpSpLocks/>
          </p:cNvGrpSpPr>
          <p:nvPr/>
        </p:nvGrpSpPr>
        <p:grpSpPr bwMode="auto">
          <a:xfrm>
            <a:off x="2590800" y="5181600"/>
            <a:ext cx="657225" cy="825500"/>
            <a:chOff x="1920" y="2544"/>
            <a:chExt cx="384" cy="528"/>
          </a:xfrm>
        </p:grpSpPr>
        <p:sp>
          <p:nvSpPr>
            <p:cNvPr id="199740" name="Rectangle 3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41" name="Rectangle 3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42" name="Rectangle 4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43" name="Text Box 4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grpSp>
        <p:nvGrpSpPr>
          <p:cNvPr id="9" name="Group 42"/>
          <p:cNvGrpSpPr>
            <a:grpSpLocks/>
          </p:cNvGrpSpPr>
          <p:nvPr/>
        </p:nvGrpSpPr>
        <p:grpSpPr bwMode="auto">
          <a:xfrm>
            <a:off x="1447800" y="3886200"/>
            <a:ext cx="657225" cy="825500"/>
            <a:chOff x="1920" y="2544"/>
            <a:chExt cx="384" cy="528"/>
          </a:xfrm>
        </p:grpSpPr>
        <p:sp>
          <p:nvSpPr>
            <p:cNvPr id="199736" name="Rectangle 4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37" name="Rectangle 4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38" name="Rectangle 4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9739" name="Text Box 4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199695" name="Line 47"/>
          <p:cNvSpPr>
            <a:spLocks noChangeShapeType="1"/>
          </p:cNvSpPr>
          <p:nvPr/>
        </p:nvSpPr>
        <p:spPr bwMode="auto">
          <a:xfrm flipH="1">
            <a:off x="3429000" y="3124200"/>
            <a:ext cx="461963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9696" name="Line 48"/>
          <p:cNvSpPr>
            <a:spLocks noChangeShapeType="1"/>
          </p:cNvSpPr>
          <p:nvPr/>
        </p:nvSpPr>
        <p:spPr bwMode="auto">
          <a:xfrm>
            <a:off x="4233863" y="312420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9697" name="Line 49"/>
          <p:cNvSpPr>
            <a:spLocks noChangeShapeType="1"/>
          </p:cNvSpPr>
          <p:nvPr/>
        </p:nvSpPr>
        <p:spPr bwMode="auto">
          <a:xfrm flipH="1">
            <a:off x="2971800" y="44958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9698" name="Line 50"/>
          <p:cNvSpPr>
            <a:spLocks noChangeShapeType="1"/>
          </p:cNvSpPr>
          <p:nvPr/>
        </p:nvSpPr>
        <p:spPr bwMode="auto">
          <a:xfrm flipH="1">
            <a:off x="4267200" y="451485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1524000" y="4559300"/>
            <a:ext cx="207963" cy="577850"/>
            <a:chOff x="528" y="3216"/>
            <a:chExt cx="192" cy="384"/>
          </a:xfrm>
        </p:grpSpPr>
        <p:sp>
          <p:nvSpPr>
            <p:cNvPr id="199733" name="Line 52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734" name="Line 53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735" name="Line 54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1828800" y="4559300"/>
            <a:ext cx="207963" cy="577850"/>
            <a:chOff x="528" y="3216"/>
            <a:chExt cx="192" cy="384"/>
          </a:xfrm>
        </p:grpSpPr>
        <p:sp>
          <p:nvSpPr>
            <p:cNvPr id="199730" name="Line 56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731" name="Line 57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732" name="Line 58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" name="Group 59"/>
          <p:cNvGrpSpPr>
            <a:grpSpLocks/>
          </p:cNvGrpSpPr>
          <p:nvPr/>
        </p:nvGrpSpPr>
        <p:grpSpPr bwMode="auto">
          <a:xfrm>
            <a:off x="2667000" y="5854700"/>
            <a:ext cx="207963" cy="577850"/>
            <a:chOff x="528" y="3216"/>
            <a:chExt cx="192" cy="384"/>
          </a:xfrm>
        </p:grpSpPr>
        <p:sp>
          <p:nvSpPr>
            <p:cNvPr id="199727" name="Line 60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728" name="Line 61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729" name="Line 62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" name="Group 63"/>
          <p:cNvGrpSpPr>
            <a:grpSpLocks/>
          </p:cNvGrpSpPr>
          <p:nvPr/>
        </p:nvGrpSpPr>
        <p:grpSpPr bwMode="auto">
          <a:xfrm>
            <a:off x="2971800" y="5854700"/>
            <a:ext cx="207963" cy="577850"/>
            <a:chOff x="528" y="3216"/>
            <a:chExt cx="192" cy="384"/>
          </a:xfrm>
        </p:grpSpPr>
        <p:sp>
          <p:nvSpPr>
            <p:cNvPr id="199724" name="Line 64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725" name="Line 65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726" name="Line 66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" name="Group 67"/>
          <p:cNvGrpSpPr>
            <a:grpSpLocks/>
          </p:cNvGrpSpPr>
          <p:nvPr/>
        </p:nvGrpSpPr>
        <p:grpSpPr bwMode="auto">
          <a:xfrm>
            <a:off x="3505200" y="4559300"/>
            <a:ext cx="207963" cy="577850"/>
            <a:chOff x="528" y="3216"/>
            <a:chExt cx="192" cy="384"/>
          </a:xfrm>
        </p:grpSpPr>
        <p:sp>
          <p:nvSpPr>
            <p:cNvPr id="199721" name="Line 68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722" name="Line 69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723" name="Line 70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" name="Group 71"/>
          <p:cNvGrpSpPr>
            <a:grpSpLocks/>
          </p:cNvGrpSpPr>
          <p:nvPr/>
        </p:nvGrpSpPr>
        <p:grpSpPr bwMode="auto">
          <a:xfrm>
            <a:off x="4114800" y="5854700"/>
            <a:ext cx="207963" cy="577850"/>
            <a:chOff x="528" y="3216"/>
            <a:chExt cx="192" cy="384"/>
          </a:xfrm>
        </p:grpSpPr>
        <p:sp>
          <p:nvSpPr>
            <p:cNvPr id="199718" name="Line 72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719" name="Line 73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720" name="Line 74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" name="Group 75"/>
          <p:cNvGrpSpPr>
            <a:grpSpLocks/>
          </p:cNvGrpSpPr>
          <p:nvPr/>
        </p:nvGrpSpPr>
        <p:grpSpPr bwMode="auto">
          <a:xfrm rot="-1040097">
            <a:off x="4876800" y="4483100"/>
            <a:ext cx="207963" cy="577850"/>
            <a:chOff x="528" y="3216"/>
            <a:chExt cx="192" cy="384"/>
          </a:xfrm>
        </p:grpSpPr>
        <p:sp>
          <p:nvSpPr>
            <p:cNvPr id="199715" name="Line 76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716" name="Line 77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717" name="Line 78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7" name="Group 79"/>
          <p:cNvGrpSpPr>
            <a:grpSpLocks/>
          </p:cNvGrpSpPr>
          <p:nvPr/>
        </p:nvGrpSpPr>
        <p:grpSpPr bwMode="auto">
          <a:xfrm>
            <a:off x="4419600" y="5854700"/>
            <a:ext cx="207963" cy="577850"/>
            <a:chOff x="528" y="3216"/>
            <a:chExt cx="192" cy="384"/>
          </a:xfrm>
        </p:grpSpPr>
        <p:sp>
          <p:nvSpPr>
            <p:cNvPr id="199712" name="Line 80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713" name="Line 81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714" name="Line 82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" name="Group 83"/>
          <p:cNvGrpSpPr>
            <a:grpSpLocks/>
          </p:cNvGrpSpPr>
          <p:nvPr/>
        </p:nvGrpSpPr>
        <p:grpSpPr bwMode="auto">
          <a:xfrm rot="2272902">
            <a:off x="762000" y="3111500"/>
            <a:ext cx="174625" cy="638175"/>
            <a:chOff x="528" y="3216"/>
            <a:chExt cx="192" cy="384"/>
          </a:xfrm>
        </p:grpSpPr>
        <p:sp>
          <p:nvSpPr>
            <p:cNvPr id="199709" name="Line 84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710" name="Line 85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711" name="Line 86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99708" name="Text Box 87"/>
          <p:cNvSpPr txBox="1">
            <a:spLocks noChangeArrowheads="1"/>
          </p:cNvSpPr>
          <p:nvPr/>
        </p:nvSpPr>
        <p:spPr bwMode="auto">
          <a:xfrm>
            <a:off x="5089525" y="1487488"/>
            <a:ext cx="23653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Look to the left</a:t>
            </a:r>
            <a:br>
              <a:rPr lang="en-US" altLang="en-US"/>
            </a:br>
            <a:r>
              <a:rPr lang="en-US" altLang="en-US"/>
              <a:t>sub-tree.</a:t>
            </a:r>
          </a:p>
        </p:txBody>
      </p:sp>
    </p:spTree>
    <p:extLst>
      <p:ext uri="{BB962C8B-B14F-4D97-AF65-F5344CB8AC3E}">
        <p14:creationId xmlns:p14="http://schemas.microsoft.com/office/powerpoint/2010/main" xmlns="" val="4106982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Node with Two Children</a:t>
            </a:r>
          </a:p>
        </p:txBody>
      </p:sp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14400" y="2501900"/>
            <a:ext cx="657225" cy="825500"/>
            <a:chOff x="1920" y="2544"/>
            <a:chExt cx="384" cy="528"/>
          </a:xfrm>
        </p:grpSpPr>
        <p:sp>
          <p:nvSpPr>
            <p:cNvPr id="200798" name="Rectangle 5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799" name="Rectangle 6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800" name="Rectangle 7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801" name="Text Box 8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14</a:t>
              </a:r>
            </a:p>
          </p:txBody>
        </p:sp>
      </p:grpSp>
      <p:sp>
        <p:nvSpPr>
          <p:cNvPr id="200709" name="Line 9"/>
          <p:cNvSpPr>
            <a:spLocks noChangeShapeType="1"/>
          </p:cNvSpPr>
          <p:nvPr/>
        </p:nvSpPr>
        <p:spPr bwMode="auto">
          <a:xfrm>
            <a:off x="1419225" y="313055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362200" y="1206500"/>
            <a:ext cx="657225" cy="825500"/>
            <a:chOff x="1920" y="2544"/>
            <a:chExt cx="384" cy="528"/>
          </a:xfrm>
        </p:grpSpPr>
        <p:sp>
          <p:nvSpPr>
            <p:cNvPr id="200794" name="Rectangle 11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795" name="Rectangle 12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796" name="Rectangle 13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797" name="Text Box 14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50</a:t>
              </a:r>
            </a:p>
          </p:txBody>
        </p:sp>
      </p:grpSp>
      <p:sp>
        <p:nvSpPr>
          <p:cNvPr id="200711" name="Line 15"/>
          <p:cNvSpPr>
            <a:spLocks noChangeShapeType="1"/>
          </p:cNvSpPr>
          <p:nvPr/>
        </p:nvSpPr>
        <p:spPr bwMode="auto">
          <a:xfrm flipH="1">
            <a:off x="1295400" y="18161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0712" name="Line 16"/>
          <p:cNvSpPr>
            <a:spLocks noChangeShapeType="1"/>
          </p:cNvSpPr>
          <p:nvPr/>
        </p:nvSpPr>
        <p:spPr bwMode="auto">
          <a:xfrm>
            <a:off x="2819400" y="18161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733800" y="2501900"/>
            <a:ext cx="657225" cy="825500"/>
            <a:chOff x="1920" y="2544"/>
            <a:chExt cx="384" cy="528"/>
          </a:xfrm>
        </p:grpSpPr>
        <p:sp>
          <p:nvSpPr>
            <p:cNvPr id="200790" name="Rectangle 1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791" name="Rectangle 1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792" name="Rectangle 2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793" name="Text Box 2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94</a:t>
              </a: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3124200" y="3886200"/>
            <a:ext cx="657225" cy="825500"/>
            <a:chOff x="1920" y="2544"/>
            <a:chExt cx="384" cy="528"/>
          </a:xfrm>
        </p:grpSpPr>
        <p:sp>
          <p:nvSpPr>
            <p:cNvPr id="200786" name="Rectangle 2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787" name="Rectangle 2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788" name="Rectangle 2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789" name="Text Box 2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71</a:t>
              </a:r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4419600" y="3886200"/>
            <a:ext cx="657225" cy="825500"/>
            <a:chOff x="1920" y="2544"/>
            <a:chExt cx="384" cy="528"/>
          </a:xfrm>
        </p:grpSpPr>
        <p:sp>
          <p:nvSpPr>
            <p:cNvPr id="200782" name="Rectangle 2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783" name="Rectangle 2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784" name="Rectangle 3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785" name="Text Box 3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4038600" y="5181600"/>
            <a:ext cx="657225" cy="825500"/>
            <a:chOff x="1920" y="2544"/>
            <a:chExt cx="384" cy="528"/>
          </a:xfrm>
        </p:grpSpPr>
        <p:sp>
          <p:nvSpPr>
            <p:cNvPr id="200778" name="Rectangle 3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779" name="Rectangle 3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780" name="Rectangle 3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781" name="Text Box 3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108</a:t>
              </a:r>
            </a:p>
          </p:txBody>
        </p:sp>
      </p:grpSp>
      <p:grpSp>
        <p:nvGrpSpPr>
          <p:cNvPr id="8" name="Group 37"/>
          <p:cNvGrpSpPr>
            <a:grpSpLocks/>
          </p:cNvGrpSpPr>
          <p:nvPr/>
        </p:nvGrpSpPr>
        <p:grpSpPr bwMode="auto">
          <a:xfrm>
            <a:off x="2590800" y="5181600"/>
            <a:ext cx="657225" cy="825500"/>
            <a:chOff x="1920" y="2544"/>
            <a:chExt cx="384" cy="528"/>
          </a:xfrm>
        </p:grpSpPr>
        <p:sp>
          <p:nvSpPr>
            <p:cNvPr id="200774" name="Rectangle 3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775" name="Rectangle 3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776" name="Rectangle 4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777" name="Text Box 4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grpSp>
        <p:nvGrpSpPr>
          <p:cNvPr id="9" name="Group 42"/>
          <p:cNvGrpSpPr>
            <a:grpSpLocks/>
          </p:cNvGrpSpPr>
          <p:nvPr/>
        </p:nvGrpSpPr>
        <p:grpSpPr bwMode="auto">
          <a:xfrm>
            <a:off x="1447800" y="3886200"/>
            <a:ext cx="657225" cy="825500"/>
            <a:chOff x="1920" y="2544"/>
            <a:chExt cx="384" cy="528"/>
          </a:xfrm>
        </p:grpSpPr>
        <p:sp>
          <p:nvSpPr>
            <p:cNvPr id="200770" name="Rectangle 4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771" name="Rectangle 4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772" name="Rectangle 4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0773" name="Text Box 4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200719" name="Line 47"/>
          <p:cNvSpPr>
            <a:spLocks noChangeShapeType="1"/>
          </p:cNvSpPr>
          <p:nvPr/>
        </p:nvSpPr>
        <p:spPr bwMode="auto">
          <a:xfrm flipH="1">
            <a:off x="3429000" y="3124200"/>
            <a:ext cx="461963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0720" name="Line 48"/>
          <p:cNvSpPr>
            <a:spLocks noChangeShapeType="1"/>
          </p:cNvSpPr>
          <p:nvPr/>
        </p:nvSpPr>
        <p:spPr bwMode="auto">
          <a:xfrm>
            <a:off x="4233863" y="312420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0721" name="Line 49"/>
          <p:cNvSpPr>
            <a:spLocks noChangeShapeType="1"/>
          </p:cNvSpPr>
          <p:nvPr/>
        </p:nvSpPr>
        <p:spPr bwMode="auto">
          <a:xfrm flipH="1">
            <a:off x="2971800" y="44958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0722" name="Line 50"/>
          <p:cNvSpPr>
            <a:spLocks noChangeShapeType="1"/>
          </p:cNvSpPr>
          <p:nvPr/>
        </p:nvSpPr>
        <p:spPr bwMode="auto">
          <a:xfrm flipH="1">
            <a:off x="4267200" y="451485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1524000" y="4559300"/>
            <a:ext cx="207963" cy="577850"/>
            <a:chOff x="528" y="3216"/>
            <a:chExt cx="192" cy="384"/>
          </a:xfrm>
        </p:grpSpPr>
        <p:sp>
          <p:nvSpPr>
            <p:cNvPr id="200767" name="Line 52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768" name="Line 53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769" name="Line 54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1828800" y="4559300"/>
            <a:ext cx="207963" cy="577850"/>
            <a:chOff x="528" y="3216"/>
            <a:chExt cx="192" cy="384"/>
          </a:xfrm>
        </p:grpSpPr>
        <p:sp>
          <p:nvSpPr>
            <p:cNvPr id="200764" name="Line 56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765" name="Line 57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766" name="Line 58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" name="Group 59"/>
          <p:cNvGrpSpPr>
            <a:grpSpLocks/>
          </p:cNvGrpSpPr>
          <p:nvPr/>
        </p:nvGrpSpPr>
        <p:grpSpPr bwMode="auto">
          <a:xfrm>
            <a:off x="2667000" y="5854700"/>
            <a:ext cx="207963" cy="577850"/>
            <a:chOff x="528" y="3216"/>
            <a:chExt cx="192" cy="384"/>
          </a:xfrm>
        </p:grpSpPr>
        <p:sp>
          <p:nvSpPr>
            <p:cNvPr id="200761" name="Line 60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762" name="Line 61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763" name="Line 62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" name="Group 63"/>
          <p:cNvGrpSpPr>
            <a:grpSpLocks/>
          </p:cNvGrpSpPr>
          <p:nvPr/>
        </p:nvGrpSpPr>
        <p:grpSpPr bwMode="auto">
          <a:xfrm>
            <a:off x="2971800" y="5854700"/>
            <a:ext cx="207963" cy="577850"/>
            <a:chOff x="528" y="3216"/>
            <a:chExt cx="192" cy="384"/>
          </a:xfrm>
        </p:grpSpPr>
        <p:sp>
          <p:nvSpPr>
            <p:cNvPr id="200758" name="Line 64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759" name="Line 65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760" name="Line 66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" name="Group 67"/>
          <p:cNvGrpSpPr>
            <a:grpSpLocks/>
          </p:cNvGrpSpPr>
          <p:nvPr/>
        </p:nvGrpSpPr>
        <p:grpSpPr bwMode="auto">
          <a:xfrm>
            <a:off x="3505200" y="4559300"/>
            <a:ext cx="207963" cy="577850"/>
            <a:chOff x="528" y="3216"/>
            <a:chExt cx="192" cy="384"/>
          </a:xfrm>
        </p:grpSpPr>
        <p:sp>
          <p:nvSpPr>
            <p:cNvPr id="200755" name="Line 68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756" name="Line 69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757" name="Line 70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" name="Group 71"/>
          <p:cNvGrpSpPr>
            <a:grpSpLocks/>
          </p:cNvGrpSpPr>
          <p:nvPr/>
        </p:nvGrpSpPr>
        <p:grpSpPr bwMode="auto">
          <a:xfrm>
            <a:off x="4114800" y="5854700"/>
            <a:ext cx="207963" cy="577850"/>
            <a:chOff x="528" y="3216"/>
            <a:chExt cx="192" cy="384"/>
          </a:xfrm>
        </p:grpSpPr>
        <p:sp>
          <p:nvSpPr>
            <p:cNvPr id="200752" name="Line 72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753" name="Line 73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754" name="Line 74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" name="Group 75"/>
          <p:cNvGrpSpPr>
            <a:grpSpLocks/>
          </p:cNvGrpSpPr>
          <p:nvPr/>
        </p:nvGrpSpPr>
        <p:grpSpPr bwMode="auto">
          <a:xfrm rot="-1040097">
            <a:off x="4876800" y="4483100"/>
            <a:ext cx="207963" cy="577850"/>
            <a:chOff x="528" y="3216"/>
            <a:chExt cx="192" cy="384"/>
          </a:xfrm>
        </p:grpSpPr>
        <p:sp>
          <p:nvSpPr>
            <p:cNvPr id="200749" name="Line 76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750" name="Line 77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751" name="Line 78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7" name="Group 79"/>
          <p:cNvGrpSpPr>
            <a:grpSpLocks/>
          </p:cNvGrpSpPr>
          <p:nvPr/>
        </p:nvGrpSpPr>
        <p:grpSpPr bwMode="auto">
          <a:xfrm>
            <a:off x="4419600" y="5854700"/>
            <a:ext cx="207963" cy="577850"/>
            <a:chOff x="528" y="3216"/>
            <a:chExt cx="192" cy="384"/>
          </a:xfrm>
        </p:grpSpPr>
        <p:sp>
          <p:nvSpPr>
            <p:cNvPr id="200746" name="Line 80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747" name="Line 81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748" name="Line 82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" name="Group 83"/>
          <p:cNvGrpSpPr>
            <a:grpSpLocks/>
          </p:cNvGrpSpPr>
          <p:nvPr/>
        </p:nvGrpSpPr>
        <p:grpSpPr bwMode="auto">
          <a:xfrm rot="2272902">
            <a:off x="762000" y="3111500"/>
            <a:ext cx="174625" cy="638175"/>
            <a:chOff x="528" y="3216"/>
            <a:chExt cx="192" cy="384"/>
          </a:xfrm>
        </p:grpSpPr>
        <p:sp>
          <p:nvSpPr>
            <p:cNvPr id="200743" name="Line 84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744" name="Line 85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745" name="Line 86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00732" name="Oval 87"/>
          <p:cNvSpPr>
            <a:spLocks noChangeArrowheads="1"/>
          </p:cNvSpPr>
          <p:nvPr/>
        </p:nvSpPr>
        <p:spPr bwMode="auto">
          <a:xfrm>
            <a:off x="1138238" y="3657600"/>
            <a:ext cx="1295400" cy="1295400"/>
          </a:xfrm>
          <a:prstGeom prst="ellipse">
            <a:avLst/>
          </a:prstGeom>
          <a:noFill/>
          <a:ln w="762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19" name="Group 88"/>
          <p:cNvGrpSpPr>
            <a:grpSpLocks/>
          </p:cNvGrpSpPr>
          <p:nvPr/>
        </p:nvGrpSpPr>
        <p:grpSpPr bwMode="auto">
          <a:xfrm>
            <a:off x="1290638" y="1216025"/>
            <a:ext cx="2667000" cy="1231900"/>
            <a:chOff x="912" y="856"/>
            <a:chExt cx="1680" cy="776"/>
          </a:xfrm>
        </p:grpSpPr>
        <p:grpSp>
          <p:nvGrpSpPr>
            <p:cNvPr id="20" name="Group 89"/>
            <p:cNvGrpSpPr>
              <a:grpSpLocks/>
            </p:cNvGrpSpPr>
            <p:nvPr/>
          </p:nvGrpSpPr>
          <p:grpSpPr bwMode="auto">
            <a:xfrm>
              <a:off x="1584" y="856"/>
              <a:ext cx="414" cy="520"/>
              <a:chOff x="1920" y="2544"/>
              <a:chExt cx="384" cy="528"/>
            </a:xfrm>
          </p:grpSpPr>
          <p:sp>
            <p:nvSpPr>
              <p:cNvPr id="200739" name="Rectangle 90"/>
              <p:cNvSpPr>
                <a:spLocks noChangeArrowheads="1"/>
              </p:cNvSpPr>
              <p:nvPr/>
            </p:nvSpPr>
            <p:spPr bwMode="auto">
              <a:xfrm>
                <a:off x="1920" y="2544"/>
                <a:ext cx="384" cy="288"/>
              </a:xfrm>
              <a:prstGeom prst="rect">
                <a:avLst/>
              </a:prstGeom>
              <a:solidFill>
                <a:srgbClr val="FF0033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0740" name="Rectangle 91"/>
              <p:cNvSpPr>
                <a:spLocks noChangeArrowheads="1"/>
              </p:cNvSpPr>
              <p:nvPr/>
            </p:nvSpPr>
            <p:spPr bwMode="auto">
              <a:xfrm>
                <a:off x="1920" y="2832"/>
                <a:ext cx="192" cy="240"/>
              </a:xfrm>
              <a:prstGeom prst="rect">
                <a:avLst/>
              </a:prstGeom>
              <a:solidFill>
                <a:srgbClr val="FF0033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0741" name="Rectangle 92"/>
              <p:cNvSpPr>
                <a:spLocks noChangeArrowheads="1"/>
              </p:cNvSpPr>
              <p:nvPr/>
            </p:nvSpPr>
            <p:spPr bwMode="auto">
              <a:xfrm>
                <a:off x="2112" y="2832"/>
                <a:ext cx="192" cy="240"/>
              </a:xfrm>
              <a:prstGeom prst="rect">
                <a:avLst/>
              </a:prstGeom>
              <a:solidFill>
                <a:srgbClr val="FF0033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0742" name="Text Box 93"/>
              <p:cNvSpPr txBox="1">
                <a:spLocks noChangeArrowheads="1"/>
              </p:cNvSpPr>
              <p:nvPr/>
            </p:nvSpPr>
            <p:spPr bwMode="auto">
              <a:xfrm>
                <a:off x="1922" y="2544"/>
                <a:ext cx="380" cy="278"/>
              </a:xfrm>
              <a:prstGeom prst="rect">
                <a:avLst/>
              </a:prstGeom>
              <a:solidFill>
                <a:srgbClr val="FF0033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2000"/>
                  <a:t>42</a:t>
                </a:r>
              </a:p>
            </p:txBody>
          </p:sp>
        </p:grpSp>
        <p:sp>
          <p:nvSpPr>
            <p:cNvPr id="200737" name="Line 94"/>
            <p:cNvSpPr>
              <a:spLocks noChangeShapeType="1"/>
            </p:cNvSpPr>
            <p:nvPr/>
          </p:nvSpPr>
          <p:spPr bwMode="auto">
            <a:xfrm flipH="1">
              <a:off x="912" y="1240"/>
              <a:ext cx="768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738" name="Line 95"/>
            <p:cNvSpPr>
              <a:spLocks noChangeShapeType="1"/>
            </p:cNvSpPr>
            <p:nvPr/>
          </p:nvSpPr>
          <p:spPr bwMode="auto">
            <a:xfrm>
              <a:off x="1872" y="1240"/>
              <a:ext cx="720" cy="3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521312" name="AutoShape 96"/>
          <p:cNvSpPr>
            <a:spLocks noChangeArrowheads="1"/>
          </p:cNvSpPr>
          <p:nvPr/>
        </p:nvSpPr>
        <p:spPr bwMode="auto">
          <a:xfrm>
            <a:off x="1676400" y="1066800"/>
            <a:ext cx="2133600" cy="1219200"/>
          </a:xfrm>
          <a:prstGeom prst="irregularSeal1">
            <a:avLst/>
          </a:prstGeom>
          <a:solidFill>
            <a:srgbClr val="00CCFF"/>
          </a:solidFill>
          <a:ln w="762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0735" name="Text Box 97"/>
          <p:cNvSpPr txBox="1">
            <a:spLocks noChangeArrowheads="1"/>
          </p:cNvSpPr>
          <p:nvPr/>
        </p:nvSpPr>
        <p:spPr bwMode="auto">
          <a:xfrm>
            <a:off x="5089525" y="1487488"/>
            <a:ext cx="321468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Find and copy the</a:t>
            </a:r>
            <a:br>
              <a:rPr lang="en-US" altLang="en-US"/>
            </a:br>
            <a:r>
              <a:rPr lang="en-US" altLang="en-US"/>
              <a:t>largest value</a:t>
            </a:r>
            <a:br>
              <a:rPr lang="en-US" altLang="en-US"/>
            </a:br>
            <a:r>
              <a:rPr lang="en-US" altLang="en-US"/>
              <a:t>(this will erase the</a:t>
            </a:r>
            <a:br>
              <a:rPr lang="en-US" altLang="en-US"/>
            </a:br>
            <a:r>
              <a:rPr lang="en-US" altLang="en-US"/>
              <a:t>old value but creates</a:t>
            </a:r>
            <a:br>
              <a:rPr lang="en-US" altLang="en-US"/>
            </a:br>
            <a:r>
              <a:rPr lang="en-US" altLang="en-US"/>
              <a:t>a duplicate).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6884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1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1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312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Node with Two Children</a:t>
            </a:r>
          </a:p>
        </p:txBody>
      </p:sp>
      <p:sp>
        <p:nvSpPr>
          <p:cNvPr id="201731" name="Rectangle 3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14400" y="2501900"/>
            <a:ext cx="657225" cy="825500"/>
            <a:chOff x="1920" y="2544"/>
            <a:chExt cx="384" cy="528"/>
          </a:xfrm>
        </p:grpSpPr>
        <p:sp>
          <p:nvSpPr>
            <p:cNvPr id="201812" name="Rectangle 5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813" name="Rectangle 6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814" name="Rectangle 7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815" name="Text Box 8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14</a:t>
              </a:r>
            </a:p>
          </p:txBody>
        </p:sp>
      </p:grpSp>
      <p:sp>
        <p:nvSpPr>
          <p:cNvPr id="201733" name="Line 9"/>
          <p:cNvSpPr>
            <a:spLocks noChangeShapeType="1"/>
          </p:cNvSpPr>
          <p:nvPr/>
        </p:nvSpPr>
        <p:spPr bwMode="auto">
          <a:xfrm>
            <a:off x="1419225" y="313055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362200" y="1206500"/>
            <a:ext cx="657225" cy="825500"/>
            <a:chOff x="1920" y="2544"/>
            <a:chExt cx="384" cy="528"/>
          </a:xfrm>
        </p:grpSpPr>
        <p:sp>
          <p:nvSpPr>
            <p:cNvPr id="201808" name="Rectangle 11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809" name="Rectangle 12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810" name="Rectangle 13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811" name="Text Box 14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201735" name="Line 15"/>
          <p:cNvSpPr>
            <a:spLocks noChangeShapeType="1"/>
          </p:cNvSpPr>
          <p:nvPr/>
        </p:nvSpPr>
        <p:spPr bwMode="auto">
          <a:xfrm flipH="1">
            <a:off x="1295400" y="18161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1736" name="Line 16"/>
          <p:cNvSpPr>
            <a:spLocks noChangeShapeType="1"/>
          </p:cNvSpPr>
          <p:nvPr/>
        </p:nvSpPr>
        <p:spPr bwMode="auto">
          <a:xfrm>
            <a:off x="2819400" y="18161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733800" y="2501900"/>
            <a:ext cx="657225" cy="825500"/>
            <a:chOff x="1920" y="2544"/>
            <a:chExt cx="384" cy="528"/>
          </a:xfrm>
        </p:grpSpPr>
        <p:sp>
          <p:nvSpPr>
            <p:cNvPr id="201804" name="Rectangle 1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805" name="Rectangle 1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806" name="Rectangle 2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807" name="Text Box 2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94</a:t>
              </a: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3124200" y="3886200"/>
            <a:ext cx="657225" cy="825500"/>
            <a:chOff x="1920" y="2544"/>
            <a:chExt cx="384" cy="528"/>
          </a:xfrm>
        </p:grpSpPr>
        <p:sp>
          <p:nvSpPr>
            <p:cNvPr id="201800" name="Rectangle 2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801" name="Rectangle 2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802" name="Rectangle 2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803" name="Text Box 2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71</a:t>
              </a:r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4419600" y="3886200"/>
            <a:ext cx="657225" cy="825500"/>
            <a:chOff x="1920" y="2544"/>
            <a:chExt cx="384" cy="528"/>
          </a:xfrm>
        </p:grpSpPr>
        <p:sp>
          <p:nvSpPr>
            <p:cNvPr id="201796" name="Rectangle 2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797" name="Rectangle 2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798" name="Rectangle 3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799" name="Text Box 3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4038600" y="5181600"/>
            <a:ext cx="657225" cy="825500"/>
            <a:chOff x="1920" y="2544"/>
            <a:chExt cx="384" cy="528"/>
          </a:xfrm>
        </p:grpSpPr>
        <p:sp>
          <p:nvSpPr>
            <p:cNvPr id="201792" name="Rectangle 3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793" name="Rectangle 3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794" name="Rectangle 3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795" name="Text Box 3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108</a:t>
              </a:r>
            </a:p>
          </p:txBody>
        </p:sp>
      </p:grpSp>
      <p:grpSp>
        <p:nvGrpSpPr>
          <p:cNvPr id="8" name="Group 37"/>
          <p:cNvGrpSpPr>
            <a:grpSpLocks/>
          </p:cNvGrpSpPr>
          <p:nvPr/>
        </p:nvGrpSpPr>
        <p:grpSpPr bwMode="auto">
          <a:xfrm>
            <a:off x="2590800" y="5181600"/>
            <a:ext cx="657225" cy="825500"/>
            <a:chOff x="1920" y="2544"/>
            <a:chExt cx="384" cy="528"/>
          </a:xfrm>
        </p:grpSpPr>
        <p:sp>
          <p:nvSpPr>
            <p:cNvPr id="201788" name="Rectangle 3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789" name="Rectangle 3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790" name="Rectangle 4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791" name="Text Box 4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grpSp>
        <p:nvGrpSpPr>
          <p:cNvPr id="9" name="Group 42"/>
          <p:cNvGrpSpPr>
            <a:grpSpLocks/>
          </p:cNvGrpSpPr>
          <p:nvPr/>
        </p:nvGrpSpPr>
        <p:grpSpPr bwMode="auto">
          <a:xfrm>
            <a:off x="1447800" y="3886200"/>
            <a:ext cx="657225" cy="825500"/>
            <a:chOff x="1920" y="2544"/>
            <a:chExt cx="384" cy="528"/>
          </a:xfrm>
        </p:grpSpPr>
        <p:sp>
          <p:nvSpPr>
            <p:cNvPr id="201784" name="Rectangle 4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785" name="Rectangle 4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786" name="Rectangle 4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1787" name="Text Box 4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201743" name="Line 47"/>
          <p:cNvSpPr>
            <a:spLocks noChangeShapeType="1"/>
          </p:cNvSpPr>
          <p:nvPr/>
        </p:nvSpPr>
        <p:spPr bwMode="auto">
          <a:xfrm flipH="1">
            <a:off x="3429000" y="3124200"/>
            <a:ext cx="461963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1744" name="Line 48"/>
          <p:cNvSpPr>
            <a:spLocks noChangeShapeType="1"/>
          </p:cNvSpPr>
          <p:nvPr/>
        </p:nvSpPr>
        <p:spPr bwMode="auto">
          <a:xfrm>
            <a:off x="4233863" y="312420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1745" name="Line 49"/>
          <p:cNvSpPr>
            <a:spLocks noChangeShapeType="1"/>
          </p:cNvSpPr>
          <p:nvPr/>
        </p:nvSpPr>
        <p:spPr bwMode="auto">
          <a:xfrm flipH="1">
            <a:off x="2971800" y="44958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1746" name="Line 50"/>
          <p:cNvSpPr>
            <a:spLocks noChangeShapeType="1"/>
          </p:cNvSpPr>
          <p:nvPr/>
        </p:nvSpPr>
        <p:spPr bwMode="auto">
          <a:xfrm flipH="1">
            <a:off x="4267200" y="451485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1524000" y="4559300"/>
            <a:ext cx="207963" cy="577850"/>
            <a:chOff x="528" y="3216"/>
            <a:chExt cx="192" cy="384"/>
          </a:xfrm>
        </p:grpSpPr>
        <p:sp>
          <p:nvSpPr>
            <p:cNvPr id="201781" name="Line 52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782" name="Line 53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783" name="Line 54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1828800" y="4559300"/>
            <a:ext cx="207963" cy="577850"/>
            <a:chOff x="528" y="3216"/>
            <a:chExt cx="192" cy="384"/>
          </a:xfrm>
        </p:grpSpPr>
        <p:sp>
          <p:nvSpPr>
            <p:cNvPr id="201778" name="Line 56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779" name="Line 57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780" name="Line 58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" name="Group 59"/>
          <p:cNvGrpSpPr>
            <a:grpSpLocks/>
          </p:cNvGrpSpPr>
          <p:nvPr/>
        </p:nvGrpSpPr>
        <p:grpSpPr bwMode="auto">
          <a:xfrm>
            <a:off x="2667000" y="5854700"/>
            <a:ext cx="207963" cy="577850"/>
            <a:chOff x="528" y="3216"/>
            <a:chExt cx="192" cy="384"/>
          </a:xfrm>
        </p:grpSpPr>
        <p:sp>
          <p:nvSpPr>
            <p:cNvPr id="201775" name="Line 60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776" name="Line 61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777" name="Line 62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" name="Group 63"/>
          <p:cNvGrpSpPr>
            <a:grpSpLocks/>
          </p:cNvGrpSpPr>
          <p:nvPr/>
        </p:nvGrpSpPr>
        <p:grpSpPr bwMode="auto">
          <a:xfrm>
            <a:off x="2971800" y="5854700"/>
            <a:ext cx="207963" cy="577850"/>
            <a:chOff x="528" y="3216"/>
            <a:chExt cx="192" cy="384"/>
          </a:xfrm>
        </p:grpSpPr>
        <p:sp>
          <p:nvSpPr>
            <p:cNvPr id="201772" name="Line 64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773" name="Line 65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774" name="Line 66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" name="Group 67"/>
          <p:cNvGrpSpPr>
            <a:grpSpLocks/>
          </p:cNvGrpSpPr>
          <p:nvPr/>
        </p:nvGrpSpPr>
        <p:grpSpPr bwMode="auto">
          <a:xfrm>
            <a:off x="3505200" y="4559300"/>
            <a:ext cx="207963" cy="577850"/>
            <a:chOff x="528" y="3216"/>
            <a:chExt cx="192" cy="384"/>
          </a:xfrm>
        </p:grpSpPr>
        <p:sp>
          <p:nvSpPr>
            <p:cNvPr id="201769" name="Line 68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770" name="Line 69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771" name="Line 70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" name="Group 71"/>
          <p:cNvGrpSpPr>
            <a:grpSpLocks/>
          </p:cNvGrpSpPr>
          <p:nvPr/>
        </p:nvGrpSpPr>
        <p:grpSpPr bwMode="auto">
          <a:xfrm>
            <a:off x="4114800" y="5854700"/>
            <a:ext cx="207963" cy="577850"/>
            <a:chOff x="528" y="3216"/>
            <a:chExt cx="192" cy="384"/>
          </a:xfrm>
        </p:grpSpPr>
        <p:sp>
          <p:nvSpPr>
            <p:cNvPr id="201766" name="Line 72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767" name="Line 73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768" name="Line 74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" name="Group 75"/>
          <p:cNvGrpSpPr>
            <a:grpSpLocks/>
          </p:cNvGrpSpPr>
          <p:nvPr/>
        </p:nvGrpSpPr>
        <p:grpSpPr bwMode="auto">
          <a:xfrm rot="-1040097">
            <a:off x="4876800" y="4483100"/>
            <a:ext cx="207963" cy="577850"/>
            <a:chOff x="528" y="3216"/>
            <a:chExt cx="192" cy="384"/>
          </a:xfrm>
        </p:grpSpPr>
        <p:sp>
          <p:nvSpPr>
            <p:cNvPr id="201763" name="Line 76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764" name="Line 77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765" name="Line 78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7" name="Group 79"/>
          <p:cNvGrpSpPr>
            <a:grpSpLocks/>
          </p:cNvGrpSpPr>
          <p:nvPr/>
        </p:nvGrpSpPr>
        <p:grpSpPr bwMode="auto">
          <a:xfrm>
            <a:off x="4419600" y="5854700"/>
            <a:ext cx="207963" cy="577850"/>
            <a:chOff x="528" y="3216"/>
            <a:chExt cx="192" cy="384"/>
          </a:xfrm>
        </p:grpSpPr>
        <p:sp>
          <p:nvSpPr>
            <p:cNvPr id="201760" name="Line 80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761" name="Line 81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762" name="Line 82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" name="Group 83"/>
          <p:cNvGrpSpPr>
            <a:grpSpLocks/>
          </p:cNvGrpSpPr>
          <p:nvPr/>
        </p:nvGrpSpPr>
        <p:grpSpPr bwMode="auto">
          <a:xfrm rot="2272902">
            <a:off x="762000" y="3111500"/>
            <a:ext cx="174625" cy="638175"/>
            <a:chOff x="528" y="3216"/>
            <a:chExt cx="192" cy="384"/>
          </a:xfrm>
        </p:grpSpPr>
        <p:sp>
          <p:nvSpPr>
            <p:cNvPr id="201757" name="Line 84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758" name="Line 85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759" name="Line 86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01756" name="Text Box 87"/>
          <p:cNvSpPr txBox="1">
            <a:spLocks noChangeArrowheads="1"/>
          </p:cNvSpPr>
          <p:nvPr/>
        </p:nvSpPr>
        <p:spPr bwMode="auto">
          <a:xfrm>
            <a:off x="5089525" y="1487488"/>
            <a:ext cx="27400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The resulting tree</a:t>
            </a:r>
            <a:br>
              <a:rPr lang="en-US" altLang="en-US"/>
            </a:br>
            <a:r>
              <a:rPr lang="en-US" altLang="en-US"/>
              <a:t>so far.</a:t>
            </a:r>
          </a:p>
        </p:txBody>
      </p:sp>
    </p:spTree>
    <p:extLst>
      <p:ext uri="{BB962C8B-B14F-4D97-AF65-F5344CB8AC3E}">
        <p14:creationId xmlns:p14="http://schemas.microsoft.com/office/powerpoint/2010/main" xmlns="" val="233980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Node with Two Children</a:t>
            </a: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14400" y="2501900"/>
            <a:ext cx="657225" cy="825500"/>
            <a:chOff x="1920" y="2544"/>
            <a:chExt cx="384" cy="528"/>
          </a:xfrm>
        </p:grpSpPr>
        <p:sp>
          <p:nvSpPr>
            <p:cNvPr id="202841" name="Rectangle 5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42" name="Rectangle 6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43" name="Rectangle 7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44" name="Text Box 8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14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362200" y="1206500"/>
            <a:ext cx="657225" cy="825500"/>
            <a:chOff x="1920" y="2544"/>
            <a:chExt cx="384" cy="528"/>
          </a:xfrm>
        </p:grpSpPr>
        <p:sp>
          <p:nvSpPr>
            <p:cNvPr id="202837" name="Rectangle 10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38" name="Rectangle 11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39" name="Rectangle 12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40" name="Text Box 13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202758" name="Line 14"/>
          <p:cNvSpPr>
            <a:spLocks noChangeShapeType="1"/>
          </p:cNvSpPr>
          <p:nvPr/>
        </p:nvSpPr>
        <p:spPr bwMode="auto">
          <a:xfrm flipH="1">
            <a:off x="1295400" y="18161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2759" name="Line 15"/>
          <p:cNvSpPr>
            <a:spLocks noChangeShapeType="1"/>
          </p:cNvSpPr>
          <p:nvPr/>
        </p:nvSpPr>
        <p:spPr bwMode="auto">
          <a:xfrm>
            <a:off x="2819400" y="18161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733800" y="2501900"/>
            <a:ext cx="657225" cy="825500"/>
            <a:chOff x="1920" y="2544"/>
            <a:chExt cx="384" cy="528"/>
          </a:xfrm>
        </p:grpSpPr>
        <p:sp>
          <p:nvSpPr>
            <p:cNvPr id="202833" name="Rectangle 17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34" name="Rectangle 18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35" name="Rectangle 19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36" name="Text Box 20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94</a:t>
              </a: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3124200" y="3886200"/>
            <a:ext cx="657225" cy="825500"/>
            <a:chOff x="1920" y="2544"/>
            <a:chExt cx="384" cy="528"/>
          </a:xfrm>
        </p:grpSpPr>
        <p:sp>
          <p:nvSpPr>
            <p:cNvPr id="202829" name="Rectangle 22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30" name="Rectangle 23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31" name="Rectangle 24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32" name="Text Box 25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71</a:t>
              </a:r>
            </a:p>
          </p:txBody>
        </p:sp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4419600" y="3886200"/>
            <a:ext cx="657225" cy="825500"/>
            <a:chOff x="1920" y="2544"/>
            <a:chExt cx="384" cy="528"/>
          </a:xfrm>
        </p:grpSpPr>
        <p:sp>
          <p:nvSpPr>
            <p:cNvPr id="202825" name="Rectangle 27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26" name="Rectangle 28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27" name="Rectangle 29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28" name="Text Box 30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4038600" y="5181600"/>
            <a:ext cx="657225" cy="825500"/>
            <a:chOff x="1920" y="2544"/>
            <a:chExt cx="384" cy="528"/>
          </a:xfrm>
        </p:grpSpPr>
        <p:sp>
          <p:nvSpPr>
            <p:cNvPr id="202821" name="Rectangle 32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22" name="Rectangle 33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23" name="Rectangle 34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24" name="Text Box 35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108</a:t>
              </a:r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2590800" y="5181600"/>
            <a:ext cx="657225" cy="825500"/>
            <a:chOff x="1920" y="2544"/>
            <a:chExt cx="384" cy="528"/>
          </a:xfrm>
        </p:grpSpPr>
        <p:sp>
          <p:nvSpPr>
            <p:cNvPr id="202817" name="Rectangle 37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18" name="Rectangle 38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19" name="Rectangle 39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20" name="Text Box 40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grpSp>
        <p:nvGrpSpPr>
          <p:cNvPr id="9" name="Group 41"/>
          <p:cNvGrpSpPr>
            <a:grpSpLocks/>
          </p:cNvGrpSpPr>
          <p:nvPr/>
        </p:nvGrpSpPr>
        <p:grpSpPr bwMode="auto">
          <a:xfrm>
            <a:off x="1447800" y="3886200"/>
            <a:ext cx="657225" cy="825500"/>
            <a:chOff x="1920" y="2544"/>
            <a:chExt cx="384" cy="528"/>
          </a:xfrm>
        </p:grpSpPr>
        <p:sp>
          <p:nvSpPr>
            <p:cNvPr id="202813" name="Rectangle 42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14" name="Rectangle 43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15" name="Rectangle 44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2816" name="Text Box 45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202766" name="Line 46"/>
          <p:cNvSpPr>
            <a:spLocks noChangeShapeType="1"/>
          </p:cNvSpPr>
          <p:nvPr/>
        </p:nvSpPr>
        <p:spPr bwMode="auto">
          <a:xfrm flipH="1">
            <a:off x="3429000" y="3124200"/>
            <a:ext cx="461963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2767" name="Line 47"/>
          <p:cNvSpPr>
            <a:spLocks noChangeShapeType="1"/>
          </p:cNvSpPr>
          <p:nvPr/>
        </p:nvSpPr>
        <p:spPr bwMode="auto">
          <a:xfrm>
            <a:off x="4233863" y="312420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2768" name="Line 48"/>
          <p:cNvSpPr>
            <a:spLocks noChangeShapeType="1"/>
          </p:cNvSpPr>
          <p:nvPr/>
        </p:nvSpPr>
        <p:spPr bwMode="auto">
          <a:xfrm flipH="1">
            <a:off x="2971800" y="44958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2769" name="Line 49"/>
          <p:cNvSpPr>
            <a:spLocks noChangeShapeType="1"/>
          </p:cNvSpPr>
          <p:nvPr/>
        </p:nvSpPr>
        <p:spPr bwMode="auto">
          <a:xfrm flipH="1">
            <a:off x="4267200" y="451485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1524000" y="4559300"/>
            <a:ext cx="207963" cy="577850"/>
            <a:chOff x="528" y="3216"/>
            <a:chExt cx="192" cy="384"/>
          </a:xfrm>
        </p:grpSpPr>
        <p:sp>
          <p:nvSpPr>
            <p:cNvPr id="202810" name="Line 5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811" name="Line 5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812" name="Line 5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" name="Group 54"/>
          <p:cNvGrpSpPr>
            <a:grpSpLocks/>
          </p:cNvGrpSpPr>
          <p:nvPr/>
        </p:nvGrpSpPr>
        <p:grpSpPr bwMode="auto">
          <a:xfrm>
            <a:off x="1828800" y="4559300"/>
            <a:ext cx="207963" cy="577850"/>
            <a:chOff x="528" y="3216"/>
            <a:chExt cx="192" cy="384"/>
          </a:xfrm>
        </p:grpSpPr>
        <p:sp>
          <p:nvSpPr>
            <p:cNvPr id="202807" name="Line 5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808" name="Line 5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809" name="Line 5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" name="Group 58"/>
          <p:cNvGrpSpPr>
            <a:grpSpLocks/>
          </p:cNvGrpSpPr>
          <p:nvPr/>
        </p:nvGrpSpPr>
        <p:grpSpPr bwMode="auto">
          <a:xfrm>
            <a:off x="2667000" y="5854700"/>
            <a:ext cx="207963" cy="577850"/>
            <a:chOff x="528" y="3216"/>
            <a:chExt cx="192" cy="384"/>
          </a:xfrm>
        </p:grpSpPr>
        <p:sp>
          <p:nvSpPr>
            <p:cNvPr id="202804" name="Line 59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805" name="Line 60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806" name="Line 61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" name="Group 62"/>
          <p:cNvGrpSpPr>
            <a:grpSpLocks/>
          </p:cNvGrpSpPr>
          <p:nvPr/>
        </p:nvGrpSpPr>
        <p:grpSpPr bwMode="auto">
          <a:xfrm>
            <a:off x="2971800" y="5854700"/>
            <a:ext cx="207963" cy="577850"/>
            <a:chOff x="528" y="3216"/>
            <a:chExt cx="192" cy="384"/>
          </a:xfrm>
        </p:grpSpPr>
        <p:sp>
          <p:nvSpPr>
            <p:cNvPr id="202801" name="Line 6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802" name="Line 6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803" name="Line 6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" name="Group 66"/>
          <p:cNvGrpSpPr>
            <a:grpSpLocks/>
          </p:cNvGrpSpPr>
          <p:nvPr/>
        </p:nvGrpSpPr>
        <p:grpSpPr bwMode="auto">
          <a:xfrm>
            <a:off x="3505200" y="4559300"/>
            <a:ext cx="207963" cy="577850"/>
            <a:chOff x="528" y="3216"/>
            <a:chExt cx="192" cy="384"/>
          </a:xfrm>
        </p:grpSpPr>
        <p:sp>
          <p:nvSpPr>
            <p:cNvPr id="202798" name="Line 6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799" name="Line 6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800" name="Line 6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" name="Group 70"/>
          <p:cNvGrpSpPr>
            <a:grpSpLocks/>
          </p:cNvGrpSpPr>
          <p:nvPr/>
        </p:nvGrpSpPr>
        <p:grpSpPr bwMode="auto">
          <a:xfrm>
            <a:off x="4114800" y="5854700"/>
            <a:ext cx="207963" cy="577850"/>
            <a:chOff x="528" y="3216"/>
            <a:chExt cx="192" cy="384"/>
          </a:xfrm>
        </p:grpSpPr>
        <p:sp>
          <p:nvSpPr>
            <p:cNvPr id="202795" name="Line 7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796" name="Line 7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797" name="Line 7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" name="Group 74"/>
          <p:cNvGrpSpPr>
            <a:grpSpLocks/>
          </p:cNvGrpSpPr>
          <p:nvPr/>
        </p:nvGrpSpPr>
        <p:grpSpPr bwMode="auto">
          <a:xfrm rot="-1040097">
            <a:off x="4876800" y="4483100"/>
            <a:ext cx="207963" cy="577850"/>
            <a:chOff x="528" y="3216"/>
            <a:chExt cx="192" cy="384"/>
          </a:xfrm>
        </p:grpSpPr>
        <p:sp>
          <p:nvSpPr>
            <p:cNvPr id="202792" name="Line 7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793" name="Line 7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794" name="Line 7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7" name="Group 78"/>
          <p:cNvGrpSpPr>
            <a:grpSpLocks/>
          </p:cNvGrpSpPr>
          <p:nvPr/>
        </p:nvGrpSpPr>
        <p:grpSpPr bwMode="auto">
          <a:xfrm>
            <a:off x="4419600" y="5854700"/>
            <a:ext cx="207963" cy="577850"/>
            <a:chOff x="528" y="3216"/>
            <a:chExt cx="192" cy="384"/>
          </a:xfrm>
        </p:grpSpPr>
        <p:sp>
          <p:nvSpPr>
            <p:cNvPr id="202789" name="Line 79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790" name="Line 80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791" name="Line 81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" name="Group 82"/>
          <p:cNvGrpSpPr>
            <a:grpSpLocks/>
          </p:cNvGrpSpPr>
          <p:nvPr/>
        </p:nvGrpSpPr>
        <p:grpSpPr bwMode="auto">
          <a:xfrm rot="2272902">
            <a:off x="762000" y="3111500"/>
            <a:ext cx="174625" cy="638175"/>
            <a:chOff x="528" y="3216"/>
            <a:chExt cx="192" cy="384"/>
          </a:xfrm>
        </p:grpSpPr>
        <p:sp>
          <p:nvSpPr>
            <p:cNvPr id="202786" name="Line 8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787" name="Line 8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788" name="Line 8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" name="Group 86"/>
          <p:cNvGrpSpPr>
            <a:grpSpLocks/>
          </p:cNvGrpSpPr>
          <p:nvPr/>
        </p:nvGrpSpPr>
        <p:grpSpPr bwMode="auto">
          <a:xfrm rot="19327098" flipH="1">
            <a:off x="1524000" y="3124200"/>
            <a:ext cx="174625" cy="638175"/>
            <a:chOff x="528" y="3216"/>
            <a:chExt cx="192" cy="384"/>
          </a:xfrm>
        </p:grpSpPr>
        <p:sp>
          <p:nvSpPr>
            <p:cNvPr id="202783" name="Line 8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784" name="Line 8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785" name="Line 8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02780" name="Line 90"/>
          <p:cNvSpPr>
            <a:spLocks noChangeShapeType="1"/>
          </p:cNvSpPr>
          <p:nvPr/>
        </p:nvSpPr>
        <p:spPr bwMode="auto">
          <a:xfrm flipH="1">
            <a:off x="1143000" y="3886200"/>
            <a:ext cx="1143000" cy="1143000"/>
          </a:xfrm>
          <a:prstGeom prst="line">
            <a:avLst/>
          </a:prstGeom>
          <a:noFill/>
          <a:ln w="762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2781" name="Line 91"/>
          <p:cNvSpPr>
            <a:spLocks noChangeShapeType="1"/>
          </p:cNvSpPr>
          <p:nvPr/>
        </p:nvSpPr>
        <p:spPr bwMode="auto">
          <a:xfrm>
            <a:off x="1219200" y="3886200"/>
            <a:ext cx="1143000" cy="1143000"/>
          </a:xfrm>
          <a:prstGeom prst="line">
            <a:avLst/>
          </a:prstGeom>
          <a:noFill/>
          <a:ln w="762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2782" name="Text Box 92"/>
          <p:cNvSpPr txBox="1">
            <a:spLocks noChangeArrowheads="1"/>
          </p:cNvSpPr>
          <p:nvPr/>
        </p:nvSpPr>
        <p:spPr bwMode="auto">
          <a:xfrm>
            <a:off x="5089525" y="1487488"/>
            <a:ext cx="255428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Now delete the</a:t>
            </a:r>
            <a:br>
              <a:rPr lang="en-US" altLang="en-US"/>
            </a:br>
            <a:r>
              <a:rPr lang="en-US" altLang="en-US"/>
              <a:t>duplicate from</a:t>
            </a:r>
            <a:br>
              <a:rPr lang="en-US" altLang="en-US"/>
            </a:br>
            <a:r>
              <a:rPr lang="en-US" altLang="en-US"/>
              <a:t>the left sub-tree.</a:t>
            </a:r>
          </a:p>
        </p:txBody>
      </p:sp>
    </p:spTree>
    <p:extLst>
      <p:ext uri="{BB962C8B-B14F-4D97-AF65-F5344CB8AC3E}">
        <p14:creationId xmlns:p14="http://schemas.microsoft.com/office/powerpoint/2010/main" xmlns="" val="3388505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Node with Two Children</a:t>
            </a:r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14400" y="2501900"/>
            <a:ext cx="657225" cy="825500"/>
            <a:chOff x="1920" y="2544"/>
            <a:chExt cx="384" cy="528"/>
          </a:xfrm>
        </p:grpSpPr>
        <p:sp>
          <p:nvSpPr>
            <p:cNvPr id="203850" name="Rectangle 5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3851" name="Rectangle 6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3852" name="Rectangle 7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3853" name="Text Box 8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14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362200" y="1206500"/>
            <a:ext cx="657225" cy="825500"/>
            <a:chOff x="1920" y="2544"/>
            <a:chExt cx="384" cy="528"/>
          </a:xfrm>
        </p:grpSpPr>
        <p:sp>
          <p:nvSpPr>
            <p:cNvPr id="203846" name="Rectangle 10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3847" name="Rectangle 11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3848" name="Rectangle 12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3849" name="Text Box 13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203782" name="Line 14"/>
          <p:cNvSpPr>
            <a:spLocks noChangeShapeType="1"/>
          </p:cNvSpPr>
          <p:nvPr/>
        </p:nvSpPr>
        <p:spPr bwMode="auto">
          <a:xfrm flipH="1">
            <a:off x="1295400" y="18161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3783" name="Line 15"/>
          <p:cNvSpPr>
            <a:spLocks noChangeShapeType="1"/>
          </p:cNvSpPr>
          <p:nvPr/>
        </p:nvSpPr>
        <p:spPr bwMode="auto">
          <a:xfrm>
            <a:off x="2819400" y="18161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733800" y="2501900"/>
            <a:ext cx="657225" cy="825500"/>
            <a:chOff x="1920" y="2544"/>
            <a:chExt cx="384" cy="528"/>
          </a:xfrm>
        </p:grpSpPr>
        <p:sp>
          <p:nvSpPr>
            <p:cNvPr id="203842" name="Rectangle 17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3843" name="Rectangle 18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3844" name="Rectangle 19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3845" name="Text Box 20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94</a:t>
              </a: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3124200" y="3886200"/>
            <a:ext cx="657225" cy="825500"/>
            <a:chOff x="1920" y="2544"/>
            <a:chExt cx="384" cy="528"/>
          </a:xfrm>
        </p:grpSpPr>
        <p:sp>
          <p:nvSpPr>
            <p:cNvPr id="203838" name="Rectangle 22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3839" name="Rectangle 23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3840" name="Rectangle 24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3841" name="Text Box 25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71</a:t>
              </a:r>
            </a:p>
          </p:txBody>
        </p:sp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4419600" y="3886200"/>
            <a:ext cx="657225" cy="825500"/>
            <a:chOff x="1920" y="2544"/>
            <a:chExt cx="384" cy="528"/>
          </a:xfrm>
        </p:grpSpPr>
        <p:sp>
          <p:nvSpPr>
            <p:cNvPr id="203834" name="Rectangle 27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3835" name="Rectangle 28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3836" name="Rectangle 29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3837" name="Text Box 30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4038600" y="5181600"/>
            <a:ext cx="657225" cy="825500"/>
            <a:chOff x="1920" y="2544"/>
            <a:chExt cx="384" cy="528"/>
          </a:xfrm>
        </p:grpSpPr>
        <p:sp>
          <p:nvSpPr>
            <p:cNvPr id="203830" name="Rectangle 32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3831" name="Rectangle 33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3832" name="Rectangle 34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3833" name="Text Box 35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108</a:t>
              </a:r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2590800" y="5181600"/>
            <a:ext cx="657225" cy="825500"/>
            <a:chOff x="1920" y="2544"/>
            <a:chExt cx="384" cy="528"/>
          </a:xfrm>
        </p:grpSpPr>
        <p:sp>
          <p:nvSpPr>
            <p:cNvPr id="203826" name="Rectangle 37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3827" name="Rectangle 38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3828" name="Rectangle 39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3829" name="Text Box 40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sp>
        <p:nvSpPr>
          <p:cNvPr id="203789" name="Line 41"/>
          <p:cNvSpPr>
            <a:spLocks noChangeShapeType="1"/>
          </p:cNvSpPr>
          <p:nvPr/>
        </p:nvSpPr>
        <p:spPr bwMode="auto">
          <a:xfrm flipH="1">
            <a:off x="3429000" y="3124200"/>
            <a:ext cx="461963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3790" name="Line 42"/>
          <p:cNvSpPr>
            <a:spLocks noChangeShapeType="1"/>
          </p:cNvSpPr>
          <p:nvPr/>
        </p:nvSpPr>
        <p:spPr bwMode="auto">
          <a:xfrm>
            <a:off x="4233863" y="312420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3791" name="Line 43"/>
          <p:cNvSpPr>
            <a:spLocks noChangeShapeType="1"/>
          </p:cNvSpPr>
          <p:nvPr/>
        </p:nvSpPr>
        <p:spPr bwMode="auto">
          <a:xfrm flipH="1">
            <a:off x="2971800" y="44958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3792" name="Line 44"/>
          <p:cNvSpPr>
            <a:spLocks noChangeShapeType="1"/>
          </p:cNvSpPr>
          <p:nvPr/>
        </p:nvSpPr>
        <p:spPr bwMode="auto">
          <a:xfrm flipH="1">
            <a:off x="4267200" y="451485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9" name="Group 45"/>
          <p:cNvGrpSpPr>
            <a:grpSpLocks/>
          </p:cNvGrpSpPr>
          <p:nvPr/>
        </p:nvGrpSpPr>
        <p:grpSpPr bwMode="auto">
          <a:xfrm>
            <a:off x="2667000" y="5854700"/>
            <a:ext cx="207963" cy="577850"/>
            <a:chOff x="528" y="3216"/>
            <a:chExt cx="192" cy="384"/>
          </a:xfrm>
        </p:grpSpPr>
        <p:sp>
          <p:nvSpPr>
            <p:cNvPr id="203823" name="Line 46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3824" name="Line 47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3825" name="Line 48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0" name="Group 49"/>
          <p:cNvGrpSpPr>
            <a:grpSpLocks/>
          </p:cNvGrpSpPr>
          <p:nvPr/>
        </p:nvGrpSpPr>
        <p:grpSpPr bwMode="auto">
          <a:xfrm>
            <a:off x="2971800" y="5854700"/>
            <a:ext cx="207963" cy="577850"/>
            <a:chOff x="528" y="3216"/>
            <a:chExt cx="192" cy="384"/>
          </a:xfrm>
        </p:grpSpPr>
        <p:sp>
          <p:nvSpPr>
            <p:cNvPr id="203820" name="Line 50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3821" name="Line 51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3822" name="Line 52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" name="Group 53"/>
          <p:cNvGrpSpPr>
            <a:grpSpLocks/>
          </p:cNvGrpSpPr>
          <p:nvPr/>
        </p:nvGrpSpPr>
        <p:grpSpPr bwMode="auto">
          <a:xfrm>
            <a:off x="3505200" y="4559300"/>
            <a:ext cx="207963" cy="577850"/>
            <a:chOff x="528" y="3216"/>
            <a:chExt cx="192" cy="384"/>
          </a:xfrm>
        </p:grpSpPr>
        <p:sp>
          <p:nvSpPr>
            <p:cNvPr id="203817" name="Line 54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3818" name="Line 55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3819" name="Line 56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" name="Group 57"/>
          <p:cNvGrpSpPr>
            <a:grpSpLocks/>
          </p:cNvGrpSpPr>
          <p:nvPr/>
        </p:nvGrpSpPr>
        <p:grpSpPr bwMode="auto">
          <a:xfrm>
            <a:off x="4114800" y="5854700"/>
            <a:ext cx="207963" cy="577850"/>
            <a:chOff x="528" y="3216"/>
            <a:chExt cx="192" cy="384"/>
          </a:xfrm>
        </p:grpSpPr>
        <p:sp>
          <p:nvSpPr>
            <p:cNvPr id="203814" name="Line 58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3815" name="Line 59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3816" name="Line 60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" name="Group 61"/>
          <p:cNvGrpSpPr>
            <a:grpSpLocks/>
          </p:cNvGrpSpPr>
          <p:nvPr/>
        </p:nvGrpSpPr>
        <p:grpSpPr bwMode="auto">
          <a:xfrm rot="-1040097">
            <a:off x="4876800" y="4483100"/>
            <a:ext cx="207963" cy="577850"/>
            <a:chOff x="528" y="3216"/>
            <a:chExt cx="192" cy="384"/>
          </a:xfrm>
        </p:grpSpPr>
        <p:sp>
          <p:nvSpPr>
            <p:cNvPr id="203811" name="Line 62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3812" name="Line 63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3813" name="Line 64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" name="Group 65"/>
          <p:cNvGrpSpPr>
            <a:grpSpLocks/>
          </p:cNvGrpSpPr>
          <p:nvPr/>
        </p:nvGrpSpPr>
        <p:grpSpPr bwMode="auto">
          <a:xfrm>
            <a:off x="4419600" y="5854700"/>
            <a:ext cx="207963" cy="577850"/>
            <a:chOff x="528" y="3216"/>
            <a:chExt cx="192" cy="384"/>
          </a:xfrm>
        </p:grpSpPr>
        <p:sp>
          <p:nvSpPr>
            <p:cNvPr id="203808" name="Line 66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3809" name="Line 67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3810" name="Line 68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" name="Group 69"/>
          <p:cNvGrpSpPr>
            <a:grpSpLocks/>
          </p:cNvGrpSpPr>
          <p:nvPr/>
        </p:nvGrpSpPr>
        <p:grpSpPr bwMode="auto">
          <a:xfrm rot="2272902">
            <a:off x="762000" y="3111500"/>
            <a:ext cx="174625" cy="638175"/>
            <a:chOff x="528" y="3216"/>
            <a:chExt cx="192" cy="384"/>
          </a:xfrm>
        </p:grpSpPr>
        <p:sp>
          <p:nvSpPr>
            <p:cNvPr id="203805" name="Line 70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3806" name="Line 71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3807" name="Line 72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" name="Group 73"/>
          <p:cNvGrpSpPr>
            <a:grpSpLocks/>
          </p:cNvGrpSpPr>
          <p:nvPr/>
        </p:nvGrpSpPr>
        <p:grpSpPr bwMode="auto">
          <a:xfrm rot="19327098" flipH="1">
            <a:off x="1524000" y="3124200"/>
            <a:ext cx="174625" cy="638175"/>
            <a:chOff x="528" y="3216"/>
            <a:chExt cx="192" cy="384"/>
          </a:xfrm>
        </p:grpSpPr>
        <p:sp>
          <p:nvSpPr>
            <p:cNvPr id="203802" name="Line 74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3803" name="Line 75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3804" name="Line 76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03801" name="Text Box 77"/>
          <p:cNvSpPr txBox="1">
            <a:spLocks noChangeArrowheads="1"/>
          </p:cNvSpPr>
          <p:nvPr/>
        </p:nvSpPr>
        <p:spPr bwMode="auto">
          <a:xfrm>
            <a:off x="5089525" y="1487488"/>
            <a:ext cx="32845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The final resulting</a:t>
            </a:r>
            <a:br>
              <a:rPr lang="en-US" altLang="en-US"/>
            </a:br>
            <a:r>
              <a:rPr lang="en-US" altLang="en-US"/>
              <a:t>tree – still has search</a:t>
            </a:r>
            <a:br>
              <a:rPr lang="en-US" altLang="en-US"/>
            </a:br>
            <a:r>
              <a:rPr lang="en-US" altLang="en-US"/>
              <a:t>structure.</a:t>
            </a:r>
          </a:p>
        </p:txBody>
      </p:sp>
    </p:spTree>
    <p:extLst>
      <p:ext uri="{BB962C8B-B14F-4D97-AF65-F5344CB8AC3E}">
        <p14:creationId xmlns:p14="http://schemas.microsoft.com/office/powerpoint/2010/main" xmlns="" val="578235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Node with Two Children</a:t>
            </a:r>
          </a:p>
        </p:txBody>
      </p:sp>
      <p:sp>
        <p:nvSpPr>
          <p:cNvPr id="204803" name="Rectangle 3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14400" y="2501900"/>
            <a:ext cx="657225" cy="825500"/>
            <a:chOff x="1920" y="2544"/>
            <a:chExt cx="384" cy="528"/>
          </a:xfrm>
        </p:grpSpPr>
        <p:sp>
          <p:nvSpPr>
            <p:cNvPr id="204884" name="Rectangle 5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85" name="Rectangle 6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86" name="Rectangle 7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87" name="Text Box 8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14</a:t>
              </a:r>
            </a:p>
          </p:txBody>
        </p:sp>
      </p:grpSp>
      <p:sp>
        <p:nvSpPr>
          <p:cNvPr id="204805" name="Line 9"/>
          <p:cNvSpPr>
            <a:spLocks noChangeShapeType="1"/>
          </p:cNvSpPr>
          <p:nvPr/>
        </p:nvSpPr>
        <p:spPr bwMode="auto">
          <a:xfrm>
            <a:off x="1419225" y="313055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362200" y="1206500"/>
            <a:ext cx="657225" cy="825500"/>
            <a:chOff x="1920" y="2544"/>
            <a:chExt cx="384" cy="528"/>
          </a:xfrm>
        </p:grpSpPr>
        <p:sp>
          <p:nvSpPr>
            <p:cNvPr id="204880" name="Rectangle 11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81" name="Rectangle 12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82" name="Rectangle 13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83" name="Text Box 14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50</a:t>
              </a:r>
            </a:p>
          </p:txBody>
        </p:sp>
      </p:grpSp>
      <p:sp>
        <p:nvSpPr>
          <p:cNvPr id="204807" name="Line 15"/>
          <p:cNvSpPr>
            <a:spLocks noChangeShapeType="1"/>
          </p:cNvSpPr>
          <p:nvPr/>
        </p:nvSpPr>
        <p:spPr bwMode="auto">
          <a:xfrm flipH="1">
            <a:off x="1295400" y="18161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4808" name="Line 16"/>
          <p:cNvSpPr>
            <a:spLocks noChangeShapeType="1"/>
          </p:cNvSpPr>
          <p:nvPr/>
        </p:nvSpPr>
        <p:spPr bwMode="auto">
          <a:xfrm>
            <a:off x="2819400" y="18161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733800" y="2501900"/>
            <a:ext cx="657225" cy="825500"/>
            <a:chOff x="1920" y="2544"/>
            <a:chExt cx="384" cy="528"/>
          </a:xfrm>
        </p:grpSpPr>
        <p:sp>
          <p:nvSpPr>
            <p:cNvPr id="204876" name="Rectangle 1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77" name="Rectangle 1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78" name="Rectangle 2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79" name="Text Box 2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94</a:t>
              </a: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3124200" y="3886200"/>
            <a:ext cx="657225" cy="825500"/>
            <a:chOff x="1920" y="2544"/>
            <a:chExt cx="384" cy="528"/>
          </a:xfrm>
        </p:grpSpPr>
        <p:sp>
          <p:nvSpPr>
            <p:cNvPr id="204872" name="Rectangle 2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73" name="Rectangle 2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74" name="Rectangle 2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75" name="Text Box 2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71</a:t>
              </a:r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4419600" y="3886200"/>
            <a:ext cx="657225" cy="825500"/>
            <a:chOff x="1920" y="2544"/>
            <a:chExt cx="384" cy="528"/>
          </a:xfrm>
        </p:grpSpPr>
        <p:sp>
          <p:nvSpPr>
            <p:cNvPr id="204868" name="Rectangle 2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69" name="Rectangle 2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70" name="Rectangle 3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71" name="Text Box 3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4038600" y="5181600"/>
            <a:ext cx="657225" cy="825500"/>
            <a:chOff x="1920" y="2544"/>
            <a:chExt cx="384" cy="528"/>
          </a:xfrm>
        </p:grpSpPr>
        <p:sp>
          <p:nvSpPr>
            <p:cNvPr id="204864" name="Rectangle 3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65" name="Rectangle 3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66" name="Rectangle 3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67" name="Text Box 3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108</a:t>
              </a:r>
            </a:p>
          </p:txBody>
        </p:sp>
      </p:grpSp>
      <p:grpSp>
        <p:nvGrpSpPr>
          <p:cNvPr id="8" name="Group 37"/>
          <p:cNvGrpSpPr>
            <a:grpSpLocks/>
          </p:cNvGrpSpPr>
          <p:nvPr/>
        </p:nvGrpSpPr>
        <p:grpSpPr bwMode="auto">
          <a:xfrm>
            <a:off x="2590800" y="5181600"/>
            <a:ext cx="657225" cy="825500"/>
            <a:chOff x="1920" y="2544"/>
            <a:chExt cx="384" cy="528"/>
          </a:xfrm>
        </p:grpSpPr>
        <p:sp>
          <p:nvSpPr>
            <p:cNvPr id="204860" name="Rectangle 3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61" name="Rectangle 3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62" name="Rectangle 4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63" name="Text Box 4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grpSp>
        <p:nvGrpSpPr>
          <p:cNvPr id="9" name="Group 42"/>
          <p:cNvGrpSpPr>
            <a:grpSpLocks/>
          </p:cNvGrpSpPr>
          <p:nvPr/>
        </p:nvGrpSpPr>
        <p:grpSpPr bwMode="auto">
          <a:xfrm>
            <a:off x="1447800" y="3886200"/>
            <a:ext cx="657225" cy="825500"/>
            <a:chOff x="1920" y="2544"/>
            <a:chExt cx="384" cy="528"/>
          </a:xfrm>
        </p:grpSpPr>
        <p:sp>
          <p:nvSpPr>
            <p:cNvPr id="204856" name="Rectangle 4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57" name="Rectangle 4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58" name="Rectangle 4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59" name="Text Box 4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204815" name="Line 47"/>
          <p:cNvSpPr>
            <a:spLocks noChangeShapeType="1"/>
          </p:cNvSpPr>
          <p:nvPr/>
        </p:nvSpPr>
        <p:spPr bwMode="auto">
          <a:xfrm flipH="1">
            <a:off x="3429000" y="3124200"/>
            <a:ext cx="461963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4816" name="Line 48"/>
          <p:cNvSpPr>
            <a:spLocks noChangeShapeType="1"/>
          </p:cNvSpPr>
          <p:nvPr/>
        </p:nvSpPr>
        <p:spPr bwMode="auto">
          <a:xfrm>
            <a:off x="4233863" y="312420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4817" name="Line 49"/>
          <p:cNvSpPr>
            <a:spLocks noChangeShapeType="1"/>
          </p:cNvSpPr>
          <p:nvPr/>
        </p:nvSpPr>
        <p:spPr bwMode="auto">
          <a:xfrm flipH="1">
            <a:off x="2971800" y="44958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4818" name="Line 50"/>
          <p:cNvSpPr>
            <a:spLocks noChangeShapeType="1"/>
          </p:cNvSpPr>
          <p:nvPr/>
        </p:nvSpPr>
        <p:spPr bwMode="auto">
          <a:xfrm flipH="1">
            <a:off x="4267200" y="451485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1524000" y="4559300"/>
            <a:ext cx="207963" cy="577850"/>
            <a:chOff x="528" y="3216"/>
            <a:chExt cx="192" cy="384"/>
          </a:xfrm>
        </p:grpSpPr>
        <p:sp>
          <p:nvSpPr>
            <p:cNvPr id="204853" name="Line 52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854" name="Line 53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855" name="Line 54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1828800" y="4559300"/>
            <a:ext cx="207963" cy="577850"/>
            <a:chOff x="528" y="3216"/>
            <a:chExt cx="192" cy="384"/>
          </a:xfrm>
        </p:grpSpPr>
        <p:sp>
          <p:nvSpPr>
            <p:cNvPr id="204850" name="Line 56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851" name="Line 57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852" name="Line 58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" name="Group 59"/>
          <p:cNvGrpSpPr>
            <a:grpSpLocks/>
          </p:cNvGrpSpPr>
          <p:nvPr/>
        </p:nvGrpSpPr>
        <p:grpSpPr bwMode="auto">
          <a:xfrm>
            <a:off x="2667000" y="5854700"/>
            <a:ext cx="207963" cy="577850"/>
            <a:chOff x="528" y="3216"/>
            <a:chExt cx="192" cy="384"/>
          </a:xfrm>
        </p:grpSpPr>
        <p:sp>
          <p:nvSpPr>
            <p:cNvPr id="204847" name="Line 60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848" name="Line 61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849" name="Line 62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" name="Group 63"/>
          <p:cNvGrpSpPr>
            <a:grpSpLocks/>
          </p:cNvGrpSpPr>
          <p:nvPr/>
        </p:nvGrpSpPr>
        <p:grpSpPr bwMode="auto">
          <a:xfrm>
            <a:off x="2971800" y="5854700"/>
            <a:ext cx="207963" cy="577850"/>
            <a:chOff x="528" y="3216"/>
            <a:chExt cx="192" cy="384"/>
          </a:xfrm>
        </p:grpSpPr>
        <p:sp>
          <p:nvSpPr>
            <p:cNvPr id="204844" name="Line 64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845" name="Line 65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846" name="Line 66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" name="Group 67"/>
          <p:cNvGrpSpPr>
            <a:grpSpLocks/>
          </p:cNvGrpSpPr>
          <p:nvPr/>
        </p:nvGrpSpPr>
        <p:grpSpPr bwMode="auto">
          <a:xfrm>
            <a:off x="3505200" y="4559300"/>
            <a:ext cx="207963" cy="577850"/>
            <a:chOff x="528" y="3216"/>
            <a:chExt cx="192" cy="384"/>
          </a:xfrm>
        </p:grpSpPr>
        <p:sp>
          <p:nvSpPr>
            <p:cNvPr id="204841" name="Line 68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842" name="Line 69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843" name="Line 70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" name="Group 71"/>
          <p:cNvGrpSpPr>
            <a:grpSpLocks/>
          </p:cNvGrpSpPr>
          <p:nvPr/>
        </p:nvGrpSpPr>
        <p:grpSpPr bwMode="auto">
          <a:xfrm>
            <a:off x="4114800" y="5854700"/>
            <a:ext cx="207963" cy="577850"/>
            <a:chOff x="528" y="3216"/>
            <a:chExt cx="192" cy="384"/>
          </a:xfrm>
        </p:grpSpPr>
        <p:sp>
          <p:nvSpPr>
            <p:cNvPr id="204838" name="Line 72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839" name="Line 73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840" name="Line 74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" name="Group 75"/>
          <p:cNvGrpSpPr>
            <a:grpSpLocks/>
          </p:cNvGrpSpPr>
          <p:nvPr/>
        </p:nvGrpSpPr>
        <p:grpSpPr bwMode="auto">
          <a:xfrm rot="-1040097">
            <a:off x="4876800" y="4483100"/>
            <a:ext cx="207963" cy="577850"/>
            <a:chOff x="528" y="3216"/>
            <a:chExt cx="192" cy="384"/>
          </a:xfrm>
        </p:grpSpPr>
        <p:sp>
          <p:nvSpPr>
            <p:cNvPr id="204835" name="Line 76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836" name="Line 77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837" name="Line 78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7" name="Group 79"/>
          <p:cNvGrpSpPr>
            <a:grpSpLocks/>
          </p:cNvGrpSpPr>
          <p:nvPr/>
        </p:nvGrpSpPr>
        <p:grpSpPr bwMode="auto">
          <a:xfrm>
            <a:off x="4419600" y="5854700"/>
            <a:ext cx="207963" cy="577850"/>
            <a:chOff x="528" y="3216"/>
            <a:chExt cx="192" cy="384"/>
          </a:xfrm>
        </p:grpSpPr>
        <p:sp>
          <p:nvSpPr>
            <p:cNvPr id="204832" name="Line 80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833" name="Line 81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834" name="Line 82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" name="Group 83"/>
          <p:cNvGrpSpPr>
            <a:grpSpLocks/>
          </p:cNvGrpSpPr>
          <p:nvPr/>
        </p:nvGrpSpPr>
        <p:grpSpPr bwMode="auto">
          <a:xfrm rot="2272902">
            <a:off x="762000" y="3111500"/>
            <a:ext cx="174625" cy="638175"/>
            <a:chOff x="528" y="3216"/>
            <a:chExt cx="192" cy="384"/>
          </a:xfrm>
        </p:grpSpPr>
        <p:sp>
          <p:nvSpPr>
            <p:cNvPr id="204829" name="Line 84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830" name="Line 85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831" name="Line 86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04828" name="Text Box 87"/>
          <p:cNvSpPr txBox="1">
            <a:spLocks noChangeArrowheads="1"/>
          </p:cNvSpPr>
          <p:nvPr/>
        </p:nvSpPr>
        <p:spPr bwMode="auto">
          <a:xfrm>
            <a:off x="5089525" y="1487488"/>
            <a:ext cx="236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Let’s delete 94.</a:t>
            </a:r>
          </a:p>
        </p:txBody>
      </p:sp>
    </p:spTree>
    <p:extLst>
      <p:ext uri="{BB962C8B-B14F-4D97-AF65-F5344CB8AC3E}">
        <p14:creationId xmlns:p14="http://schemas.microsoft.com/office/powerpoint/2010/main" xmlns="" val="3021120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Node with Two Children</a:t>
            </a:r>
          </a:p>
        </p:txBody>
      </p:sp>
      <p:sp>
        <p:nvSpPr>
          <p:cNvPr id="205827" name="Rectangle 3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14400" y="2501900"/>
            <a:ext cx="657225" cy="825500"/>
            <a:chOff x="1920" y="2544"/>
            <a:chExt cx="384" cy="528"/>
          </a:xfrm>
        </p:grpSpPr>
        <p:sp>
          <p:nvSpPr>
            <p:cNvPr id="205908" name="Rectangle 5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909" name="Rectangle 6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910" name="Rectangle 7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911" name="Text Box 8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14</a:t>
              </a:r>
            </a:p>
          </p:txBody>
        </p:sp>
      </p:grpSp>
      <p:sp>
        <p:nvSpPr>
          <p:cNvPr id="205829" name="Line 9"/>
          <p:cNvSpPr>
            <a:spLocks noChangeShapeType="1"/>
          </p:cNvSpPr>
          <p:nvPr/>
        </p:nvSpPr>
        <p:spPr bwMode="auto">
          <a:xfrm>
            <a:off x="1419225" y="313055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362200" y="1206500"/>
            <a:ext cx="657225" cy="825500"/>
            <a:chOff x="1920" y="2544"/>
            <a:chExt cx="384" cy="528"/>
          </a:xfrm>
        </p:grpSpPr>
        <p:sp>
          <p:nvSpPr>
            <p:cNvPr id="205904" name="Rectangle 11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905" name="Rectangle 12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906" name="Rectangle 13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907" name="Text Box 14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50</a:t>
              </a:r>
            </a:p>
          </p:txBody>
        </p:sp>
      </p:grpSp>
      <p:sp>
        <p:nvSpPr>
          <p:cNvPr id="205831" name="Line 15"/>
          <p:cNvSpPr>
            <a:spLocks noChangeShapeType="1"/>
          </p:cNvSpPr>
          <p:nvPr/>
        </p:nvSpPr>
        <p:spPr bwMode="auto">
          <a:xfrm flipH="1">
            <a:off x="1295400" y="18161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5832" name="Line 16"/>
          <p:cNvSpPr>
            <a:spLocks noChangeShapeType="1"/>
          </p:cNvSpPr>
          <p:nvPr/>
        </p:nvSpPr>
        <p:spPr bwMode="auto">
          <a:xfrm>
            <a:off x="2819400" y="18161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733800" y="2501900"/>
            <a:ext cx="657225" cy="825500"/>
            <a:chOff x="1920" y="2544"/>
            <a:chExt cx="384" cy="528"/>
          </a:xfrm>
        </p:grpSpPr>
        <p:sp>
          <p:nvSpPr>
            <p:cNvPr id="205900" name="Rectangle 1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901" name="Rectangle 1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902" name="Rectangle 2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903" name="Text Box 2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94</a:t>
              </a: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3124200" y="3886200"/>
            <a:ext cx="657225" cy="825500"/>
            <a:chOff x="1920" y="2544"/>
            <a:chExt cx="384" cy="528"/>
          </a:xfrm>
        </p:grpSpPr>
        <p:sp>
          <p:nvSpPr>
            <p:cNvPr id="205896" name="Rectangle 2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897" name="Rectangle 2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898" name="Rectangle 2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899" name="Text Box 2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71</a:t>
              </a:r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4419600" y="3886200"/>
            <a:ext cx="657225" cy="825500"/>
            <a:chOff x="1920" y="2544"/>
            <a:chExt cx="384" cy="528"/>
          </a:xfrm>
        </p:grpSpPr>
        <p:sp>
          <p:nvSpPr>
            <p:cNvPr id="205892" name="Rectangle 2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893" name="Rectangle 2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894" name="Rectangle 3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895" name="Text Box 3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4038600" y="5181600"/>
            <a:ext cx="657225" cy="825500"/>
            <a:chOff x="1920" y="2544"/>
            <a:chExt cx="384" cy="528"/>
          </a:xfrm>
        </p:grpSpPr>
        <p:sp>
          <p:nvSpPr>
            <p:cNvPr id="205888" name="Rectangle 3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889" name="Rectangle 3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890" name="Rectangle 3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891" name="Text Box 3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108</a:t>
              </a:r>
            </a:p>
          </p:txBody>
        </p:sp>
      </p:grpSp>
      <p:grpSp>
        <p:nvGrpSpPr>
          <p:cNvPr id="8" name="Group 37"/>
          <p:cNvGrpSpPr>
            <a:grpSpLocks/>
          </p:cNvGrpSpPr>
          <p:nvPr/>
        </p:nvGrpSpPr>
        <p:grpSpPr bwMode="auto">
          <a:xfrm>
            <a:off x="2590800" y="5181600"/>
            <a:ext cx="657225" cy="825500"/>
            <a:chOff x="1920" y="2544"/>
            <a:chExt cx="384" cy="528"/>
          </a:xfrm>
        </p:grpSpPr>
        <p:sp>
          <p:nvSpPr>
            <p:cNvPr id="205884" name="Rectangle 3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885" name="Rectangle 3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886" name="Rectangle 4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887" name="Text Box 4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grpSp>
        <p:nvGrpSpPr>
          <p:cNvPr id="9" name="Group 42"/>
          <p:cNvGrpSpPr>
            <a:grpSpLocks/>
          </p:cNvGrpSpPr>
          <p:nvPr/>
        </p:nvGrpSpPr>
        <p:grpSpPr bwMode="auto">
          <a:xfrm>
            <a:off x="1447800" y="3886200"/>
            <a:ext cx="657225" cy="825500"/>
            <a:chOff x="1920" y="2544"/>
            <a:chExt cx="384" cy="528"/>
          </a:xfrm>
        </p:grpSpPr>
        <p:sp>
          <p:nvSpPr>
            <p:cNvPr id="205880" name="Rectangle 4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881" name="Rectangle 4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882" name="Rectangle 4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883" name="Text Box 4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205839" name="Line 47"/>
          <p:cNvSpPr>
            <a:spLocks noChangeShapeType="1"/>
          </p:cNvSpPr>
          <p:nvPr/>
        </p:nvSpPr>
        <p:spPr bwMode="auto">
          <a:xfrm flipH="1">
            <a:off x="3429000" y="3124200"/>
            <a:ext cx="461963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5840" name="Line 48"/>
          <p:cNvSpPr>
            <a:spLocks noChangeShapeType="1"/>
          </p:cNvSpPr>
          <p:nvPr/>
        </p:nvSpPr>
        <p:spPr bwMode="auto">
          <a:xfrm>
            <a:off x="4233863" y="312420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5841" name="Line 49"/>
          <p:cNvSpPr>
            <a:spLocks noChangeShapeType="1"/>
          </p:cNvSpPr>
          <p:nvPr/>
        </p:nvSpPr>
        <p:spPr bwMode="auto">
          <a:xfrm flipH="1">
            <a:off x="2971800" y="44958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5842" name="Line 50"/>
          <p:cNvSpPr>
            <a:spLocks noChangeShapeType="1"/>
          </p:cNvSpPr>
          <p:nvPr/>
        </p:nvSpPr>
        <p:spPr bwMode="auto">
          <a:xfrm flipH="1">
            <a:off x="4267200" y="451485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1524000" y="4559300"/>
            <a:ext cx="207963" cy="577850"/>
            <a:chOff x="528" y="3216"/>
            <a:chExt cx="192" cy="384"/>
          </a:xfrm>
        </p:grpSpPr>
        <p:sp>
          <p:nvSpPr>
            <p:cNvPr id="205877" name="Line 52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878" name="Line 53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879" name="Line 54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1828800" y="4559300"/>
            <a:ext cx="207963" cy="577850"/>
            <a:chOff x="528" y="3216"/>
            <a:chExt cx="192" cy="384"/>
          </a:xfrm>
        </p:grpSpPr>
        <p:sp>
          <p:nvSpPr>
            <p:cNvPr id="205874" name="Line 56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875" name="Line 57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876" name="Line 58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" name="Group 59"/>
          <p:cNvGrpSpPr>
            <a:grpSpLocks/>
          </p:cNvGrpSpPr>
          <p:nvPr/>
        </p:nvGrpSpPr>
        <p:grpSpPr bwMode="auto">
          <a:xfrm>
            <a:off x="2667000" y="5854700"/>
            <a:ext cx="207963" cy="577850"/>
            <a:chOff x="528" y="3216"/>
            <a:chExt cx="192" cy="384"/>
          </a:xfrm>
        </p:grpSpPr>
        <p:sp>
          <p:nvSpPr>
            <p:cNvPr id="205871" name="Line 60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872" name="Line 61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873" name="Line 62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" name="Group 63"/>
          <p:cNvGrpSpPr>
            <a:grpSpLocks/>
          </p:cNvGrpSpPr>
          <p:nvPr/>
        </p:nvGrpSpPr>
        <p:grpSpPr bwMode="auto">
          <a:xfrm>
            <a:off x="2971800" y="5854700"/>
            <a:ext cx="207963" cy="577850"/>
            <a:chOff x="528" y="3216"/>
            <a:chExt cx="192" cy="384"/>
          </a:xfrm>
        </p:grpSpPr>
        <p:sp>
          <p:nvSpPr>
            <p:cNvPr id="205868" name="Line 64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869" name="Line 65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870" name="Line 66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" name="Group 67"/>
          <p:cNvGrpSpPr>
            <a:grpSpLocks/>
          </p:cNvGrpSpPr>
          <p:nvPr/>
        </p:nvGrpSpPr>
        <p:grpSpPr bwMode="auto">
          <a:xfrm>
            <a:off x="3505200" y="4559300"/>
            <a:ext cx="207963" cy="577850"/>
            <a:chOff x="528" y="3216"/>
            <a:chExt cx="192" cy="384"/>
          </a:xfrm>
        </p:grpSpPr>
        <p:sp>
          <p:nvSpPr>
            <p:cNvPr id="205865" name="Line 68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866" name="Line 69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867" name="Line 70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" name="Group 71"/>
          <p:cNvGrpSpPr>
            <a:grpSpLocks/>
          </p:cNvGrpSpPr>
          <p:nvPr/>
        </p:nvGrpSpPr>
        <p:grpSpPr bwMode="auto">
          <a:xfrm>
            <a:off x="4114800" y="5854700"/>
            <a:ext cx="207963" cy="577850"/>
            <a:chOff x="528" y="3216"/>
            <a:chExt cx="192" cy="384"/>
          </a:xfrm>
        </p:grpSpPr>
        <p:sp>
          <p:nvSpPr>
            <p:cNvPr id="205862" name="Line 72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863" name="Line 73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864" name="Line 74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" name="Group 75"/>
          <p:cNvGrpSpPr>
            <a:grpSpLocks/>
          </p:cNvGrpSpPr>
          <p:nvPr/>
        </p:nvGrpSpPr>
        <p:grpSpPr bwMode="auto">
          <a:xfrm rot="-1040097">
            <a:off x="4876800" y="4483100"/>
            <a:ext cx="207963" cy="577850"/>
            <a:chOff x="528" y="3216"/>
            <a:chExt cx="192" cy="384"/>
          </a:xfrm>
        </p:grpSpPr>
        <p:sp>
          <p:nvSpPr>
            <p:cNvPr id="205859" name="Line 76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860" name="Line 77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861" name="Line 78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7" name="Group 79"/>
          <p:cNvGrpSpPr>
            <a:grpSpLocks/>
          </p:cNvGrpSpPr>
          <p:nvPr/>
        </p:nvGrpSpPr>
        <p:grpSpPr bwMode="auto">
          <a:xfrm>
            <a:off x="4419600" y="5854700"/>
            <a:ext cx="207963" cy="577850"/>
            <a:chOff x="528" y="3216"/>
            <a:chExt cx="192" cy="384"/>
          </a:xfrm>
        </p:grpSpPr>
        <p:sp>
          <p:nvSpPr>
            <p:cNvPr id="205856" name="Line 80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857" name="Line 81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858" name="Line 82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" name="Group 83"/>
          <p:cNvGrpSpPr>
            <a:grpSpLocks/>
          </p:cNvGrpSpPr>
          <p:nvPr/>
        </p:nvGrpSpPr>
        <p:grpSpPr bwMode="auto">
          <a:xfrm rot="2272902">
            <a:off x="762000" y="3111500"/>
            <a:ext cx="174625" cy="638175"/>
            <a:chOff x="528" y="3216"/>
            <a:chExt cx="192" cy="384"/>
          </a:xfrm>
        </p:grpSpPr>
        <p:sp>
          <p:nvSpPr>
            <p:cNvPr id="205853" name="Line 84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854" name="Line 85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855" name="Line 86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05852" name="Text Box 87"/>
          <p:cNvSpPr txBox="1">
            <a:spLocks noChangeArrowheads="1"/>
          </p:cNvSpPr>
          <p:nvPr/>
        </p:nvSpPr>
        <p:spPr bwMode="auto">
          <a:xfrm>
            <a:off x="5089525" y="1487488"/>
            <a:ext cx="25844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Look to the right</a:t>
            </a:r>
            <a:br>
              <a:rPr lang="en-US" altLang="en-US"/>
            </a:br>
            <a:r>
              <a:rPr lang="en-US" altLang="en-US"/>
              <a:t>sub-tree.</a:t>
            </a:r>
          </a:p>
        </p:txBody>
      </p:sp>
    </p:spTree>
    <p:extLst>
      <p:ext uri="{BB962C8B-B14F-4D97-AF65-F5344CB8AC3E}">
        <p14:creationId xmlns:p14="http://schemas.microsoft.com/office/powerpoint/2010/main" xmlns="" val="2883015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 descr="x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2579688"/>
            <a:ext cx="676910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Definition: Full Binary Tree</a:t>
            </a:r>
            <a:endParaRPr lang="en-US" altLang="en-US" sz="4000" dirty="0" smtClean="0">
              <a:latin typeface="Arial" charset="0"/>
              <a:cs typeface="Arial" charset="0"/>
            </a:endParaRP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 </a:t>
            </a:r>
            <a:r>
              <a:rPr lang="en-US" altLang="en-US" i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full binary tree</a:t>
            </a:r>
            <a:r>
              <a:rPr lang="en-US" altLang="en-US" dirty="0" smtClean="0">
                <a:latin typeface="Arial" charset="0"/>
                <a:cs typeface="Arial" charset="0"/>
              </a:rPr>
              <a:t> is where each node is: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full node, or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leaf node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These have applications in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Expression trees</a:t>
            </a:r>
          </a:p>
        </p:txBody>
      </p:sp>
    </p:spTree>
    <p:extLst>
      <p:ext uri="{BB962C8B-B14F-4D97-AF65-F5344CB8AC3E}">
        <p14:creationId xmlns="" xmlns:p14="http://schemas.microsoft.com/office/powerpoint/2010/main" val="10976270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Node with Two Children</a:t>
            </a:r>
          </a:p>
        </p:txBody>
      </p:sp>
      <p:sp>
        <p:nvSpPr>
          <p:cNvPr id="206851" name="Rectangle 3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14400" y="2501900"/>
            <a:ext cx="657225" cy="825500"/>
            <a:chOff x="1920" y="2544"/>
            <a:chExt cx="384" cy="528"/>
          </a:xfrm>
        </p:grpSpPr>
        <p:sp>
          <p:nvSpPr>
            <p:cNvPr id="206942" name="Rectangle 5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43" name="Rectangle 6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44" name="Rectangle 7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45" name="Text Box 8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14</a:t>
              </a:r>
            </a:p>
          </p:txBody>
        </p:sp>
      </p:grpSp>
      <p:sp>
        <p:nvSpPr>
          <p:cNvPr id="206853" name="Line 9"/>
          <p:cNvSpPr>
            <a:spLocks noChangeShapeType="1"/>
          </p:cNvSpPr>
          <p:nvPr/>
        </p:nvSpPr>
        <p:spPr bwMode="auto">
          <a:xfrm>
            <a:off x="1419225" y="313055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362200" y="1206500"/>
            <a:ext cx="657225" cy="825500"/>
            <a:chOff x="1920" y="2544"/>
            <a:chExt cx="384" cy="528"/>
          </a:xfrm>
        </p:grpSpPr>
        <p:sp>
          <p:nvSpPr>
            <p:cNvPr id="206938" name="Rectangle 11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39" name="Rectangle 12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40" name="Rectangle 13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41" name="Text Box 14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50</a:t>
              </a:r>
            </a:p>
          </p:txBody>
        </p:sp>
      </p:grpSp>
      <p:sp>
        <p:nvSpPr>
          <p:cNvPr id="206855" name="Line 15"/>
          <p:cNvSpPr>
            <a:spLocks noChangeShapeType="1"/>
          </p:cNvSpPr>
          <p:nvPr/>
        </p:nvSpPr>
        <p:spPr bwMode="auto">
          <a:xfrm flipH="1">
            <a:off x="1295400" y="18161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6856" name="Line 16"/>
          <p:cNvSpPr>
            <a:spLocks noChangeShapeType="1"/>
          </p:cNvSpPr>
          <p:nvPr/>
        </p:nvSpPr>
        <p:spPr bwMode="auto">
          <a:xfrm>
            <a:off x="2819400" y="18161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733800" y="2501900"/>
            <a:ext cx="657225" cy="825500"/>
            <a:chOff x="1920" y="2544"/>
            <a:chExt cx="384" cy="528"/>
          </a:xfrm>
        </p:grpSpPr>
        <p:sp>
          <p:nvSpPr>
            <p:cNvPr id="206934" name="Rectangle 1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35" name="Rectangle 1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36" name="Rectangle 2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37" name="Text Box 2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00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94</a:t>
              </a: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3124200" y="3886200"/>
            <a:ext cx="657225" cy="825500"/>
            <a:chOff x="1920" y="2544"/>
            <a:chExt cx="384" cy="528"/>
          </a:xfrm>
        </p:grpSpPr>
        <p:sp>
          <p:nvSpPr>
            <p:cNvPr id="206930" name="Rectangle 2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31" name="Rectangle 2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32" name="Rectangle 2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33" name="Text Box 2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71</a:t>
              </a:r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4419600" y="3886200"/>
            <a:ext cx="657225" cy="825500"/>
            <a:chOff x="1920" y="2544"/>
            <a:chExt cx="384" cy="528"/>
          </a:xfrm>
        </p:grpSpPr>
        <p:sp>
          <p:nvSpPr>
            <p:cNvPr id="206926" name="Rectangle 2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27" name="Rectangle 2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28" name="Rectangle 3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29" name="Text Box 3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4038600" y="5181600"/>
            <a:ext cx="657225" cy="825500"/>
            <a:chOff x="1920" y="2544"/>
            <a:chExt cx="384" cy="528"/>
          </a:xfrm>
        </p:grpSpPr>
        <p:sp>
          <p:nvSpPr>
            <p:cNvPr id="206922" name="Rectangle 3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23" name="Rectangle 3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24" name="Rectangle 3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25" name="Text Box 3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108</a:t>
              </a:r>
            </a:p>
          </p:txBody>
        </p:sp>
      </p:grpSp>
      <p:grpSp>
        <p:nvGrpSpPr>
          <p:cNvPr id="8" name="Group 37"/>
          <p:cNvGrpSpPr>
            <a:grpSpLocks/>
          </p:cNvGrpSpPr>
          <p:nvPr/>
        </p:nvGrpSpPr>
        <p:grpSpPr bwMode="auto">
          <a:xfrm>
            <a:off x="2590800" y="5181600"/>
            <a:ext cx="657225" cy="825500"/>
            <a:chOff x="1920" y="2544"/>
            <a:chExt cx="384" cy="528"/>
          </a:xfrm>
        </p:grpSpPr>
        <p:sp>
          <p:nvSpPr>
            <p:cNvPr id="206918" name="Rectangle 3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19" name="Rectangle 3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20" name="Rectangle 4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21" name="Text Box 4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grpSp>
        <p:nvGrpSpPr>
          <p:cNvPr id="9" name="Group 42"/>
          <p:cNvGrpSpPr>
            <a:grpSpLocks/>
          </p:cNvGrpSpPr>
          <p:nvPr/>
        </p:nvGrpSpPr>
        <p:grpSpPr bwMode="auto">
          <a:xfrm>
            <a:off x="1447800" y="3886200"/>
            <a:ext cx="657225" cy="825500"/>
            <a:chOff x="1920" y="2544"/>
            <a:chExt cx="384" cy="528"/>
          </a:xfrm>
        </p:grpSpPr>
        <p:sp>
          <p:nvSpPr>
            <p:cNvPr id="206914" name="Rectangle 4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15" name="Rectangle 4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16" name="Rectangle 4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6917" name="Text Box 4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206863" name="Line 47"/>
          <p:cNvSpPr>
            <a:spLocks noChangeShapeType="1"/>
          </p:cNvSpPr>
          <p:nvPr/>
        </p:nvSpPr>
        <p:spPr bwMode="auto">
          <a:xfrm flipH="1">
            <a:off x="3429000" y="3124200"/>
            <a:ext cx="461963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6864" name="Line 48"/>
          <p:cNvSpPr>
            <a:spLocks noChangeShapeType="1"/>
          </p:cNvSpPr>
          <p:nvPr/>
        </p:nvSpPr>
        <p:spPr bwMode="auto">
          <a:xfrm>
            <a:off x="4233863" y="312420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6865" name="Line 49"/>
          <p:cNvSpPr>
            <a:spLocks noChangeShapeType="1"/>
          </p:cNvSpPr>
          <p:nvPr/>
        </p:nvSpPr>
        <p:spPr bwMode="auto">
          <a:xfrm flipH="1">
            <a:off x="2971800" y="44958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6866" name="Line 50"/>
          <p:cNvSpPr>
            <a:spLocks noChangeShapeType="1"/>
          </p:cNvSpPr>
          <p:nvPr/>
        </p:nvSpPr>
        <p:spPr bwMode="auto">
          <a:xfrm flipH="1">
            <a:off x="4267200" y="451485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1524000" y="4559300"/>
            <a:ext cx="207963" cy="577850"/>
            <a:chOff x="528" y="3216"/>
            <a:chExt cx="192" cy="384"/>
          </a:xfrm>
        </p:grpSpPr>
        <p:sp>
          <p:nvSpPr>
            <p:cNvPr id="206911" name="Line 52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912" name="Line 53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913" name="Line 54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1828800" y="4559300"/>
            <a:ext cx="207963" cy="577850"/>
            <a:chOff x="528" y="3216"/>
            <a:chExt cx="192" cy="384"/>
          </a:xfrm>
        </p:grpSpPr>
        <p:sp>
          <p:nvSpPr>
            <p:cNvPr id="206908" name="Line 56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909" name="Line 57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910" name="Line 58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" name="Group 59"/>
          <p:cNvGrpSpPr>
            <a:grpSpLocks/>
          </p:cNvGrpSpPr>
          <p:nvPr/>
        </p:nvGrpSpPr>
        <p:grpSpPr bwMode="auto">
          <a:xfrm>
            <a:off x="2667000" y="5854700"/>
            <a:ext cx="207963" cy="577850"/>
            <a:chOff x="528" y="3216"/>
            <a:chExt cx="192" cy="384"/>
          </a:xfrm>
        </p:grpSpPr>
        <p:sp>
          <p:nvSpPr>
            <p:cNvPr id="206905" name="Line 60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906" name="Line 61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907" name="Line 62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" name="Group 63"/>
          <p:cNvGrpSpPr>
            <a:grpSpLocks/>
          </p:cNvGrpSpPr>
          <p:nvPr/>
        </p:nvGrpSpPr>
        <p:grpSpPr bwMode="auto">
          <a:xfrm>
            <a:off x="2971800" y="5854700"/>
            <a:ext cx="207963" cy="577850"/>
            <a:chOff x="528" y="3216"/>
            <a:chExt cx="192" cy="384"/>
          </a:xfrm>
        </p:grpSpPr>
        <p:sp>
          <p:nvSpPr>
            <p:cNvPr id="206902" name="Line 64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903" name="Line 65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904" name="Line 66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" name="Group 67"/>
          <p:cNvGrpSpPr>
            <a:grpSpLocks/>
          </p:cNvGrpSpPr>
          <p:nvPr/>
        </p:nvGrpSpPr>
        <p:grpSpPr bwMode="auto">
          <a:xfrm>
            <a:off x="3505200" y="4559300"/>
            <a:ext cx="207963" cy="577850"/>
            <a:chOff x="528" y="3216"/>
            <a:chExt cx="192" cy="384"/>
          </a:xfrm>
        </p:grpSpPr>
        <p:sp>
          <p:nvSpPr>
            <p:cNvPr id="206899" name="Line 68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900" name="Line 69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901" name="Line 70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" name="Group 71"/>
          <p:cNvGrpSpPr>
            <a:grpSpLocks/>
          </p:cNvGrpSpPr>
          <p:nvPr/>
        </p:nvGrpSpPr>
        <p:grpSpPr bwMode="auto">
          <a:xfrm>
            <a:off x="4114800" y="5854700"/>
            <a:ext cx="207963" cy="577850"/>
            <a:chOff x="528" y="3216"/>
            <a:chExt cx="192" cy="384"/>
          </a:xfrm>
        </p:grpSpPr>
        <p:sp>
          <p:nvSpPr>
            <p:cNvPr id="206896" name="Line 72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897" name="Line 73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898" name="Line 74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" name="Group 75"/>
          <p:cNvGrpSpPr>
            <a:grpSpLocks/>
          </p:cNvGrpSpPr>
          <p:nvPr/>
        </p:nvGrpSpPr>
        <p:grpSpPr bwMode="auto">
          <a:xfrm rot="-1040097">
            <a:off x="4876800" y="4483100"/>
            <a:ext cx="207963" cy="577850"/>
            <a:chOff x="528" y="3216"/>
            <a:chExt cx="192" cy="384"/>
          </a:xfrm>
        </p:grpSpPr>
        <p:sp>
          <p:nvSpPr>
            <p:cNvPr id="206893" name="Line 76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894" name="Line 77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895" name="Line 78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7" name="Group 79"/>
          <p:cNvGrpSpPr>
            <a:grpSpLocks/>
          </p:cNvGrpSpPr>
          <p:nvPr/>
        </p:nvGrpSpPr>
        <p:grpSpPr bwMode="auto">
          <a:xfrm>
            <a:off x="4419600" y="5854700"/>
            <a:ext cx="207963" cy="577850"/>
            <a:chOff x="528" y="3216"/>
            <a:chExt cx="192" cy="384"/>
          </a:xfrm>
        </p:grpSpPr>
        <p:sp>
          <p:nvSpPr>
            <p:cNvPr id="206890" name="Line 80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891" name="Line 81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892" name="Line 82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" name="Group 83"/>
          <p:cNvGrpSpPr>
            <a:grpSpLocks/>
          </p:cNvGrpSpPr>
          <p:nvPr/>
        </p:nvGrpSpPr>
        <p:grpSpPr bwMode="auto">
          <a:xfrm rot="2272902">
            <a:off x="762000" y="3111500"/>
            <a:ext cx="174625" cy="638175"/>
            <a:chOff x="528" y="3216"/>
            <a:chExt cx="192" cy="384"/>
          </a:xfrm>
        </p:grpSpPr>
        <p:sp>
          <p:nvSpPr>
            <p:cNvPr id="206887" name="Line 84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888" name="Line 85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889" name="Line 86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06876" name="Text Box 87"/>
          <p:cNvSpPr txBox="1">
            <a:spLocks noChangeArrowheads="1"/>
          </p:cNvSpPr>
          <p:nvPr/>
        </p:nvSpPr>
        <p:spPr bwMode="auto">
          <a:xfrm>
            <a:off x="5089525" y="1487488"/>
            <a:ext cx="321468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Find and copy the</a:t>
            </a:r>
            <a:br>
              <a:rPr lang="en-US" altLang="en-US"/>
            </a:br>
            <a:r>
              <a:rPr lang="en-US" altLang="en-US"/>
              <a:t>smallest value</a:t>
            </a:r>
            <a:br>
              <a:rPr lang="en-US" altLang="en-US"/>
            </a:br>
            <a:r>
              <a:rPr lang="en-US" altLang="en-US"/>
              <a:t>(this will erase the</a:t>
            </a:r>
            <a:br>
              <a:rPr lang="en-US" altLang="en-US"/>
            </a:br>
            <a:r>
              <a:rPr lang="en-US" altLang="en-US"/>
              <a:t>old value but creates</a:t>
            </a:r>
            <a:br>
              <a:rPr lang="en-US" altLang="en-US"/>
            </a:br>
            <a:r>
              <a:rPr lang="en-US" altLang="en-US"/>
              <a:t>a duplicate).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06877" name="Oval 88"/>
          <p:cNvSpPr>
            <a:spLocks noChangeArrowheads="1"/>
          </p:cNvSpPr>
          <p:nvPr/>
        </p:nvSpPr>
        <p:spPr bwMode="auto">
          <a:xfrm>
            <a:off x="3705225" y="4953000"/>
            <a:ext cx="1295400" cy="1295400"/>
          </a:xfrm>
          <a:prstGeom prst="ellipse">
            <a:avLst/>
          </a:prstGeom>
          <a:noFill/>
          <a:ln w="762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19" name="Group 89"/>
          <p:cNvGrpSpPr>
            <a:grpSpLocks/>
          </p:cNvGrpSpPr>
          <p:nvPr/>
        </p:nvGrpSpPr>
        <p:grpSpPr bwMode="auto">
          <a:xfrm>
            <a:off x="3429000" y="2495550"/>
            <a:ext cx="1214438" cy="1308100"/>
            <a:chOff x="2256" y="1672"/>
            <a:chExt cx="765" cy="824"/>
          </a:xfrm>
        </p:grpSpPr>
        <p:grpSp>
          <p:nvGrpSpPr>
            <p:cNvPr id="20" name="Group 90"/>
            <p:cNvGrpSpPr>
              <a:grpSpLocks/>
            </p:cNvGrpSpPr>
            <p:nvPr/>
          </p:nvGrpSpPr>
          <p:grpSpPr bwMode="auto">
            <a:xfrm>
              <a:off x="2448" y="1672"/>
              <a:ext cx="414" cy="520"/>
              <a:chOff x="1920" y="2544"/>
              <a:chExt cx="384" cy="528"/>
            </a:xfrm>
          </p:grpSpPr>
          <p:sp>
            <p:nvSpPr>
              <p:cNvPr id="206883" name="Rectangle 91"/>
              <p:cNvSpPr>
                <a:spLocks noChangeArrowheads="1"/>
              </p:cNvSpPr>
              <p:nvPr/>
            </p:nvSpPr>
            <p:spPr bwMode="auto">
              <a:xfrm>
                <a:off x="1920" y="2544"/>
                <a:ext cx="384" cy="288"/>
              </a:xfrm>
              <a:prstGeom prst="rect">
                <a:avLst/>
              </a:prstGeom>
              <a:solidFill>
                <a:srgbClr val="FF0033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6884" name="Rectangle 92"/>
              <p:cNvSpPr>
                <a:spLocks noChangeArrowheads="1"/>
              </p:cNvSpPr>
              <p:nvPr/>
            </p:nvSpPr>
            <p:spPr bwMode="auto">
              <a:xfrm>
                <a:off x="1920" y="2832"/>
                <a:ext cx="192" cy="240"/>
              </a:xfrm>
              <a:prstGeom prst="rect">
                <a:avLst/>
              </a:prstGeom>
              <a:solidFill>
                <a:srgbClr val="FF0033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6885" name="Rectangle 93"/>
              <p:cNvSpPr>
                <a:spLocks noChangeArrowheads="1"/>
              </p:cNvSpPr>
              <p:nvPr/>
            </p:nvSpPr>
            <p:spPr bwMode="auto">
              <a:xfrm>
                <a:off x="2112" y="2832"/>
                <a:ext cx="192" cy="240"/>
              </a:xfrm>
              <a:prstGeom prst="rect">
                <a:avLst/>
              </a:prstGeom>
              <a:solidFill>
                <a:srgbClr val="FF0033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6886" name="Text Box 94"/>
              <p:cNvSpPr txBox="1">
                <a:spLocks noChangeArrowheads="1"/>
              </p:cNvSpPr>
              <p:nvPr/>
            </p:nvSpPr>
            <p:spPr bwMode="auto">
              <a:xfrm>
                <a:off x="1922" y="2544"/>
                <a:ext cx="380" cy="278"/>
              </a:xfrm>
              <a:prstGeom prst="rect">
                <a:avLst/>
              </a:prstGeom>
              <a:solidFill>
                <a:srgbClr val="FF0033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2000"/>
                  <a:t>108</a:t>
                </a:r>
              </a:p>
            </p:txBody>
          </p:sp>
        </p:grpSp>
        <p:sp>
          <p:nvSpPr>
            <p:cNvPr id="206881" name="Line 95"/>
            <p:cNvSpPr>
              <a:spLocks noChangeShapeType="1"/>
            </p:cNvSpPr>
            <p:nvPr/>
          </p:nvSpPr>
          <p:spPr bwMode="auto">
            <a:xfrm flipH="1">
              <a:off x="2256" y="2064"/>
              <a:ext cx="291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882" name="Line 96"/>
            <p:cNvSpPr>
              <a:spLocks noChangeShapeType="1"/>
            </p:cNvSpPr>
            <p:nvPr/>
          </p:nvSpPr>
          <p:spPr bwMode="auto">
            <a:xfrm>
              <a:off x="2763" y="2064"/>
              <a:ext cx="258" cy="4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533601" name="AutoShape 97"/>
          <p:cNvSpPr>
            <a:spLocks noChangeArrowheads="1"/>
          </p:cNvSpPr>
          <p:nvPr/>
        </p:nvSpPr>
        <p:spPr bwMode="auto">
          <a:xfrm>
            <a:off x="3048000" y="2286000"/>
            <a:ext cx="2133600" cy="1219200"/>
          </a:xfrm>
          <a:prstGeom prst="irregularSeal1">
            <a:avLst/>
          </a:prstGeom>
          <a:solidFill>
            <a:srgbClr val="00CCFF"/>
          </a:solidFill>
          <a:ln w="762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6887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3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3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3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601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429000" y="2495550"/>
            <a:ext cx="1214438" cy="1308100"/>
            <a:chOff x="2256" y="1672"/>
            <a:chExt cx="765" cy="824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2448" y="1672"/>
              <a:ext cx="414" cy="520"/>
              <a:chOff x="1920" y="2544"/>
              <a:chExt cx="384" cy="528"/>
            </a:xfrm>
          </p:grpSpPr>
          <p:sp>
            <p:nvSpPr>
              <p:cNvPr id="207957" name="Rectangle 4"/>
              <p:cNvSpPr>
                <a:spLocks noChangeArrowheads="1"/>
              </p:cNvSpPr>
              <p:nvPr/>
            </p:nvSpPr>
            <p:spPr bwMode="auto">
              <a:xfrm>
                <a:off x="1920" y="2544"/>
                <a:ext cx="384" cy="288"/>
              </a:xfrm>
              <a:prstGeom prst="rect">
                <a:avLst/>
              </a:prstGeom>
              <a:solidFill>
                <a:srgbClr val="FF0033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7958" name="Rectangle 5"/>
              <p:cNvSpPr>
                <a:spLocks noChangeArrowheads="1"/>
              </p:cNvSpPr>
              <p:nvPr/>
            </p:nvSpPr>
            <p:spPr bwMode="auto">
              <a:xfrm>
                <a:off x="1920" y="2832"/>
                <a:ext cx="192" cy="240"/>
              </a:xfrm>
              <a:prstGeom prst="rect">
                <a:avLst/>
              </a:prstGeom>
              <a:solidFill>
                <a:srgbClr val="FF0033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7959" name="Rectangle 6"/>
              <p:cNvSpPr>
                <a:spLocks noChangeArrowheads="1"/>
              </p:cNvSpPr>
              <p:nvPr/>
            </p:nvSpPr>
            <p:spPr bwMode="auto">
              <a:xfrm>
                <a:off x="2112" y="2832"/>
                <a:ext cx="192" cy="240"/>
              </a:xfrm>
              <a:prstGeom prst="rect">
                <a:avLst/>
              </a:prstGeom>
              <a:solidFill>
                <a:srgbClr val="FF0033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7960" name="Text Box 7"/>
              <p:cNvSpPr txBox="1">
                <a:spLocks noChangeArrowheads="1"/>
              </p:cNvSpPr>
              <p:nvPr/>
            </p:nvSpPr>
            <p:spPr bwMode="auto">
              <a:xfrm>
                <a:off x="1922" y="2544"/>
                <a:ext cx="380" cy="278"/>
              </a:xfrm>
              <a:prstGeom prst="rect">
                <a:avLst/>
              </a:prstGeom>
              <a:solidFill>
                <a:srgbClr val="FF0033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2000"/>
                  <a:t>108</a:t>
                </a:r>
              </a:p>
            </p:txBody>
          </p:sp>
        </p:grpSp>
        <p:sp>
          <p:nvSpPr>
            <p:cNvPr id="207955" name="Line 8"/>
            <p:cNvSpPr>
              <a:spLocks noChangeShapeType="1"/>
            </p:cNvSpPr>
            <p:nvPr/>
          </p:nvSpPr>
          <p:spPr bwMode="auto">
            <a:xfrm flipH="1">
              <a:off x="2256" y="2064"/>
              <a:ext cx="291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7956" name="Line 9"/>
            <p:cNvSpPr>
              <a:spLocks noChangeShapeType="1"/>
            </p:cNvSpPr>
            <p:nvPr/>
          </p:nvSpPr>
          <p:spPr bwMode="auto">
            <a:xfrm>
              <a:off x="2763" y="2064"/>
              <a:ext cx="258" cy="4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07875" name="Rectangle 10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Node with Two Children</a:t>
            </a:r>
          </a:p>
        </p:txBody>
      </p:sp>
      <p:sp>
        <p:nvSpPr>
          <p:cNvPr id="207876" name="Rectangle 11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914400" y="2501900"/>
            <a:ext cx="657225" cy="825500"/>
            <a:chOff x="1920" y="2544"/>
            <a:chExt cx="384" cy="528"/>
          </a:xfrm>
        </p:grpSpPr>
        <p:sp>
          <p:nvSpPr>
            <p:cNvPr id="207950" name="Rectangle 1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7951" name="Rectangle 1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7952" name="Rectangle 1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7953" name="Text Box 1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14</a:t>
              </a:r>
            </a:p>
          </p:txBody>
        </p:sp>
      </p:grpSp>
      <p:sp>
        <p:nvSpPr>
          <p:cNvPr id="207878" name="Line 17"/>
          <p:cNvSpPr>
            <a:spLocks noChangeShapeType="1"/>
          </p:cNvSpPr>
          <p:nvPr/>
        </p:nvSpPr>
        <p:spPr bwMode="auto">
          <a:xfrm>
            <a:off x="1419225" y="313055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2362200" y="1206500"/>
            <a:ext cx="657225" cy="825500"/>
            <a:chOff x="1920" y="2544"/>
            <a:chExt cx="384" cy="528"/>
          </a:xfrm>
        </p:grpSpPr>
        <p:sp>
          <p:nvSpPr>
            <p:cNvPr id="207946" name="Rectangle 1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7947" name="Rectangle 2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7948" name="Rectangle 2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7949" name="Text Box 2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50</a:t>
              </a:r>
            </a:p>
          </p:txBody>
        </p:sp>
      </p:grpSp>
      <p:sp>
        <p:nvSpPr>
          <p:cNvPr id="207880" name="Line 23"/>
          <p:cNvSpPr>
            <a:spLocks noChangeShapeType="1"/>
          </p:cNvSpPr>
          <p:nvPr/>
        </p:nvSpPr>
        <p:spPr bwMode="auto">
          <a:xfrm flipH="1">
            <a:off x="1295400" y="18161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7881" name="Line 24"/>
          <p:cNvSpPr>
            <a:spLocks noChangeShapeType="1"/>
          </p:cNvSpPr>
          <p:nvPr/>
        </p:nvSpPr>
        <p:spPr bwMode="auto">
          <a:xfrm>
            <a:off x="2819400" y="18161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3124200" y="3886200"/>
            <a:ext cx="657225" cy="825500"/>
            <a:chOff x="1920" y="2544"/>
            <a:chExt cx="384" cy="528"/>
          </a:xfrm>
        </p:grpSpPr>
        <p:sp>
          <p:nvSpPr>
            <p:cNvPr id="207942" name="Rectangle 26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7943" name="Rectangle 27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7944" name="Rectangle 28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7945" name="Text Box 29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71</a:t>
              </a:r>
            </a:p>
          </p:txBody>
        </p:sp>
      </p:grp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4419600" y="3886200"/>
            <a:ext cx="657225" cy="825500"/>
            <a:chOff x="1920" y="2544"/>
            <a:chExt cx="384" cy="528"/>
          </a:xfrm>
        </p:grpSpPr>
        <p:sp>
          <p:nvSpPr>
            <p:cNvPr id="207938" name="Rectangle 31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7939" name="Rectangle 32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7940" name="Rectangle 33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7941" name="Text Box 34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4038600" y="5181600"/>
            <a:ext cx="657225" cy="825500"/>
            <a:chOff x="1920" y="2544"/>
            <a:chExt cx="384" cy="528"/>
          </a:xfrm>
        </p:grpSpPr>
        <p:sp>
          <p:nvSpPr>
            <p:cNvPr id="207934" name="Rectangle 36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7935" name="Rectangle 37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7936" name="Rectangle 38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7937" name="Text Box 39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108</a:t>
              </a:r>
            </a:p>
          </p:txBody>
        </p:sp>
      </p:grpSp>
      <p:grpSp>
        <p:nvGrpSpPr>
          <p:cNvPr id="9" name="Group 40"/>
          <p:cNvGrpSpPr>
            <a:grpSpLocks/>
          </p:cNvGrpSpPr>
          <p:nvPr/>
        </p:nvGrpSpPr>
        <p:grpSpPr bwMode="auto">
          <a:xfrm>
            <a:off x="2590800" y="5181600"/>
            <a:ext cx="657225" cy="825500"/>
            <a:chOff x="1920" y="2544"/>
            <a:chExt cx="384" cy="528"/>
          </a:xfrm>
        </p:grpSpPr>
        <p:sp>
          <p:nvSpPr>
            <p:cNvPr id="207930" name="Rectangle 41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7931" name="Rectangle 42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7932" name="Rectangle 43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7933" name="Text Box 44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grpSp>
        <p:nvGrpSpPr>
          <p:cNvPr id="10" name="Group 45"/>
          <p:cNvGrpSpPr>
            <a:grpSpLocks/>
          </p:cNvGrpSpPr>
          <p:nvPr/>
        </p:nvGrpSpPr>
        <p:grpSpPr bwMode="auto">
          <a:xfrm>
            <a:off x="1447800" y="3886200"/>
            <a:ext cx="657225" cy="825500"/>
            <a:chOff x="1920" y="2544"/>
            <a:chExt cx="384" cy="528"/>
          </a:xfrm>
        </p:grpSpPr>
        <p:sp>
          <p:nvSpPr>
            <p:cNvPr id="207926" name="Rectangle 46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7927" name="Rectangle 47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7928" name="Rectangle 48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7929" name="Text Box 49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207887" name="Line 50"/>
          <p:cNvSpPr>
            <a:spLocks noChangeShapeType="1"/>
          </p:cNvSpPr>
          <p:nvPr/>
        </p:nvSpPr>
        <p:spPr bwMode="auto">
          <a:xfrm flipH="1">
            <a:off x="2971800" y="44958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7888" name="Line 51"/>
          <p:cNvSpPr>
            <a:spLocks noChangeShapeType="1"/>
          </p:cNvSpPr>
          <p:nvPr/>
        </p:nvSpPr>
        <p:spPr bwMode="auto">
          <a:xfrm flipH="1">
            <a:off x="4267200" y="451485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1" name="Group 52"/>
          <p:cNvGrpSpPr>
            <a:grpSpLocks/>
          </p:cNvGrpSpPr>
          <p:nvPr/>
        </p:nvGrpSpPr>
        <p:grpSpPr bwMode="auto">
          <a:xfrm>
            <a:off x="1524000" y="4559300"/>
            <a:ext cx="207963" cy="577850"/>
            <a:chOff x="528" y="3216"/>
            <a:chExt cx="192" cy="384"/>
          </a:xfrm>
        </p:grpSpPr>
        <p:sp>
          <p:nvSpPr>
            <p:cNvPr id="207923" name="Line 5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7924" name="Line 5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7925" name="Line 5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" name="Group 56"/>
          <p:cNvGrpSpPr>
            <a:grpSpLocks/>
          </p:cNvGrpSpPr>
          <p:nvPr/>
        </p:nvGrpSpPr>
        <p:grpSpPr bwMode="auto">
          <a:xfrm>
            <a:off x="1828800" y="4559300"/>
            <a:ext cx="207963" cy="577850"/>
            <a:chOff x="528" y="3216"/>
            <a:chExt cx="192" cy="384"/>
          </a:xfrm>
        </p:grpSpPr>
        <p:sp>
          <p:nvSpPr>
            <p:cNvPr id="207920" name="Line 5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7921" name="Line 5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7922" name="Line 5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" name="Group 60"/>
          <p:cNvGrpSpPr>
            <a:grpSpLocks/>
          </p:cNvGrpSpPr>
          <p:nvPr/>
        </p:nvGrpSpPr>
        <p:grpSpPr bwMode="auto">
          <a:xfrm>
            <a:off x="2667000" y="5854700"/>
            <a:ext cx="207963" cy="577850"/>
            <a:chOff x="528" y="3216"/>
            <a:chExt cx="192" cy="384"/>
          </a:xfrm>
        </p:grpSpPr>
        <p:sp>
          <p:nvSpPr>
            <p:cNvPr id="207917" name="Line 6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7918" name="Line 6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7919" name="Line 6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" name="Group 64"/>
          <p:cNvGrpSpPr>
            <a:grpSpLocks/>
          </p:cNvGrpSpPr>
          <p:nvPr/>
        </p:nvGrpSpPr>
        <p:grpSpPr bwMode="auto">
          <a:xfrm>
            <a:off x="2971800" y="5854700"/>
            <a:ext cx="207963" cy="577850"/>
            <a:chOff x="528" y="3216"/>
            <a:chExt cx="192" cy="384"/>
          </a:xfrm>
        </p:grpSpPr>
        <p:sp>
          <p:nvSpPr>
            <p:cNvPr id="207914" name="Line 6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7915" name="Line 6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7916" name="Line 6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" name="Group 68"/>
          <p:cNvGrpSpPr>
            <a:grpSpLocks/>
          </p:cNvGrpSpPr>
          <p:nvPr/>
        </p:nvGrpSpPr>
        <p:grpSpPr bwMode="auto">
          <a:xfrm>
            <a:off x="3505200" y="4559300"/>
            <a:ext cx="207963" cy="577850"/>
            <a:chOff x="528" y="3216"/>
            <a:chExt cx="192" cy="384"/>
          </a:xfrm>
        </p:grpSpPr>
        <p:sp>
          <p:nvSpPr>
            <p:cNvPr id="207911" name="Line 69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7912" name="Line 70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7913" name="Line 71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" name="Group 72"/>
          <p:cNvGrpSpPr>
            <a:grpSpLocks/>
          </p:cNvGrpSpPr>
          <p:nvPr/>
        </p:nvGrpSpPr>
        <p:grpSpPr bwMode="auto">
          <a:xfrm>
            <a:off x="4114800" y="5854700"/>
            <a:ext cx="207963" cy="577850"/>
            <a:chOff x="528" y="3216"/>
            <a:chExt cx="192" cy="384"/>
          </a:xfrm>
        </p:grpSpPr>
        <p:sp>
          <p:nvSpPr>
            <p:cNvPr id="207908" name="Line 7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7909" name="Line 7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7910" name="Line 7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7" name="Group 76"/>
          <p:cNvGrpSpPr>
            <a:grpSpLocks/>
          </p:cNvGrpSpPr>
          <p:nvPr/>
        </p:nvGrpSpPr>
        <p:grpSpPr bwMode="auto">
          <a:xfrm rot="-1040097">
            <a:off x="4876800" y="4483100"/>
            <a:ext cx="207963" cy="577850"/>
            <a:chOff x="528" y="3216"/>
            <a:chExt cx="192" cy="384"/>
          </a:xfrm>
        </p:grpSpPr>
        <p:sp>
          <p:nvSpPr>
            <p:cNvPr id="207905" name="Line 7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7906" name="Line 7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7907" name="Line 7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" name="Group 80"/>
          <p:cNvGrpSpPr>
            <a:grpSpLocks/>
          </p:cNvGrpSpPr>
          <p:nvPr/>
        </p:nvGrpSpPr>
        <p:grpSpPr bwMode="auto">
          <a:xfrm>
            <a:off x="4419600" y="5854700"/>
            <a:ext cx="207963" cy="577850"/>
            <a:chOff x="528" y="3216"/>
            <a:chExt cx="192" cy="384"/>
          </a:xfrm>
        </p:grpSpPr>
        <p:sp>
          <p:nvSpPr>
            <p:cNvPr id="207902" name="Line 8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7903" name="Line 8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7904" name="Line 8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" name="Group 84"/>
          <p:cNvGrpSpPr>
            <a:grpSpLocks/>
          </p:cNvGrpSpPr>
          <p:nvPr/>
        </p:nvGrpSpPr>
        <p:grpSpPr bwMode="auto">
          <a:xfrm rot="2272902">
            <a:off x="762000" y="3111500"/>
            <a:ext cx="174625" cy="638175"/>
            <a:chOff x="528" y="3216"/>
            <a:chExt cx="192" cy="384"/>
          </a:xfrm>
        </p:grpSpPr>
        <p:sp>
          <p:nvSpPr>
            <p:cNvPr id="207899" name="Line 8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7900" name="Line 8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7901" name="Line 8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07898" name="Text Box 88"/>
          <p:cNvSpPr txBox="1">
            <a:spLocks noChangeArrowheads="1"/>
          </p:cNvSpPr>
          <p:nvPr/>
        </p:nvSpPr>
        <p:spPr bwMode="auto">
          <a:xfrm>
            <a:off x="5089525" y="1487488"/>
            <a:ext cx="27400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The resulting tree</a:t>
            </a:r>
            <a:br>
              <a:rPr lang="en-US" altLang="en-US"/>
            </a:br>
            <a:r>
              <a:rPr lang="en-US" altLang="en-US"/>
              <a:t>so far.</a:t>
            </a:r>
          </a:p>
        </p:txBody>
      </p:sp>
    </p:spTree>
    <p:extLst>
      <p:ext uri="{BB962C8B-B14F-4D97-AF65-F5344CB8AC3E}">
        <p14:creationId xmlns:p14="http://schemas.microsoft.com/office/powerpoint/2010/main" xmlns="" val="2713455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429000" y="2495550"/>
            <a:ext cx="1214438" cy="1308100"/>
            <a:chOff x="2256" y="1672"/>
            <a:chExt cx="765" cy="824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2448" y="1672"/>
              <a:ext cx="414" cy="520"/>
              <a:chOff x="1920" y="2544"/>
              <a:chExt cx="384" cy="528"/>
            </a:xfrm>
          </p:grpSpPr>
          <p:sp>
            <p:nvSpPr>
              <p:cNvPr id="208986" name="Rectangle 4"/>
              <p:cNvSpPr>
                <a:spLocks noChangeArrowheads="1"/>
              </p:cNvSpPr>
              <p:nvPr/>
            </p:nvSpPr>
            <p:spPr bwMode="auto">
              <a:xfrm>
                <a:off x="1920" y="2544"/>
                <a:ext cx="384" cy="288"/>
              </a:xfrm>
              <a:prstGeom prst="rect">
                <a:avLst/>
              </a:prstGeom>
              <a:solidFill>
                <a:srgbClr val="FF0033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8987" name="Rectangle 5"/>
              <p:cNvSpPr>
                <a:spLocks noChangeArrowheads="1"/>
              </p:cNvSpPr>
              <p:nvPr/>
            </p:nvSpPr>
            <p:spPr bwMode="auto">
              <a:xfrm>
                <a:off x="1920" y="2832"/>
                <a:ext cx="192" cy="240"/>
              </a:xfrm>
              <a:prstGeom prst="rect">
                <a:avLst/>
              </a:prstGeom>
              <a:solidFill>
                <a:srgbClr val="FF0033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8988" name="Rectangle 6"/>
              <p:cNvSpPr>
                <a:spLocks noChangeArrowheads="1"/>
              </p:cNvSpPr>
              <p:nvPr/>
            </p:nvSpPr>
            <p:spPr bwMode="auto">
              <a:xfrm>
                <a:off x="2112" y="2832"/>
                <a:ext cx="192" cy="240"/>
              </a:xfrm>
              <a:prstGeom prst="rect">
                <a:avLst/>
              </a:prstGeom>
              <a:solidFill>
                <a:srgbClr val="FF0033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8989" name="Text Box 7"/>
              <p:cNvSpPr txBox="1">
                <a:spLocks noChangeArrowheads="1"/>
              </p:cNvSpPr>
              <p:nvPr/>
            </p:nvSpPr>
            <p:spPr bwMode="auto">
              <a:xfrm>
                <a:off x="1922" y="2544"/>
                <a:ext cx="380" cy="278"/>
              </a:xfrm>
              <a:prstGeom prst="rect">
                <a:avLst/>
              </a:prstGeom>
              <a:solidFill>
                <a:srgbClr val="FF0033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2000"/>
                  <a:t>108</a:t>
                </a:r>
              </a:p>
            </p:txBody>
          </p:sp>
        </p:grpSp>
        <p:sp>
          <p:nvSpPr>
            <p:cNvPr id="208984" name="Line 8"/>
            <p:cNvSpPr>
              <a:spLocks noChangeShapeType="1"/>
            </p:cNvSpPr>
            <p:nvPr/>
          </p:nvSpPr>
          <p:spPr bwMode="auto">
            <a:xfrm flipH="1">
              <a:off x="2256" y="2064"/>
              <a:ext cx="291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985" name="Line 9"/>
            <p:cNvSpPr>
              <a:spLocks noChangeShapeType="1"/>
            </p:cNvSpPr>
            <p:nvPr/>
          </p:nvSpPr>
          <p:spPr bwMode="auto">
            <a:xfrm>
              <a:off x="2763" y="2064"/>
              <a:ext cx="258" cy="4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08899" name="Rectangle 10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Node with Two Children</a:t>
            </a:r>
          </a:p>
        </p:txBody>
      </p:sp>
      <p:sp>
        <p:nvSpPr>
          <p:cNvPr id="208900" name="Rectangle 11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914400" y="2501900"/>
            <a:ext cx="657225" cy="825500"/>
            <a:chOff x="1920" y="2544"/>
            <a:chExt cx="384" cy="528"/>
          </a:xfrm>
        </p:grpSpPr>
        <p:sp>
          <p:nvSpPr>
            <p:cNvPr id="208979" name="Rectangle 1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8980" name="Rectangle 1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8981" name="Rectangle 1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8982" name="Text Box 1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14</a:t>
              </a:r>
            </a:p>
          </p:txBody>
        </p:sp>
      </p:grpSp>
      <p:sp>
        <p:nvSpPr>
          <p:cNvPr id="208902" name="Line 17"/>
          <p:cNvSpPr>
            <a:spLocks noChangeShapeType="1"/>
          </p:cNvSpPr>
          <p:nvPr/>
        </p:nvSpPr>
        <p:spPr bwMode="auto">
          <a:xfrm>
            <a:off x="1419225" y="313055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2362200" y="1206500"/>
            <a:ext cx="657225" cy="825500"/>
            <a:chOff x="1920" y="2544"/>
            <a:chExt cx="384" cy="528"/>
          </a:xfrm>
        </p:grpSpPr>
        <p:sp>
          <p:nvSpPr>
            <p:cNvPr id="208975" name="Rectangle 19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8976" name="Rectangle 20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8977" name="Rectangle 21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8978" name="Text Box 22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50</a:t>
              </a:r>
            </a:p>
          </p:txBody>
        </p:sp>
      </p:grpSp>
      <p:sp>
        <p:nvSpPr>
          <p:cNvPr id="208904" name="Line 23"/>
          <p:cNvSpPr>
            <a:spLocks noChangeShapeType="1"/>
          </p:cNvSpPr>
          <p:nvPr/>
        </p:nvSpPr>
        <p:spPr bwMode="auto">
          <a:xfrm flipH="1">
            <a:off x="1295400" y="18161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8905" name="Line 24"/>
          <p:cNvSpPr>
            <a:spLocks noChangeShapeType="1"/>
          </p:cNvSpPr>
          <p:nvPr/>
        </p:nvSpPr>
        <p:spPr bwMode="auto">
          <a:xfrm>
            <a:off x="2819400" y="18161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3124200" y="3886200"/>
            <a:ext cx="657225" cy="825500"/>
            <a:chOff x="1920" y="2544"/>
            <a:chExt cx="384" cy="528"/>
          </a:xfrm>
        </p:grpSpPr>
        <p:sp>
          <p:nvSpPr>
            <p:cNvPr id="208971" name="Rectangle 26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8972" name="Rectangle 27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8973" name="Rectangle 28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8974" name="Text Box 29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71</a:t>
              </a:r>
            </a:p>
          </p:txBody>
        </p:sp>
      </p:grp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4419600" y="3886200"/>
            <a:ext cx="657225" cy="825500"/>
            <a:chOff x="1920" y="2544"/>
            <a:chExt cx="384" cy="528"/>
          </a:xfrm>
        </p:grpSpPr>
        <p:sp>
          <p:nvSpPr>
            <p:cNvPr id="208967" name="Rectangle 31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8968" name="Rectangle 32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8969" name="Rectangle 33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8970" name="Text Box 34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4038600" y="5181600"/>
            <a:ext cx="657225" cy="825500"/>
            <a:chOff x="1920" y="2544"/>
            <a:chExt cx="384" cy="528"/>
          </a:xfrm>
        </p:grpSpPr>
        <p:sp>
          <p:nvSpPr>
            <p:cNvPr id="208963" name="Rectangle 36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8964" name="Rectangle 37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8965" name="Rectangle 38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8966" name="Text Box 39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108</a:t>
              </a:r>
            </a:p>
          </p:txBody>
        </p:sp>
      </p:grpSp>
      <p:grpSp>
        <p:nvGrpSpPr>
          <p:cNvPr id="9" name="Group 40"/>
          <p:cNvGrpSpPr>
            <a:grpSpLocks/>
          </p:cNvGrpSpPr>
          <p:nvPr/>
        </p:nvGrpSpPr>
        <p:grpSpPr bwMode="auto">
          <a:xfrm>
            <a:off x="2590800" y="5181600"/>
            <a:ext cx="657225" cy="825500"/>
            <a:chOff x="1920" y="2544"/>
            <a:chExt cx="384" cy="528"/>
          </a:xfrm>
        </p:grpSpPr>
        <p:sp>
          <p:nvSpPr>
            <p:cNvPr id="208959" name="Rectangle 41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8960" name="Rectangle 42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8961" name="Rectangle 43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8962" name="Text Box 44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grpSp>
        <p:nvGrpSpPr>
          <p:cNvPr id="10" name="Group 45"/>
          <p:cNvGrpSpPr>
            <a:grpSpLocks/>
          </p:cNvGrpSpPr>
          <p:nvPr/>
        </p:nvGrpSpPr>
        <p:grpSpPr bwMode="auto">
          <a:xfrm>
            <a:off x="1447800" y="3886200"/>
            <a:ext cx="657225" cy="825500"/>
            <a:chOff x="1920" y="2544"/>
            <a:chExt cx="384" cy="528"/>
          </a:xfrm>
        </p:grpSpPr>
        <p:sp>
          <p:nvSpPr>
            <p:cNvPr id="208955" name="Rectangle 46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8956" name="Rectangle 47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8957" name="Rectangle 48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8958" name="Text Box 49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208911" name="Line 50"/>
          <p:cNvSpPr>
            <a:spLocks noChangeShapeType="1"/>
          </p:cNvSpPr>
          <p:nvPr/>
        </p:nvSpPr>
        <p:spPr bwMode="auto">
          <a:xfrm flipH="1">
            <a:off x="2971800" y="44958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1" name="Group 51"/>
          <p:cNvGrpSpPr>
            <a:grpSpLocks/>
          </p:cNvGrpSpPr>
          <p:nvPr/>
        </p:nvGrpSpPr>
        <p:grpSpPr bwMode="auto">
          <a:xfrm>
            <a:off x="1524000" y="4559300"/>
            <a:ext cx="207963" cy="577850"/>
            <a:chOff x="528" y="3216"/>
            <a:chExt cx="192" cy="384"/>
          </a:xfrm>
        </p:grpSpPr>
        <p:sp>
          <p:nvSpPr>
            <p:cNvPr id="208952" name="Line 52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953" name="Line 53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954" name="Line 54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" name="Group 55"/>
          <p:cNvGrpSpPr>
            <a:grpSpLocks/>
          </p:cNvGrpSpPr>
          <p:nvPr/>
        </p:nvGrpSpPr>
        <p:grpSpPr bwMode="auto">
          <a:xfrm>
            <a:off x="1828800" y="4559300"/>
            <a:ext cx="207963" cy="577850"/>
            <a:chOff x="528" y="3216"/>
            <a:chExt cx="192" cy="384"/>
          </a:xfrm>
        </p:grpSpPr>
        <p:sp>
          <p:nvSpPr>
            <p:cNvPr id="208949" name="Line 56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950" name="Line 57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951" name="Line 58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" name="Group 59"/>
          <p:cNvGrpSpPr>
            <a:grpSpLocks/>
          </p:cNvGrpSpPr>
          <p:nvPr/>
        </p:nvGrpSpPr>
        <p:grpSpPr bwMode="auto">
          <a:xfrm>
            <a:off x="2667000" y="5854700"/>
            <a:ext cx="207963" cy="577850"/>
            <a:chOff x="528" y="3216"/>
            <a:chExt cx="192" cy="384"/>
          </a:xfrm>
        </p:grpSpPr>
        <p:sp>
          <p:nvSpPr>
            <p:cNvPr id="208946" name="Line 60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947" name="Line 61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948" name="Line 62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" name="Group 63"/>
          <p:cNvGrpSpPr>
            <a:grpSpLocks/>
          </p:cNvGrpSpPr>
          <p:nvPr/>
        </p:nvGrpSpPr>
        <p:grpSpPr bwMode="auto">
          <a:xfrm>
            <a:off x="2971800" y="5854700"/>
            <a:ext cx="207963" cy="577850"/>
            <a:chOff x="528" y="3216"/>
            <a:chExt cx="192" cy="384"/>
          </a:xfrm>
        </p:grpSpPr>
        <p:sp>
          <p:nvSpPr>
            <p:cNvPr id="208943" name="Line 64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944" name="Line 65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945" name="Line 66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" name="Group 67"/>
          <p:cNvGrpSpPr>
            <a:grpSpLocks/>
          </p:cNvGrpSpPr>
          <p:nvPr/>
        </p:nvGrpSpPr>
        <p:grpSpPr bwMode="auto">
          <a:xfrm>
            <a:off x="3505200" y="4559300"/>
            <a:ext cx="207963" cy="577850"/>
            <a:chOff x="528" y="3216"/>
            <a:chExt cx="192" cy="384"/>
          </a:xfrm>
        </p:grpSpPr>
        <p:sp>
          <p:nvSpPr>
            <p:cNvPr id="208940" name="Line 68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941" name="Line 69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942" name="Line 70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" name="Group 71"/>
          <p:cNvGrpSpPr>
            <a:grpSpLocks/>
          </p:cNvGrpSpPr>
          <p:nvPr/>
        </p:nvGrpSpPr>
        <p:grpSpPr bwMode="auto">
          <a:xfrm>
            <a:off x="4114800" y="5854700"/>
            <a:ext cx="207963" cy="577850"/>
            <a:chOff x="528" y="3216"/>
            <a:chExt cx="192" cy="384"/>
          </a:xfrm>
        </p:grpSpPr>
        <p:sp>
          <p:nvSpPr>
            <p:cNvPr id="208937" name="Line 72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938" name="Line 73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939" name="Line 74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7" name="Group 75"/>
          <p:cNvGrpSpPr>
            <a:grpSpLocks/>
          </p:cNvGrpSpPr>
          <p:nvPr/>
        </p:nvGrpSpPr>
        <p:grpSpPr bwMode="auto">
          <a:xfrm rot="-1040097">
            <a:off x="4876800" y="4483100"/>
            <a:ext cx="207963" cy="577850"/>
            <a:chOff x="528" y="3216"/>
            <a:chExt cx="192" cy="384"/>
          </a:xfrm>
        </p:grpSpPr>
        <p:sp>
          <p:nvSpPr>
            <p:cNvPr id="208934" name="Line 76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935" name="Line 77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936" name="Line 78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" name="Group 79"/>
          <p:cNvGrpSpPr>
            <a:grpSpLocks/>
          </p:cNvGrpSpPr>
          <p:nvPr/>
        </p:nvGrpSpPr>
        <p:grpSpPr bwMode="auto">
          <a:xfrm>
            <a:off x="4419600" y="5854700"/>
            <a:ext cx="207963" cy="577850"/>
            <a:chOff x="528" y="3216"/>
            <a:chExt cx="192" cy="384"/>
          </a:xfrm>
        </p:grpSpPr>
        <p:sp>
          <p:nvSpPr>
            <p:cNvPr id="208931" name="Line 80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932" name="Line 81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933" name="Line 82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" name="Group 83"/>
          <p:cNvGrpSpPr>
            <a:grpSpLocks/>
          </p:cNvGrpSpPr>
          <p:nvPr/>
        </p:nvGrpSpPr>
        <p:grpSpPr bwMode="auto">
          <a:xfrm rot="2272902">
            <a:off x="762000" y="3111500"/>
            <a:ext cx="174625" cy="638175"/>
            <a:chOff x="528" y="3216"/>
            <a:chExt cx="192" cy="384"/>
          </a:xfrm>
        </p:grpSpPr>
        <p:sp>
          <p:nvSpPr>
            <p:cNvPr id="208928" name="Line 84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929" name="Line 85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930" name="Line 86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08921" name="Text Box 87"/>
          <p:cNvSpPr txBox="1">
            <a:spLocks noChangeArrowheads="1"/>
          </p:cNvSpPr>
          <p:nvPr/>
        </p:nvSpPr>
        <p:spPr bwMode="auto">
          <a:xfrm>
            <a:off x="5089525" y="1487488"/>
            <a:ext cx="255428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Now delete the</a:t>
            </a:r>
            <a:br>
              <a:rPr lang="en-US" altLang="en-US"/>
            </a:br>
            <a:r>
              <a:rPr lang="en-US" altLang="en-US"/>
              <a:t>duplicate from</a:t>
            </a:r>
            <a:br>
              <a:rPr lang="en-US" altLang="en-US"/>
            </a:br>
            <a:r>
              <a:rPr lang="en-US" altLang="en-US"/>
              <a:t>the left sub-tree.</a:t>
            </a:r>
          </a:p>
        </p:txBody>
      </p:sp>
      <p:sp>
        <p:nvSpPr>
          <p:cNvPr id="208922" name="Line 88"/>
          <p:cNvSpPr>
            <a:spLocks noChangeShapeType="1"/>
          </p:cNvSpPr>
          <p:nvPr/>
        </p:nvSpPr>
        <p:spPr bwMode="auto">
          <a:xfrm flipH="1">
            <a:off x="3733800" y="5181600"/>
            <a:ext cx="1143000" cy="1143000"/>
          </a:xfrm>
          <a:prstGeom prst="line">
            <a:avLst/>
          </a:prstGeom>
          <a:noFill/>
          <a:ln w="762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8923" name="Line 89"/>
          <p:cNvSpPr>
            <a:spLocks noChangeShapeType="1"/>
          </p:cNvSpPr>
          <p:nvPr/>
        </p:nvSpPr>
        <p:spPr bwMode="auto">
          <a:xfrm>
            <a:off x="3810000" y="5181600"/>
            <a:ext cx="1143000" cy="1143000"/>
          </a:xfrm>
          <a:prstGeom prst="line">
            <a:avLst/>
          </a:prstGeom>
          <a:noFill/>
          <a:ln w="762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0" name="Group 90"/>
          <p:cNvGrpSpPr>
            <a:grpSpLocks/>
          </p:cNvGrpSpPr>
          <p:nvPr/>
        </p:nvGrpSpPr>
        <p:grpSpPr bwMode="auto">
          <a:xfrm rot="1040097" flipH="1">
            <a:off x="4391025" y="4481513"/>
            <a:ext cx="207963" cy="577850"/>
            <a:chOff x="528" y="3216"/>
            <a:chExt cx="192" cy="384"/>
          </a:xfrm>
        </p:grpSpPr>
        <p:sp>
          <p:nvSpPr>
            <p:cNvPr id="208925" name="Line 9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926" name="Line 9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927" name="Line 9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xmlns="" val="2803942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mtClean="0"/>
              <a:t>Delete a Node with Two Children</a:t>
            </a:r>
          </a:p>
        </p:txBody>
      </p:sp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-2032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3200">
              <a:solidFill>
                <a:schemeClr val="tx2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14400" y="2501900"/>
            <a:ext cx="657225" cy="825500"/>
            <a:chOff x="1920" y="2544"/>
            <a:chExt cx="384" cy="528"/>
          </a:xfrm>
        </p:grpSpPr>
        <p:sp>
          <p:nvSpPr>
            <p:cNvPr id="209995" name="Rectangle 5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9996" name="Rectangle 6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9997" name="Rectangle 7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9998" name="Text Box 8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14</a:t>
              </a:r>
            </a:p>
          </p:txBody>
        </p:sp>
      </p:grpSp>
      <p:sp>
        <p:nvSpPr>
          <p:cNvPr id="209925" name="Line 9"/>
          <p:cNvSpPr>
            <a:spLocks noChangeShapeType="1"/>
          </p:cNvSpPr>
          <p:nvPr/>
        </p:nvSpPr>
        <p:spPr bwMode="auto">
          <a:xfrm>
            <a:off x="1419225" y="3130550"/>
            <a:ext cx="409575" cy="679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362200" y="1206500"/>
            <a:ext cx="657225" cy="825500"/>
            <a:chOff x="1920" y="2544"/>
            <a:chExt cx="384" cy="528"/>
          </a:xfrm>
        </p:grpSpPr>
        <p:sp>
          <p:nvSpPr>
            <p:cNvPr id="209991" name="Rectangle 11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9992" name="Rectangle 12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9993" name="Rectangle 13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9994" name="Text Box 14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50</a:t>
              </a:r>
            </a:p>
          </p:txBody>
        </p:sp>
      </p:grpSp>
      <p:sp>
        <p:nvSpPr>
          <p:cNvPr id="209927" name="Line 15"/>
          <p:cNvSpPr>
            <a:spLocks noChangeShapeType="1"/>
          </p:cNvSpPr>
          <p:nvPr/>
        </p:nvSpPr>
        <p:spPr bwMode="auto">
          <a:xfrm flipH="1">
            <a:off x="1295400" y="18161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9928" name="Line 16"/>
          <p:cNvSpPr>
            <a:spLocks noChangeShapeType="1"/>
          </p:cNvSpPr>
          <p:nvPr/>
        </p:nvSpPr>
        <p:spPr bwMode="auto">
          <a:xfrm>
            <a:off x="2819400" y="1816100"/>
            <a:ext cx="1143000" cy="622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124200" y="3886200"/>
            <a:ext cx="657225" cy="825500"/>
            <a:chOff x="1920" y="2544"/>
            <a:chExt cx="384" cy="528"/>
          </a:xfrm>
        </p:grpSpPr>
        <p:sp>
          <p:nvSpPr>
            <p:cNvPr id="209987" name="Rectangle 1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9988" name="Rectangle 1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9989" name="Rectangle 2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9990" name="Text Box 2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71</a:t>
              </a: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4419600" y="3886200"/>
            <a:ext cx="657225" cy="825500"/>
            <a:chOff x="1920" y="2544"/>
            <a:chExt cx="384" cy="528"/>
          </a:xfrm>
        </p:grpSpPr>
        <p:sp>
          <p:nvSpPr>
            <p:cNvPr id="209983" name="Rectangle 2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9984" name="Rectangle 2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9985" name="Rectangle 2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9986" name="Text Box 2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116</a:t>
              </a:r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2590800" y="5181600"/>
            <a:ext cx="657225" cy="825500"/>
            <a:chOff x="1920" y="2544"/>
            <a:chExt cx="384" cy="528"/>
          </a:xfrm>
        </p:grpSpPr>
        <p:sp>
          <p:nvSpPr>
            <p:cNvPr id="209979" name="Rectangle 28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9980" name="Rectangle 29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9981" name="Rectangle 30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9982" name="Text Box 31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66</a:t>
              </a:r>
            </a:p>
          </p:txBody>
        </p:sp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1447800" y="3886200"/>
            <a:ext cx="657225" cy="825500"/>
            <a:chOff x="1920" y="2544"/>
            <a:chExt cx="384" cy="528"/>
          </a:xfrm>
        </p:grpSpPr>
        <p:sp>
          <p:nvSpPr>
            <p:cNvPr id="209975" name="Rectangle 33"/>
            <p:cNvSpPr>
              <a:spLocks noChangeArrowheads="1"/>
            </p:cNvSpPr>
            <p:nvPr/>
          </p:nvSpPr>
          <p:spPr bwMode="auto">
            <a:xfrm>
              <a:off x="1920" y="2544"/>
              <a:ext cx="384" cy="2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9976" name="Rectangle 34"/>
            <p:cNvSpPr>
              <a:spLocks noChangeArrowheads="1"/>
            </p:cNvSpPr>
            <p:nvPr/>
          </p:nvSpPr>
          <p:spPr bwMode="auto">
            <a:xfrm>
              <a:off x="1920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9977" name="Rectangle 35"/>
            <p:cNvSpPr>
              <a:spLocks noChangeArrowheads="1"/>
            </p:cNvSpPr>
            <p:nvPr/>
          </p:nvSpPr>
          <p:spPr bwMode="auto">
            <a:xfrm>
              <a:off x="2112" y="2832"/>
              <a:ext cx="192" cy="24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9978" name="Text Box 36"/>
            <p:cNvSpPr txBox="1">
              <a:spLocks noChangeArrowheads="1"/>
            </p:cNvSpPr>
            <p:nvPr/>
          </p:nvSpPr>
          <p:spPr bwMode="auto">
            <a:xfrm>
              <a:off x="1922" y="2544"/>
              <a:ext cx="380" cy="27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/>
                <a:t>42</a:t>
              </a:r>
            </a:p>
          </p:txBody>
        </p:sp>
      </p:grpSp>
      <p:sp>
        <p:nvSpPr>
          <p:cNvPr id="209933" name="Line 37"/>
          <p:cNvSpPr>
            <a:spLocks noChangeShapeType="1"/>
          </p:cNvSpPr>
          <p:nvPr/>
        </p:nvSpPr>
        <p:spPr bwMode="auto">
          <a:xfrm flipH="1">
            <a:off x="2971800" y="44958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8" name="Group 38"/>
          <p:cNvGrpSpPr>
            <a:grpSpLocks/>
          </p:cNvGrpSpPr>
          <p:nvPr/>
        </p:nvGrpSpPr>
        <p:grpSpPr bwMode="auto">
          <a:xfrm>
            <a:off x="1524000" y="4559300"/>
            <a:ext cx="207963" cy="577850"/>
            <a:chOff x="528" y="3216"/>
            <a:chExt cx="192" cy="384"/>
          </a:xfrm>
        </p:grpSpPr>
        <p:sp>
          <p:nvSpPr>
            <p:cNvPr id="209972" name="Line 39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9973" name="Line 40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9974" name="Line 41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9" name="Group 42"/>
          <p:cNvGrpSpPr>
            <a:grpSpLocks/>
          </p:cNvGrpSpPr>
          <p:nvPr/>
        </p:nvGrpSpPr>
        <p:grpSpPr bwMode="auto">
          <a:xfrm>
            <a:off x="1828800" y="4559300"/>
            <a:ext cx="207963" cy="577850"/>
            <a:chOff x="528" y="3216"/>
            <a:chExt cx="192" cy="384"/>
          </a:xfrm>
        </p:grpSpPr>
        <p:sp>
          <p:nvSpPr>
            <p:cNvPr id="209969" name="Line 4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9970" name="Line 4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9971" name="Line 4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0" name="Group 46"/>
          <p:cNvGrpSpPr>
            <a:grpSpLocks/>
          </p:cNvGrpSpPr>
          <p:nvPr/>
        </p:nvGrpSpPr>
        <p:grpSpPr bwMode="auto">
          <a:xfrm>
            <a:off x="2667000" y="5854700"/>
            <a:ext cx="207963" cy="577850"/>
            <a:chOff x="528" y="3216"/>
            <a:chExt cx="192" cy="384"/>
          </a:xfrm>
        </p:grpSpPr>
        <p:sp>
          <p:nvSpPr>
            <p:cNvPr id="209966" name="Line 47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9967" name="Line 48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9968" name="Line 49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" name="Group 50"/>
          <p:cNvGrpSpPr>
            <a:grpSpLocks/>
          </p:cNvGrpSpPr>
          <p:nvPr/>
        </p:nvGrpSpPr>
        <p:grpSpPr bwMode="auto">
          <a:xfrm>
            <a:off x="2971800" y="5854700"/>
            <a:ext cx="207963" cy="577850"/>
            <a:chOff x="528" y="3216"/>
            <a:chExt cx="192" cy="384"/>
          </a:xfrm>
        </p:grpSpPr>
        <p:sp>
          <p:nvSpPr>
            <p:cNvPr id="209963" name="Line 51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9964" name="Line 52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9965" name="Line 53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" name="Group 54"/>
          <p:cNvGrpSpPr>
            <a:grpSpLocks/>
          </p:cNvGrpSpPr>
          <p:nvPr/>
        </p:nvGrpSpPr>
        <p:grpSpPr bwMode="auto">
          <a:xfrm>
            <a:off x="3505200" y="4559300"/>
            <a:ext cx="207963" cy="577850"/>
            <a:chOff x="528" y="3216"/>
            <a:chExt cx="192" cy="384"/>
          </a:xfrm>
        </p:grpSpPr>
        <p:sp>
          <p:nvSpPr>
            <p:cNvPr id="209960" name="Line 55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9961" name="Line 56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9962" name="Line 57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" name="Group 58"/>
          <p:cNvGrpSpPr>
            <a:grpSpLocks/>
          </p:cNvGrpSpPr>
          <p:nvPr/>
        </p:nvGrpSpPr>
        <p:grpSpPr bwMode="auto">
          <a:xfrm rot="-1040097">
            <a:off x="4876800" y="4483100"/>
            <a:ext cx="207963" cy="577850"/>
            <a:chOff x="528" y="3216"/>
            <a:chExt cx="192" cy="384"/>
          </a:xfrm>
        </p:grpSpPr>
        <p:sp>
          <p:nvSpPr>
            <p:cNvPr id="209957" name="Line 59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9958" name="Line 60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9959" name="Line 61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" name="Group 62"/>
          <p:cNvGrpSpPr>
            <a:grpSpLocks/>
          </p:cNvGrpSpPr>
          <p:nvPr/>
        </p:nvGrpSpPr>
        <p:grpSpPr bwMode="auto">
          <a:xfrm rot="2272902">
            <a:off x="762000" y="3111500"/>
            <a:ext cx="174625" cy="638175"/>
            <a:chOff x="528" y="3216"/>
            <a:chExt cx="192" cy="384"/>
          </a:xfrm>
        </p:grpSpPr>
        <p:sp>
          <p:nvSpPr>
            <p:cNvPr id="209954" name="Line 63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9955" name="Line 64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9956" name="Line 65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09941" name="Text Box 66"/>
          <p:cNvSpPr txBox="1">
            <a:spLocks noChangeArrowheads="1"/>
          </p:cNvSpPr>
          <p:nvPr/>
        </p:nvSpPr>
        <p:spPr bwMode="auto">
          <a:xfrm>
            <a:off x="5089525" y="1487488"/>
            <a:ext cx="32845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The final resulting</a:t>
            </a:r>
            <a:br>
              <a:rPr lang="en-US" altLang="en-US"/>
            </a:br>
            <a:r>
              <a:rPr lang="en-US" altLang="en-US"/>
              <a:t>tree – still has search</a:t>
            </a:r>
            <a:br>
              <a:rPr lang="en-US" altLang="en-US"/>
            </a:br>
            <a:r>
              <a:rPr lang="en-US" altLang="en-US"/>
              <a:t>structure.</a:t>
            </a:r>
          </a:p>
        </p:txBody>
      </p:sp>
      <p:grpSp>
        <p:nvGrpSpPr>
          <p:cNvPr id="15" name="Group 67"/>
          <p:cNvGrpSpPr>
            <a:grpSpLocks/>
          </p:cNvGrpSpPr>
          <p:nvPr/>
        </p:nvGrpSpPr>
        <p:grpSpPr bwMode="auto">
          <a:xfrm>
            <a:off x="3400425" y="2495550"/>
            <a:ext cx="1214438" cy="1308100"/>
            <a:chOff x="2256" y="1672"/>
            <a:chExt cx="765" cy="824"/>
          </a:xfrm>
        </p:grpSpPr>
        <p:grpSp>
          <p:nvGrpSpPr>
            <p:cNvPr id="16" name="Group 68"/>
            <p:cNvGrpSpPr>
              <a:grpSpLocks/>
            </p:cNvGrpSpPr>
            <p:nvPr/>
          </p:nvGrpSpPr>
          <p:grpSpPr bwMode="auto">
            <a:xfrm>
              <a:off x="2448" y="1672"/>
              <a:ext cx="414" cy="520"/>
              <a:chOff x="1920" y="2544"/>
              <a:chExt cx="384" cy="528"/>
            </a:xfrm>
          </p:grpSpPr>
          <p:sp>
            <p:nvSpPr>
              <p:cNvPr id="209950" name="Rectangle 69"/>
              <p:cNvSpPr>
                <a:spLocks noChangeArrowheads="1"/>
              </p:cNvSpPr>
              <p:nvPr/>
            </p:nvSpPr>
            <p:spPr bwMode="auto">
              <a:xfrm>
                <a:off x="1920" y="2544"/>
                <a:ext cx="384" cy="288"/>
              </a:xfrm>
              <a:prstGeom prst="rect">
                <a:avLst/>
              </a:prstGeom>
              <a:solidFill>
                <a:srgbClr val="FFCC00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9951" name="Rectangle 70"/>
              <p:cNvSpPr>
                <a:spLocks noChangeArrowheads="1"/>
              </p:cNvSpPr>
              <p:nvPr/>
            </p:nvSpPr>
            <p:spPr bwMode="auto">
              <a:xfrm>
                <a:off x="1920" y="2832"/>
                <a:ext cx="192" cy="240"/>
              </a:xfrm>
              <a:prstGeom prst="rect">
                <a:avLst/>
              </a:prstGeom>
              <a:solidFill>
                <a:srgbClr val="FFCC00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9952" name="Rectangle 71"/>
              <p:cNvSpPr>
                <a:spLocks noChangeArrowheads="1"/>
              </p:cNvSpPr>
              <p:nvPr/>
            </p:nvSpPr>
            <p:spPr bwMode="auto">
              <a:xfrm>
                <a:off x="2112" y="2832"/>
                <a:ext cx="192" cy="240"/>
              </a:xfrm>
              <a:prstGeom prst="rect">
                <a:avLst/>
              </a:prstGeom>
              <a:solidFill>
                <a:srgbClr val="FFCC00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9953" name="Text Box 72"/>
              <p:cNvSpPr txBox="1">
                <a:spLocks noChangeArrowheads="1"/>
              </p:cNvSpPr>
              <p:nvPr/>
            </p:nvSpPr>
            <p:spPr bwMode="auto">
              <a:xfrm>
                <a:off x="1922" y="2544"/>
                <a:ext cx="380" cy="278"/>
              </a:xfrm>
              <a:prstGeom prst="rect">
                <a:avLst/>
              </a:prstGeom>
              <a:solidFill>
                <a:srgbClr val="FFCC00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2000"/>
                  <a:t>108</a:t>
                </a:r>
              </a:p>
            </p:txBody>
          </p:sp>
        </p:grpSp>
        <p:sp>
          <p:nvSpPr>
            <p:cNvPr id="209948" name="Line 73"/>
            <p:cNvSpPr>
              <a:spLocks noChangeShapeType="1"/>
            </p:cNvSpPr>
            <p:nvPr/>
          </p:nvSpPr>
          <p:spPr bwMode="auto">
            <a:xfrm flipH="1">
              <a:off x="2256" y="2064"/>
              <a:ext cx="291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9949" name="Line 74"/>
            <p:cNvSpPr>
              <a:spLocks noChangeShapeType="1"/>
            </p:cNvSpPr>
            <p:nvPr/>
          </p:nvSpPr>
          <p:spPr bwMode="auto">
            <a:xfrm>
              <a:off x="2763" y="2064"/>
              <a:ext cx="258" cy="4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7" name="Group 75"/>
          <p:cNvGrpSpPr>
            <a:grpSpLocks/>
          </p:cNvGrpSpPr>
          <p:nvPr/>
        </p:nvGrpSpPr>
        <p:grpSpPr bwMode="auto">
          <a:xfrm rot="1040097" flipH="1">
            <a:off x="4391025" y="4481513"/>
            <a:ext cx="207963" cy="577850"/>
            <a:chOff x="528" y="3216"/>
            <a:chExt cx="192" cy="384"/>
          </a:xfrm>
        </p:grpSpPr>
        <p:sp>
          <p:nvSpPr>
            <p:cNvPr id="209944" name="Line 76"/>
            <p:cNvSpPr>
              <a:spLocks noChangeShapeType="1"/>
            </p:cNvSpPr>
            <p:nvPr/>
          </p:nvSpPr>
          <p:spPr bwMode="auto">
            <a:xfrm>
              <a:off x="624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9945" name="Line 77"/>
            <p:cNvSpPr>
              <a:spLocks noChangeShapeType="1"/>
            </p:cNvSpPr>
            <p:nvPr/>
          </p:nvSpPr>
          <p:spPr bwMode="auto">
            <a:xfrm>
              <a:off x="528" y="35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9946" name="Line 78"/>
            <p:cNvSpPr>
              <a:spLocks noChangeShapeType="1"/>
            </p:cNvSpPr>
            <p:nvPr/>
          </p:nvSpPr>
          <p:spPr bwMode="auto">
            <a:xfrm>
              <a:off x="528" y="36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xmlns="" val="3394084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 altLang="en-US" smtClean="0"/>
              <a:t>Summary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smtClean="0"/>
              <a:t>Deleting a node from a binary search tree involves two steps:</a:t>
            </a:r>
          </a:p>
          <a:p>
            <a:pPr lvl="1">
              <a:lnSpc>
                <a:spcPct val="90000"/>
              </a:lnSpc>
            </a:pPr>
            <a:r>
              <a:rPr lang="en-US" altLang="en-US" b="1" smtClean="0"/>
              <a:t>Search for the element</a:t>
            </a:r>
          </a:p>
          <a:p>
            <a:pPr lvl="1">
              <a:lnSpc>
                <a:spcPct val="90000"/>
              </a:lnSpc>
            </a:pPr>
            <a:r>
              <a:rPr lang="en-US" altLang="en-US" b="1" smtClean="0"/>
              <a:t>Then perform the deletion</a:t>
            </a:r>
          </a:p>
          <a:p>
            <a:pPr>
              <a:lnSpc>
                <a:spcPct val="90000"/>
              </a:lnSpc>
            </a:pPr>
            <a:r>
              <a:rPr lang="en-US" altLang="en-US" b="1" smtClean="0"/>
              <a:t>We must preserve the search structure and only delete the element which matches.</a:t>
            </a:r>
          </a:p>
          <a:p>
            <a:pPr>
              <a:lnSpc>
                <a:spcPct val="90000"/>
              </a:lnSpc>
            </a:pPr>
            <a:r>
              <a:rPr lang="en-US" altLang="en-US" b="1" smtClean="0"/>
              <a:t>Four cases:</a:t>
            </a:r>
          </a:p>
          <a:p>
            <a:pPr lvl="1">
              <a:lnSpc>
                <a:spcPct val="90000"/>
              </a:lnSpc>
            </a:pPr>
            <a:r>
              <a:rPr lang="en-US" altLang="en-US" b="1" smtClean="0"/>
              <a:t>Deleting a leaf node</a:t>
            </a:r>
          </a:p>
          <a:p>
            <a:pPr lvl="1">
              <a:lnSpc>
                <a:spcPct val="90000"/>
              </a:lnSpc>
            </a:pPr>
            <a:r>
              <a:rPr lang="en-US" altLang="en-US" b="1" smtClean="0"/>
              <a:t>Deleting a node with only the left child</a:t>
            </a:r>
          </a:p>
          <a:p>
            <a:pPr lvl="1">
              <a:lnSpc>
                <a:spcPct val="90000"/>
              </a:lnSpc>
            </a:pPr>
            <a:r>
              <a:rPr lang="en-US" altLang="en-US" b="1" smtClean="0"/>
              <a:t>Deleting a node with only the right child</a:t>
            </a:r>
          </a:p>
          <a:p>
            <a:pPr lvl="1">
              <a:lnSpc>
                <a:spcPct val="90000"/>
              </a:lnSpc>
            </a:pPr>
            <a:r>
              <a:rPr lang="en-US" altLang="en-US" b="1" smtClean="0"/>
              <a:t>Deleting a node with both children</a:t>
            </a:r>
          </a:p>
        </p:txBody>
      </p:sp>
    </p:spTree>
    <p:extLst>
      <p:ext uri="{BB962C8B-B14F-4D97-AF65-F5344CB8AC3E}">
        <p14:creationId xmlns:p14="http://schemas.microsoft.com/office/powerpoint/2010/main" xmlns="" val="2152468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altLang="en-US" smtClean="0"/>
              <a:t>Traversing a Binary Tree</a:t>
            </a:r>
            <a:br>
              <a:rPr lang="en-US" altLang="en-US" smtClean="0"/>
            </a:br>
            <a:r>
              <a:rPr lang="en-US" altLang="en-US" i="1" smtClean="0">
                <a:solidFill>
                  <a:schemeClr val="tx1"/>
                </a:solidFill>
              </a:rPr>
              <a:t>Inorder Traversal</a:t>
            </a:r>
            <a:r>
              <a:rPr lang="en-US" altLang="en-US" smtClean="0"/>
              <a:t> </a:t>
            </a:r>
            <a:endParaRPr lang="en-US" altLang="en-US" sz="4000" smtClean="0">
              <a:solidFill>
                <a:srgbClr val="FF0033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838200" y="37973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4000">
              <a:solidFill>
                <a:srgbClr val="FF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284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Scenario</a:t>
            </a:r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smtClean="0"/>
              <a:t>Imagine we have a binary tree</a:t>
            </a:r>
          </a:p>
          <a:p>
            <a:r>
              <a:rPr lang="en-US" altLang="en-US" b="1" smtClean="0"/>
              <a:t>We want to traverse the tree</a:t>
            </a:r>
          </a:p>
          <a:p>
            <a:pPr lvl="1"/>
            <a:r>
              <a:rPr lang="en-US" altLang="en-US" b="1" smtClean="0"/>
              <a:t>It’s not linear</a:t>
            </a:r>
          </a:p>
          <a:p>
            <a:pPr lvl="1"/>
            <a:r>
              <a:rPr lang="en-US" altLang="en-US" b="1" smtClean="0"/>
              <a:t>We need a way to visit all nodes</a:t>
            </a:r>
          </a:p>
          <a:p>
            <a:pPr lvl="1"/>
            <a:endParaRPr lang="en-US" altLang="en-US" b="1" smtClean="0"/>
          </a:p>
          <a:p>
            <a:r>
              <a:rPr lang="en-US" altLang="en-US" b="1" smtClean="0"/>
              <a:t>Three things must happen:</a:t>
            </a:r>
          </a:p>
          <a:p>
            <a:pPr lvl="1"/>
            <a:r>
              <a:rPr lang="en-US" altLang="en-US" b="1" smtClean="0"/>
              <a:t>Deal with the entire </a:t>
            </a:r>
            <a:r>
              <a:rPr lang="en-US" altLang="en-US" b="1" smtClean="0">
                <a:solidFill>
                  <a:srgbClr val="FF0033"/>
                </a:solidFill>
              </a:rPr>
              <a:t>left sub-tree</a:t>
            </a:r>
          </a:p>
          <a:p>
            <a:pPr lvl="1"/>
            <a:r>
              <a:rPr lang="en-US" altLang="en-US" b="1" smtClean="0"/>
              <a:t>Deal with the </a:t>
            </a:r>
            <a:r>
              <a:rPr lang="en-US" altLang="en-US" b="1" smtClean="0">
                <a:solidFill>
                  <a:srgbClr val="00CCFF"/>
                </a:solidFill>
              </a:rPr>
              <a:t>current node</a:t>
            </a:r>
          </a:p>
          <a:p>
            <a:pPr lvl="1"/>
            <a:r>
              <a:rPr lang="en-US" altLang="en-US" b="1" smtClean="0"/>
              <a:t>Deal with the entire </a:t>
            </a:r>
            <a:r>
              <a:rPr lang="en-US" altLang="en-US" b="1" smtClean="0">
                <a:solidFill>
                  <a:srgbClr val="3333FF"/>
                </a:solidFill>
              </a:rPr>
              <a:t>right sub-tree</a:t>
            </a:r>
          </a:p>
        </p:txBody>
      </p:sp>
      <p:sp>
        <p:nvSpPr>
          <p:cNvPr id="4100" name="Rectangle 1029"/>
          <p:cNvSpPr>
            <a:spLocks noChangeArrowheads="1"/>
          </p:cNvSpPr>
          <p:nvPr/>
        </p:nvSpPr>
        <p:spPr bwMode="auto">
          <a:xfrm>
            <a:off x="6923088" y="1562100"/>
            <a:ext cx="758825" cy="758825"/>
          </a:xfrm>
          <a:prstGeom prst="rect">
            <a:avLst/>
          </a:prstGeom>
          <a:solidFill>
            <a:srgbClr val="B2B2B2"/>
          </a:solidFill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01" name="Rectangle 1030"/>
          <p:cNvSpPr>
            <a:spLocks noChangeArrowheads="1"/>
          </p:cNvSpPr>
          <p:nvPr/>
        </p:nvSpPr>
        <p:spPr bwMode="auto">
          <a:xfrm>
            <a:off x="6923088" y="2019300"/>
            <a:ext cx="377825" cy="3016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02" name="Rectangle 1031"/>
          <p:cNvSpPr>
            <a:spLocks noChangeArrowheads="1"/>
          </p:cNvSpPr>
          <p:nvPr/>
        </p:nvSpPr>
        <p:spPr bwMode="auto">
          <a:xfrm>
            <a:off x="7304088" y="2019300"/>
            <a:ext cx="377825" cy="301625"/>
          </a:xfrm>
          <a:prstGeom prst="rect">
            <a:avLst/>
          </a:prstGeom>
          <a:solidFill>
            <a:srgbClr val="3333FF"/>
          </a:solidFill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03" name="Rectangle 1032"/>
          <p:cNvSpPr>
            <a:spLocks noChangeArrowheads="1"/>
          </p:cNvSpPr>
          <p:nvPr/>
        </p:nvSpPr>
        <p:spPr bwMode="auto">
          <a:xfrm>
            <a:off x="6999288" y="1638300"/>
            <a:ext cx="606425" cy="301625"/>
          </a:xfrm>
          <a:prstGeom prst="rect">
            <a:avLst/>
          </a:prstGeom>
          <a:solidFill>
            <a:srgbClr val="00CCFF"/>
          </a:solidFill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04" name="Line 1033"/>
          <p:cNvSpPr>
            <a:spLocks noChangeShapeType="1"/>
          </p:cNvSpPr>
          <p:nvPr/>
        </p:nvSpPr>
        <p:spPr bwMode="auto">
          <a:xfrm flipH="1">
            <a:off x="6472238" y="2178050"/>
            <a:ext cx="608012" cy="608013"/>
          </a:xfrm>
          <a:prstGeom prst="line">
            <a:avLst/>
          </a:prstGeom>
          <a:noFill/>
          <a:ln w="38100">
            <a:solidFill>
              <a:srgbClr val="FF00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105" name="Line 1034"/>
          <p:cNvSpPr>
            <a:spLocks noChangeShapeType="1"/>
          </p:cNvSpPr>
          <p:nvPr/>
        </p:nvSpPr>
        <p:spPr bwMode="auto">
          <a:xfrm>
            <a:off x="7539038" y="2178050"/>
            <a:ext cx="595312" cy="595313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2526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 the Activation Stack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775200" cy="4114800"/>
          </a:xfrm>
        </p:spPr>
        <p:txBody>
          <a:bodyPr/>
          <a:lstStyle/>
          <a:p>
            <a:r>
              <a:rPr lang="en-US" altLang="en-US" b="1" smtClean="0"/>
              <a:t>With a recursive module, we can make use of the activation stack to </a:t>
            </a:r>
            <a:r>
              <a:rPr lang="en-US" altLang="en-US" b="1" smtClean="0">
                <a:solidFill>
                  <a:srgbClr val="3333FF"/>
                </a:solidFill>
              </a:rPr>
              <a:t>visit the sub-trees</a:t>
            </a:r>
            <a:r>
              <a:rPr lang="en-US" altLang="en-US" b="1" smtClean="0"/>
              <a:t> and </a:t>
            </a:r>
            <a:r>
              <a:rPr lang="en-US" altLang="en-US" b="1" smtClean="0">
                <a:solidFill>
                  <a:srgbClr val="3333FF"/>
                </a:solidFill>
              </a:rPr>
              <a:t>“remember” where we left off</a:t>
            </a:r>
            <a:r>
              <a:rPr lang="en-US" altLang="en-US" b="1" smtClean="0"/>
              <a:t>.</a:t>
            </a:r>
          </a:p>
        </p:txBody>
      </p:sp>
      <p:sp>
        <p:nvSpPr>
          <p:cNvPr id="5124" name="Oval 4"/>
          <p:cNvSpPr>
            <a:spLocks noChangeArrowheads="1"/>
          </p:cNvSpPr>
          <p:nvPr/>
        </p:nvSpPr>
        <p:spPr bwMode="auto">
          <a:xfrm>
            <a:off x="6540500" y="20066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13</a:t>
            </a:r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 flipH="1">
            <a:off x="6438900" y="25781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>
            <a:off x="7251700" y="2590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58928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</a:t>
            </a:r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 flipH="1">
            <a:off x="57912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>
            <a:off x="66040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30" name="Oval 10"/>
          <p:cNvSpPr>
            <a:spLocks noChangeArrowheads="1"/>
          </p:cNvSpPr>
          <p:nvPr/>
        </p:nvSpPr>
        <p:spPr bwMode="auto">
          <a:xfrm>
            <a:off x="5181600" y="39243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2</a:t>
            </a:r>
          </a:p>
        </p:txBody>
      </p:sp>
      <p:sp>
        <p:nvSpPr>
          <p:cNvPr id="5131" name="Line 11"/>
          <p:cNvSpPr>
            <a:spLocks noChangeShapeType="1"/>
          </p:cNvSpPr>
          <p:nvPr/>
        </p:nvSpPr>
        <p:spPr bwMode="auto">
          <a:xfrm flipH="1">
            <a:off x="5080000" y="4495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32" name="Line 12"/>
          <p:cNvSpPr>
            <a:spLocks noChangeShapeType="1"/>
          </p:cNvSpPr>
          <p:nvPr/>
        </p:nvSpPr>
        <p:spPr bwMode="auto">
          <a:xfrm>
            <a:off x="5892800" y="45085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33" name="Oval 13"/>
          <p:cNvSpPr>
            <a:spLocks noChangeArrowheads="1"/>
          </p:cNvSpPr>
          <p:nvPr/>
        </p:nvSpPr>
        <p:spPr bwMode="auto">
          <a:xfrm>
            <a:off x="73533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42</a:t>
            </a:r>
          </a:p>
        </p:txBody>
      </p:sp>
      <p:sp>
        <p:nvSpPr>
          <p:cNvPr id="5134" name="Line 14"/>
          <p:cNvSpPr>
            <a:spLocks noChangeShapeType="1"/>
          </p:cNvSpPr>
          <p:nvPr/>
        </p:nvSpPr>
        <p:spPr bwMode="auto">
          <a:xfrm flipH="1">
            <a:off x="72517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>
            <a:off x="80645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4876800" y="4800600"/>
            <a:ext cx="342900" cy="355600"/>
            <a:chOff x="3032" y="3032"/>
            <a:chExt cx="216" cy="224"/>
          </a:xfrm>
        </p:grpSpPr>
        <p:sp>
          <p:nvSpPr>
            <p:cNvPr id="5152" name="Line 1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53" name="Line 1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099300" y="3860800"/>
            <a:ext cx="342900" cy="355600"/>
            <a:chOff x="3032" y="3032"/>
            <a:chExt cx="216" cy="224"/>
          </a:xfrm>
        </p:grpSpPr>
        <p:sp>
          <p:nvSpPr>
            <p:cNvPr id="5150" name="Line 20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51" name="Line 21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H="1">
            <a:off x="6096000" y="4775200"/>
            <a:ext cx="342900" cy="355600"/>
            <a:chOff x="3032" y="3032"/>
            <a:chExt cx="216" cy="224"/>
          </a:xfrm>
        </p:grpSpPr>
        <p:sp>
          <p:nvSpPr>
            <p:cNvPr id="5148" name="Line 23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49" name="Line 24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 flipH="1">
            <a:off x="6718300" y="3886200"/>
            <a:ext cx="342900" cy="355600"/>
            <a:chOff x="3032" y="3032"/>
            <a:chExt cx="216" cy="224"/>
          </a:xfrm>
        </p:grpSpPr>
        <p:sp>
          <p:nvSpPr>
            <p:cNvPr id="5146" name="Line 2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47" name="Line 2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 flipH="1">
            <a:off x="8216900" y="3848100"/>
            <a:ext cx="342900" cy="355600"/>
            <a:chOff x="3032" y="3032"/>
            <a:chExt cx="216" cy="224"/>
          </a:xfrm>
        </p:grpSpPr>
        <p:sp>
          <p:nvSpPr>
            <p:cNvPr id="5144" name="Line 29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45" name="Line 30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141" name="Line 31"/>
          <p:cNvSpPr>
            <a:spLocks noChangeShapeType="1"/>
          </p:cNvSpPr>
          <p:nvPr/>
        </p:nvSpPr>
        <p:spPr bwMode="auto">
          <a:xfrm>
            <a:off x="889000" y="4089400"/>
            <a:ext cx="0" cy="226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42" name="Line 32"/>
          <p:cNvSpPr>
            <a:spLocks noChangeShapeType="1"/>
          </p:cNvSpPr>
          <p:nvPr/>
        </p:nvSpPr>
        <p:spPr bwMode="auto">
          <a:xfrm>
            <a:off x="889000" y="6350000"/>
            <a:ext cx="307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43" name="Line 33"/>
          <p:cNvSpPr>
            <a:spLocks noChangeShapeType="1"/>
          </p:cNvSpPr>
          <p:nvPr/>
        </p:nvSpPr>
        <p:spPr bwMode="auto">
          <a:xfrm flipV="1">
            <a:off x="3962400" y="4102100"/>
            <a:ext cx="0" cy="223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40743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 the Activation Stack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775200" cy="4114800"/>
          </a:xfrm>
        </p:spPr>
        <p:txBody>
          <a:bodyPr/>
          <a:lstStyle/>
          <a:p>
            <a:r>
              <a:rPr lang="en-US" altLang="en-US" b="1" smtClean="0"/>
              <a:t>With a recursive module, we can make use of the activation stack to </a:t>
            </a:r>
            <a:r>
              <a:rPr lang="en-US" altLang="en-US" b="1" smtClean="0">
                <a:solidFill>
                  <a:srgbClr val="3333FF"/>
                </a:solidFill>
              </a:rPr>
              <a:t>visit the sub-trees</a:t>
            </a:r>
            <a:r>
              <a:rPr lang="en-US" altLang="en-US" b="1" smtClean="0"/>
              <a:t> and </a:t>
            </a:r>
            <a:r>
              <a:rPr lang="en-US" altLang="en-US" b="1" smtClean="0">
                <a:solidFill>
                  <a:srgbClr val="3333FF"/>
                </a:solidFill>
              </a:rPr>
              <a:t>“remember” where we left off</a:t>
            </a:r>
            <a:r>
              <a:rPr lang="en-US" altLang="en-US" b="1" smtClean="0"/>
              <a:t>.</a:t>
            </a:r>
          </a:p>
        </p:txBody>
      </p:sp>
      <p:sp>
        <p:nvSpPr>
          <p:cNvPr id="6148" name="Oval 4"/>
          <p:cNvSpPr>
            <a:spLocks noChangeArrowheads="1"/>
          </p:cNvSpPr>
          <p:nvPr/>
        </p:nvSpPr>
        <p:spPr bwMode="auto">
          <a:xfrm>
            <a:off x="6540500" y="2006600"/>
            <a:ext cx="914400" cy="609600"/>
          </a:xfrm>
          <a:prstGeom prst="ellipse">
            <a:avLst/>
          </a:prstGeom>
          <a:noFill/>
          <a:ln w="381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13</a:t>
            </a:r>
          </a:p>
        </p:txBody>
      </p:sp>
      <p:sp>
        <p:nvSpPr>
          <p:cNvPr id="6149" name="Line 5"/>
          <p:cNvSpPr>
            <a:spLocks noChangeShapeType="1"/>
          </p:cNvSpPr>
          <p:nvPr/>
        </p:nvSpPr>
        <p:spPr bwMode="auto">
          <a:xfrm flipH="1">
            <a:off x="6438900" y="25781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0" name="Line 6"/>
          <p:cNvSpPr>
            <a:spLocks noChangeShapeType="1"/>
          </p:cNvSpPr>
          <p:nvPr/>
        </p:nvSpPr>
        <p:spPr bwMode="auto">
          <a:xfrm>
            <a:off x="7251700" y="2590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1" name="Oval 7"/>
          <p:cNvSpPr>
            <a:spLocks noChangeArrowheads="1"/>
          </p:cNvSpPr>
          <p:nvPr/>
        </p:nvSpPr>
        <p:spPr bwMode="auto">
          <a:xfrm>
            <a:off x="58928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</a:t>
            </a: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 flipH="1">
            <a:off x="57912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3" name="Line 9"/>
          <p:cNvSpPr>
            <a:spLocks noChangeShapeType="1"/>
          </p:cNvSpPr>
          <p:nvPr/>
        </p:nvSpPr>
        <p:spPr bwMode="auto">
          <a:xfrm>
            <a:off x="66040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4" name="Oval 10"/>
          <p:cNvSpPr>
            <a:spLocks noChangeArrowheads="1"/>
          </p:cNvSpPr>
          <p:nvPr/>
        </p:nvSpPr>
        <p:spPr bwMode="auto">
          <a:xfrm>
            <a:off x="5181600" y="39243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2</a:t>
            </a:r>
          </a:p>
        </p:txBody>
      </p:sp>
      <p:sp>
        <p:nvSpPr>
          <p:cNvPr id="6155" name="Line 11"/>
          <p:cNvSpPr>
            <a:spLocks noChangeShapeType="1"/>
          </p:cNvSpPr>
          <p:nvPr/>
        </p:nvSpPr>
        <p:spPr bwMode="auto">
          <a:xfrm flipH="1">
            <a:off x="5080000" y="4495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6" name="Line 12"/>
          <p:cNvSpPr>
            <a:spLocks noChangeShapeType="1"/>
          </p:cNvSpPr>
          <p:nvPr/>
        </p:nvSpPr>
        <p:spPr bwMode="auto">
          <a:xfrm>
            <a:off x="5892800" y="45085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7" name="Oval 13"/>
          <p:cNvSpPr>
            <a:spLocks noChangeArrowheads="1"/>
          </p:cNvSpPr>
          <p:nvPr/>
        </p:nvSpPr>
        <p:spPr bwMode="auto">
          <a:xfrm>
            <a:off x="73533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42</a:t>
            </a:r>
          </a:p>
        </p:txBody>
      </p:sp>
      <p:sp>
        <p:nvSpPr>
          <p:cNvPr id="6158" name="Line 14"/>
          <p:cNvSpPr>
            <a:spLocks noChangeShapeType="1"/>
          </p:cNvSpPr>
          <p:nvPr/>
        </p:nvSpPr>
        <p:spPr bwMode="auto">
          <a:xfrm flipH="1">
            <a:off x="72517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9" name="Line 15"/>
          <p:cNvSpPr>
            <a:spLocks noChangeShapeType="1"/>
          </p:cNvSpPr>
          <p:nvPr/>
        </p:nvSpPr>
        <p:spPr bwMode="auto">
          <a:xfrm>
            <a:off x="80645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76800" y="4800600"/>
            <a:ext cx="342900" cy="355600"/>
            <a:chOff x="3032" y="3032"/>
            <a:chExt cx="216" cy="224"/>
          </a:xfrm>
        </p:grpSpPr>
        <p:sp>
          <p:nvSpPr>
            <p:cNvPr id="6177" name="Line 17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78" name="Line 18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099300" y="3860800"/>
            <a:ext cx="342900" cy="355600"/>
            <a:chOff x="3032" y="3032"/>
            <a:chExt cx="216" cy="224"/>
          </a:xfrm>
        </p:grpSpPr>
        <p:sp>
          <p:nvSpPr>
            <p:cNvPr id="6175" name="Line 20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76" name="Line 21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H="1">
            <a:off x="6096000" y="4775200"/>
            <a:ext cx="342900" cy="355600"/>
            <a:chOff x="3032" y="3032"/>
            <a:chExt cx="216" cy="224"/>
          </a:xfrm>
        </p:grpSpPr>
        <p:sp>
          <p:nvSpPr>
            <p:cNvPr id="6173" name="Line 23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74" name="Line 24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 flipH="1">
            <a:off x="6718300" y="3886200"/>
            <a:ext cx="342900" cy="355600"/>
            <a:chOff x="3032" y="3032"/>
            <a:chExt cx="216" cy="224"/>
          </a:xfrm>
        </p:grpSpPr>
        <p:sp>
          <p:nvSpPr>
            <p:cNvPr id="6171" name="Line 2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72" name="Line 2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 flipH="1">
            <a:off x="8216900" y="3848100"/>
            <a:ext cx="342900" cy="355600"/>
            <a:chOff x="3032" y="3032"/>
            <a:chExt cx="216" cy="224"/>
          </a:xfrm>
        </p:grpSpPr>
        <p:sp>
          <p:nvSpPr>
            <p:cNvPr id="6169" name="Line 29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70" name="Line 30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165" name="Line 31"/>
          <p:cNvSpPr>
            <a:spLocks noChangeShapeType="1"/>
          </p:cNvSpPr>
          <p:nvPr/>
        </p:nvSpPr>
        <p:spPr bwMode="auto">
          <a:xfrm>
            <a:off x="889000" y="4089400"/>
            <a:ext cx="0" cy="226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66" name="Line 32"/>
          <p:cNvSpPr>
            <a:spLocks noChangeShapeType="1"/>
          </p:cNvSpPr>
          <p:nvPr/>
        </p:nvSpPr>
        <p:spPr bwMode="auto">
          <a:xfrm>
            <a:off x="889000" y="6350000"/>
            <a:ext cx="307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67" name="Line 33"/>
          <p:cNvSpPr>
            <a:spLocks noChangeShapeType="1"/>
          </p:cNvSpPr>
          <p:nvPr/>
        </p:nvSpPr>
        <p:spPr bwMode="auto">
          <a:xfrm flipV="1">
            <a:off x="3962400" y="4102100"/>
            <a:ext cx="0" cy="223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68" name="Rectangle 35"/>
          <p:cNvSpPr>
            <a:spLocks noChangeArrowheads="1"/>
          </p:cNvSpPr>
          <p:nvPr/>
        </p:nvSpPr>
        <p:spPr bwMode="auto">
          <a:xfrm>
            <a:off x="889000" y="59817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At 13 – do left</a:t>
            </a:r>
          </a:p>
        </p:txBody>
      </p:sp>
    </p:spTree>
    <p:extLst>
      <p:ext uri="{BB962C8B-B14F-4D97-AF65-F5344CB8AC3E}">
        <p14:creationId xmlns:p14="http://schemas.microsoft.com/office/powerpoint/2010/main" xmlns="" val="3367852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 the Activation Stack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775200" cy="4114800"/>
          </a:xfrm>
        </p:spPr>
        <p:txBody>
          <a:bodyPr/>
          <a:lstStyle/>
          <a:p>
            <a:r>
              <a:rPr lang="en-US" altLang="en-US" b="1" smtClean="0"/>
              <a:t>With a recursive module, we can make use of the activation stack to </a:t>
            </a:r>
            <a:r>
              <a:rPr lang="en-US" altLang="en-US" b="1" smtClean="0">
                <a:solidFill>
                  <a:srgbClr val="3333FF"/>
                </a:solidFill>
              </a:rPr>
              <a:t>visit the sub-trees</a:t>
            </a:r>
            <a:r>
              <a:rPr lang="en-US" altLang="en-US" b="1" smtClean="0"/>
              <a:t> and </a:t>
            </a:r>
            <a:r>
              <a:rPr lang="en-US" altLang="en-US" b="1" smtClean="0">
                <a:solidFill>
                  <a:srgbClr val="3333FF"/>
                </a:solidFill>
              </a:rPr>
              <a:t>“remember” where we left off</a:t>
            </a:r>
            <a:r>
              <a:rPr lang="en-US" altLang="en-US" b="1" smtClean="0"/>
              <a:t>.</a:t>
            </a:r>
          </a:p>
        </p:txBody>
      </p:sp>
      <p:sp>
        <p:nvSpPr>
          <p:cNvPr id="7172" name="Oval 4"/>
          <p:cNvSpPr>
            <a:spLocks noChangeArrowheads="1"/>
          </p:cNvSpPr>
          <p:nvPr/>
        </p:nvSpPr>
        <p:spPr bwMode="auto">
          <a:xfrm>
            <a:off x="6540500" y="20066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13</a:t>
            </a:r>
          </a:p>
        </p:txBody>
      </p:sp>
      <p:sp>
        <p:nvSpPr>
          <p:cNvPr id="7173" name="Line 5"/>
          <p:cNvSpPr>
            <a:spLocks noChangeShapeType="1"/>
          </p:cNvSpPr>
          <p:nvPr/>
        </p:nvSpPr>
        <p:spPr bwMode="auto">
          <a:xfrm flipH="1">
            <a:off x="6438900" y="25781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7251700" y="2590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75" name="Oval 7"/>
          <p:cNvSpPr>
            <a:spLocks noChangeArrowheads="1"/>
          </p:cNvSpPr>
          <p:nvPr/>
        </p:nvSpPr>
        <p:spPr bwMode="auto">
          <a:xfrm>
            <a:off x="5892800" y="2971800"/>
            <a:ext cx="914400" cy="609600"/>
          </a:xfrm>
          <a:prstGeom prst="ellipse">
            <a:avLst/>
          </a:prstGeom>
          <a:noFill/>
          <a:ln w="381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9</a:t>
            </a:r>
          </a:p>
        </p:txBody>
      </p:sp>
      <p:sp>
        <p:nvSpPr>
          <p:cNvPr id="7176" name="Line 8"/>
          <p:cNvSpPr>
            <a:spLocks noChangeShapeType="1"/>
          </p:cNvSpPr>
          <p:nvPr/>
        </p:nvSpPr>
        <p:spPr bwMode="auto">
          <a:xfrm flipH="1">
            <a:off x="57912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>
            <a:off x="66040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>
            <a:off x="5181600" y="39243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2</a:t>
            </a:r>
          </a:p>
        </p:txBody>
      </p:sp>
      <p:sp>
        <p:nvSpPr>
          <p:cNvPr id="7179" name="Line 11"/>
          <p:cNvSpPr>
            <a:spLocks noChangeShapeType="1"/>
          </p:cNvSpPr>
          <p:nvPr/>
        </p:nvSpPr>
        <p:spPr bwMode="auto">
          <a:xfrm flipH="1">
            <a:off x="5080000" y="4495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80" name="Line 12"/>
          <p:cNvSpPr>
            <a:spLocks noChangeShapeType="1"/>
          </p:cNvSpPr>
          <p:nvPr/>
        </p:nvSpPr>
        <p:spPr bwMode="auto">
          <a:xfrm>
            <a:off x="5892800" y="45085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81" name="Oval 13"/>
          <p:cNvSpPr>
            <a:spLocks noChangeArrowheads="1"/>
          </p:cNvSpPr>
          <p:nvPr/>
        </p:nvSpPr>
        <p:spPr bwMode="auto">
          <a:xfrm>
            <a:off x="73533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42</a:t>
            </a:r>
          </a:p>
        </p:txBody>
      </p:sp>
      <p:sp>
        <p:nvSpPr>
          <p:cNvPr id="7182" name="Line 14"/>
          <p:cNvSpPr>
            <a:spLocks noChangeShapeType="1"/>
          </p:cNvSpPr>
          <p:nvPr/>
        </p:nvSpPr>
        <p:spPr bwMode="auto">
          <a:xfrm flipH="1">
            <a:off x="72517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83" name="Line 15"/>
          <p:cNvSpPr>
            <a:spLocks noChangeShapeType="1"/>
          </p:cNvSpPr>
          <p:nvPr/>
        </p:nvSpPr>
        <p:spPr bwMode="auto">
          <a:xfrm>
            <a:off x="80645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76800" y="4800600"/>
            <a:ext cx="342900" cy="355600"/>
            <a:chOff x="3032" y="3032"/>
            <a:chExt cx="216" cy="224"/>
          </a:xfrm>
        </p:grpSpPr>
        <p:sp>
          <p:nvSpPr>
            <p:cNvPr id="7202" name="Line 17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3" name="Line 18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099300" y="3860800"/>
            <a:ext cx="342900" cy="355600"/>
            <a:chOff x="3032" y="3032"/>
            <a:chExt cx="216" cy="224"/>
          </a:xfrm>
        </p:grpSpPr>
        <p:sp>
          <p:nvSpPr>
            <p:cNvPr id="7200" name="Line 20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1" name="Line 21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H="1">
            <a:off x="6096000" y="4775200"/>
            <a:ext cx="342900" cy="355600"/>
            <a:chOff x="3032" y="3032"/>
            <a:chExt cx="216" cy="224"/>
          </a:xfrm>
        </p:grpSpPr>
        <p:sp>
          <p:nvSpPr>
            <p:cNvPr id="7198" name="Line 23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99" name="Line 24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 flipH="1">
            <a:off x="6718300" y="3886200"/>
            <a:ext cx="342900" cy="355600"/>
            <a:chOff x="3032" y="3032"/>
            <a:chExt cx="216" cy="224"/>
          </a:xfrm>
        </p:grpSpPr>
        <p:sp>
          <p:nvSpPr>
            <p:cNvPr id="7196" name="Line 2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97" name="Line 2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 flipH="1">
            <a:off x="8216900" y="3848100"/>
            <a:ext cx="342900" cy="355600"/>
            <a:chOff x="3032" y="3032"/>
            <a:chExt cx="216" cy="224"/>
          </a:xfrm>
        </p:grpSpPr>
        <p:sp>
          <p:nvSpPr>
            <p:cNvPr id="7194" name="Line 29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95" name="Line 30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189" name="Line 31"/>
          <p:cNvSpPr>
            <a:spLocks noChangeShapeType="1"/>
          </p:cNvSpPr>
          <p:nvPr/>
        </p:nvSpPr>
        <p:spPr bwMode="auto">
          <a:xfrm>
            <a:off x="889000" y="4089400"/>
            <a:ext cx="0" cy="226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90" name="Line 32"/>
          <p:cNvSpPr>
            <a:spLocks noChangeShapeType="1"/>
          </p:cNvSpPr>
          <p:nvPr/>
        </p:nvSpPr>
        <p:spPr bwMode="auto">
          <a:xfrm>
            <a:off x="889000" y="6350000"/>
            <a:ext cx="307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91" name="Line 33"/>
          <p:cNvSpPr>
            <a:spLocks noChangeShapeType="1"/>
          </p:cNvSpPr>
          <p:nvPr/>
        </p:nvSpPr>
        <p:spPr bwMode="auto">
          <a:xfrm flipV="1">
            <a:off x="3962400" y="4102100"/>
            <a:ext cx="0" cy="223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92" name="Rectangle 34"/>
          <p:cNvSpPr>
            <a:spLocks noChangeArrowheads="1"/>
          </p:cNvSpPr>
          <p:nvPr/>
        </p:nvSpPr>
        <p:spPr bwMode="auto">
          <a:xfrm>
            <a:off x="889000" y="59817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13 – do left</a:t>
            </a:r>
          </a:p>
        </p:txBody>
      </p:sp>
      <p:sp>
        <p:nvSpPr>
          <p:cNvPr id="7193" name="Rectangle 35"/>
          <p:cNvSpPr>
            <a:spLocks noChangeArrowheads="1"/>
          </p:cNvSpPr>
          <p:nvPr/>
        </p:nvSpPr>
        <p:spPr bwMode="auto">
          <a:xfrm>
            <a:off x="889000" y="56134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At 9 – do left</a:t>
            </a:r>
          </a:p>
        </p:txBody>
      </p:sp>
    </p:spTree>
    <p:extLst>
      <p:ext uri="{BB962C8B-B14F-4D97-AF65-F5344CB8AC3E}">
        <p14:creationId xmlns:p14="http://schemas.microsoft.com/office/powerpoint/2010/main" xmlns="" val="3539999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55" name="Text Box 91"/>
          <p:cNvSpPr txBox="1">
            <a:spLocks noChangeArrowheads="1"/>
          </p:cNvSpPr>
          <p:nvPr/>
        </p:nvSpPr>
        <p:spPr bwMode="auto">
          <a:xfrm>
            <a:off x="251484" y="1069385"/>
            <a:ext cx="8435280" cy="437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512763">
              <a:spcBef>
                <a:spcPct val="20000"/>
              </a:spcBef>
              <a:defRPr/>
            </a:pPr>
            <a:r>
              <a:rPr lang="en-US" sz="2900" dirty="0" smtClean="0"/>
              <a:t>Expression </a:t>
            </a:r>
            <a:r>
              <a:rPr lang="en-US" sz="2900" dirty="0"/>
              <a:t>Tree</a:t>
            </a:r>
          </a:p>
          <a:p>
            <a:pPr marL="342900" indent="-342900" defTabSz="512763">
              <a:spcBef>
                <a:spcPct val="20000"/>
              </a:spcBef>
              <a:defRPr/>
            </a:pPr>
            <a:r>
              <a:rPr lang="en-US" sz="2800" dirty="0"/>
              <a:t>     - A central data structure in compiler design. Interior nodes contain operators and the leaf nodes have operands</a:t>
            </a:r>
          </a:p>
          <a:p>
            <a:pPr marL="342900" indent="-342900" defTabSz="512763">
              <a:spcBef>
                <a:spcPct val="20000"/>
              </a:spcBef>
              <a:defRPr/>
            </a:pPr>
            <a:r>
              <a:rPr lang="en-US" sz="2800" dirty="0"/>
              <a:t>	- An expression is evaluated by applying the operator at root to the values obtained by recursively evaluating the left and right </a:t>
            </a:r>
            <a:r>
              <a:rPr lang="en-US" sz="2800" dirty="0" err="1"/>
              <a:t>subtrees</a:t>
            </a:r>
            <a:endParaRPr lang="en-US" sz="2800" dirty="0"/>
          </a:p>
          <a:p>
            <a:pPr marL="342900" indent="-342900" defTabSz="512763">
              <a:spcBef>
                <a:spcPct val="20000"/>
              </a:spcBef>
              <a:defRPr/>
            </a:pPr>
            <a:r>
              <a:rPr lang="en-US" sz="2800" dirty="0"/>
              <a:t>	- The following tree corresponds the expression: (a+((b-c)*d)</a:t>
            </a:r>
          </a:p>
        </p:txBody>
      </p:sp>
      <p:sp>
        <p:nvSpPr>
          <p:cNvPr id="3077" name="Oval 92"/>
          <p:cNvSpPr>
            <a:spLocks noChangeArrowheads="1"/>
          </p:cNvSpPr>
          <p:nvPr/>
        </p:nvSpPr>
        <p:spPr bwMode="auto">
          <a:xfrm>
            <a:off x="7440488" y="476016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3078" name="Oval 93"/>
          <p:cNvSpPr>
            <a:spLocks noChangeArrowheads="1"/>
          </p:cNvSpPr>
          <p:nvPr/>
        </p:nvSpPr>
        <p:spPr bwMode="auto">
          <a:xfrm>
            <a:off x="6907088" y="529356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079" name="Oval 94"/>
          <p:cNvSpPr>
            <a:spLocks noChangeArrowheads="1"/>
          </p:cNvSpPr>
          <p:nvPr/>
        </p:nvSpPr>
        <p:spPr bwMode="auto">
          <a:xfrm>
            <a:off x="8126288" y="529356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*</a:t>
            </a:r>
          </a:p>
        </p:txBody>
      </p:sp>
      <p:sp>
        <p:nvSpPr>
          <p:cNvPr id="3080" name="Oval 95"/>
          <p:cNvSpPr>
            <a:spLocks noChangeArrowheads="1"/>
          </p:cNvSpPr>
          <p:nvPr/>
        </p:nvSpPr>
        <p:spPr bwMode="auto">
          <a:xfrm>
            <a:off x="7592888" y="582696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3081" name="Oval 96"/>
          <p:cNvSpPr>
            <a:spLocks noChangeArrowheads="1"/>
          </p:cNvSpPr>
          <p:nvPr/>
        </p:nvSpPr>
        <p:spPr bwMode="auto">
          <a:xfrm>
            <a:off x="8659688" y="582696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082" name="Oval 97"/>
          <p:cNvSpPr>
            <a:spLocks noChangeArrowheads="1"/>
          </p:cNvSpPr>
          <p:nvPr/>
        </p:nvSpPr>
        <p:spPr bwMode="auto">
          <a:xfrm>
            <a:off x="7059488" y="643656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3083" name="Oval 98"/>
          <p:cNvSpPr>
            <a:spLocks noChangeArrowheads="1"/>
          </p:cNvSpPr>
          <p:nvPr/>
        </p:nvSpPr>
        <p:spPr bwMode="auto">
          <a:xfrm>
            <a:off x="8126288" y="643656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cxnSp>
        <p:nvCxnSpPr>
          <p:cNvPr id="3084" name="AutoShape 99"/>
          <p:cNvCxnSpPr>
            <a:cxnSpLocks noChangeShapeType="1"/>
            <a:stCxn id="3077" idx="3"/>
            <a:endCxn id="3078" idx="7"/>
          </p:cNvCxnSpPr>
          <p:nvPr/>
        </p:nvCxnSpPr>
        <p:spPr bwMode="auto">
          <a:xfrm flipH="1">
            <a:off x="7167438" y="5020518"/>
            <a:ext cx="317500" cy="317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085" name="AutoShape 100"/>
          <p:cNvCxnSpPr>
            <a:cxnSpLocks noChangeShapeType="1"/>
            <a:stCxn id="3079" idx="3"/>
            <a:endCxn id="3080" idx="7"/>
          </p:cNvCxnSpPr>
          <p:nvPr/>
        </p:nvCxnSpPr>
        <p:spPr bwMode="auto">
          <a:xfrm flipH="1">
            <a:off x="7853238" y="5553918"/>
            <a:ext cx="317500" cy="317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086" name="AutoShape 101"/>
          <p:cNvCxnSpPr>
            <a:cxnSpLocks noChangeShapeType="1"/>
            <a:stCxn id="3080" idx="3"/>
            <a:endCxn id="3082" idx="7"/>
          </p:cNvCxnSpPr>
          <p:nvPr/>
        </p:nvCxnSpPr>
        <p:spPr bwMode="auto">
          <a:xfrm flipH="1">
            <a:off x="7319838" y="6087318"/>
            <a:ext cx="317500" cy="39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087" name="AutoShape 102"/>
          <p:cNvCxnSpPr>
            <a:cxnSpLocks noChangeShapeType="1"/>
            <a:stCxn id="3080" idx="5"/>
            <a:endCxn id="3083" idx="1"/>
          </p:cNvCxnSpPr>
          <p:nvPr/>
        </p:nvCxnSpPr>
        <p:spPr bwMode="auto">
          <a:xfrm>
            <a:off x="7853238" y="6087318"/>
            <a:ext cx="317500" cy="39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088" name="AutoShape 103"/>
          <p:cNvCxnSpPr>
            <a:cxnSpLocks noChangeShapeType="1"/>
            <a:stCxn id="3077" idx="5"/>
            <a:endCxn id="3079" idx="1"/>
          </p:cNvCxnSpPr>
          <p:nvPr/>
        </p:nvCxnSpPr>
        <p:spPr bwMode="auto">
          <a:xfrm>
            <a:off x="7700838" y="5020518"/>
            <a:ext cx="469900" cy="317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089" name="AutoShape 104"/>
          <p:cNvCxnSpPr>
            <a:cxnSpLocks noChangeShapeType="1"/>
            <a:stCxn id="3079" idx="5"/>
            <a:endCxn id="3081" idx="1"/>
          </p:cNvCxnSpPr>
          <p:nvPr/>
        </p:nvCxnSpPr>
        <p:spPr bwMode="auto">
          <a:xfrm>
            <a:off x="8386638" y="5553918"/>
            <a:ext cx="317500" cy="317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Tree Applications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286615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 the Activation Stack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775200" cy="4114800"/>
          </a:xfrm>
        </p:spPr>
        <p:txBody>
          <a:bodyPr/>
          <a:lstStyle/>
          <a:p>
            <a:r>
              <a:rPr lang="en-US" altLang="en-US" b="1" smtClean="0"/>
              <a:t>With a recursive module, we can make use of the activation stack to </a:t>
            </a:r>
            <a:r>
              <a:rPr lang="en-US" altLang="en-US" b="1" smtClean="0">
                <a:solidFill>
                  <a:srgbClr val="3333FF"/>
                </a:solidFill>
              </a:rPr>
              <a:t>visit the sub-trees</a:t>
            </a:r>
            <a:r>
              <a:rPr lang="en-US" altLang="en-US" b="1" smtClean="0"/>
              <a:t> and </a:t>
            </a:r>
            <a:r>
              <a:rPr lang="en-US" altLang="en-US" b="1" smtClean="0">
                <a:solidFill>
                  <a:srgbClr val="3333FF"/>
                </a:solidFill>
              </a:rPr>
              <a:t>“remember” where we left off</a:t>
            </a:r>
            <a:r>
              <a:rPr lang="en-US" altLang="en-US" b="1" smtClean="0"/>
              <a:t>.</a:t>
            </a:r>
          </a:p>
        </p:txBody>
      </p:sp>
      <p:sp>
        <p:nvSpPr>
          <p:cNvPr id="8196" name="Oval 4"/>
          <p:cNvSpPr>
            <a:spLocks noChangeArrowheads="1"/>
          </p:cNvSpPr>
          <p:nvPr/>
        </p:nvSpPr>
        <p:spPr bwMode="auto">
          <a:xfrm>
            <a:off x="6540500" y="20066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13</a:t>
            </a:r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 flipH="1">
            <a:off x="6438900" y="25781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7251700" y="2590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199" name="Oval 7"/>
          <p:cNvSpPr>
            <a:spLocks noChangeArrowheads="1"/>
          </p:cNvSpPr>
          <p:nvPr/>
        </p:nvSpPr>
        <p:spPr bwMode="auto">
          <a:xfrm>
            <a:off x="58928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</a:t>
            </a:r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 flipH="1">
            <a:off x="57912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66040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02" name="Oval 10"/>
          <p:cNvSpPr>
            <a:spLocks noChangeArrowheads="1"/>
          </p:cNvSpPr>
          <p:nvPr/>
        </p:nvSpPr>
        <p:spPr bwMode="auto">
          <a:xfrm>
            <a:off x="5181600" y="3924300"/>
            <a:ext cx="914400" cy="609600"/>
          </a:xfrm>
          <a:prstGeom prst="ellipse">
            <a:avLst/>
          </a:prstGeom>
          <a:noFill/>
          <a:ln w="381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2</a:t>
            </a:r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 flipH="1">
            <a:off x="5080000" y="4495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>
            <a:off x="5892800" y="45085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05" name="Oval 13"/>
          <p:cNvSpPr>
            <a:spLocks noChangeArrowheads="1"/>
          </p:cNvSpPr>
          <p:nvPr/>
        </p:nvSpPr>
        <p:spPr bwMode="auto">
          <a:xfrm>
            <a:off x="73533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42</a:t>
            </a:r>
          </a:p>
        </p:txBody>
      </p:sp>
      <p:sp>
        <p:nvSpPr>
          <p:cNvPr id="8206" name="Line 14"/>
          <p:cNvSpPr>
            <a:spLocks noChangeShapeType="1"/>
          </p:cNvSpPr>
          <p:nvPr/>
        </p:nvSpPr>
        <p:spPr bwMode="auto">
          <a:xfrm flipH="1">
            <a:off x="72517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80645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76800" y="4800600"/>
            <a:ext cx="342900" cy="355600"/>
            <a:chOff x="3032" y="3032"/>
            <a:chExt cx="216" cy="224"/>
          </a:xfrm>
        </p:grpSpPr>
        <p:sp>
          <p:nvSpPr>
            <p:cNvPr id="8227" name="Line 17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28" name="Line 18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099300" y="3860800"/>
            <a:ext cx="342900" cy="355600"/>
            <a:chOff x="3032" y="3032"/>
            <a:chExt cx="216" cy="224"/>
          </a:xfrm>
        </p:grpSpPr>
        <p:sp>
          <p:nvSpPr>
            <p:cNvPr id="8225" name="Line 20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26" name="Line 21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H="1">
            <a:off x="6096000" y="4775200"/>
            <a:ext cx="342900" cy="355600"/>
            <a:chOff x="3032" y="3032"/>
            <a:chExt cx="216" cy="224"/>
          </a:xfrm>
        </p:grpSpPr>
        <p:sp>
          <p:nvSpPr>
            <p:cNvPr id="8223" name="Line 23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24" name="Line 24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 flipH="1">
            <a:off x="6718300" y="3886200"/>
            <a:ext cx="342900" cy="355600"/>
            <a:chOff x="3032" y="3032"/>
            <a:chExt cx="216" cy="224"/>
          </a:xfrm>
        </p:grpSpPr>
        <p:sp>
          <p:nvSpPr>
            <p:cNvPr id="8221" name="Line 2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22" name="Line 2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 flipH="1">
            <a:off x="8216900" y="3848100"/>
            <a:ext cx="342900" cy="355600"/>
            <a:chOff x="3032" y="3032"/>
            <a:chExt cx="216" cy="224"/>
          </a:xfrm>
        </p:grpSpPr>
        <p:sp>
          <p:nvSpPr>
            <p:cNvPr id="8219" name="Line 29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20" name="Line 30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213" name="Line 31"/>
          <p:cNvSpPr>
            <a:spLocks noChangeShapeType="1"/>
          </p:cNvSpPr>
          <p:nvPr/>
        </p:nvSpPr>
        <p:spPr bwMode="auto">
          <a:xfrm>
            <a:off x="889000" y="4089400"/>
            <a:ext cx="0" cy="226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14" name="Line 32"/>
          <p:cNvSpPr>
            <a:spLocks noChangeShapeType="1"/>
          </p:cNvSpPr>
          <p:nvPr/>
        </p:nvSpPr>
        <p:spPr bwMode="auto">
          <a:xfrm>
            <a:off x="889000" y="6350000"/>
            <a:ext cx="307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15" name="Line 33"/>
          <p:cNvSpPr>
            <a:spLocks noChangeShapeType="1"/>
          </p:cNvSpPr>
          <p:nvPr/>
        </p:nvSpPr>
        <p:spPr bwMode="auto">
          <a:xfrm flipV="1">
            <a:off x="3962400" y="4102100"/>
            <a:ext cx="0" cy="223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16" name="Rectangle 34"/>
          <p:cNvSpPr>
            <a:spLocks noChangeArrowheads="1"/>
          </p:cNvSpPr>
          <p:nvPr/>
        </p:nvSpPr>
        <p:spPr bwMode="auto">
          <a:xfrm>
            <a:off x="889000" y="59817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13 – do left</a:t>
            </a:r>
          </a:p>
        </p:txBody>
      </p:sp>
      <p:sp>
        <p:nvSpPr>
          <p:cNvPr id="8217" name="Rectangle 35"/>
          <p:cNvSpPr>
            <a:spLocks noChangeArrowheads="1"/>
          </p:cNvSpPr>
          <p:nvPr/>
        </p:nvSpPr>
        <p:spPr bwMode="auto">
          <a:xfrm>
            <a:off x="889000" y="56134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9 – do left</a:t>
            </a:r>
          </a:p>
        </p:txBody>
      </p:sp>
      <p:sp>
        <p:nvSpPr>
          <p:cNvPr id="8218" name="Rectangle 36"/>
          <p:cNvSpPr>
            <a:spLocks noChangeArrowheads="1"/>
          </p:cNvSpPr>
          <p:nvPr/>
        </p:nvSpPr>
        <p:spPr bwMode="auto">
          <a:xfrm>
            <a:off x="889000" y="52451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At 2 – do left</a:t>
            </a:r>
          </a:p>
        </p:txBody>
      </p:sp>
    </p:spTree>
    <p:extLst>
      <p:ext uri="{BB962C8B-B14F-4D97-AF65-F5344CB8AC3E}">
        <p14:creationId xmlns:p14="http://schemas.microsoft.com/office/powerpoint/2010/main" xmlns="" val="3438486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 the Activation Stack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775200" cy="4114800"/>
          </a:xfrm>
        </p:spPr>
        <p:txBody>
          <a:bodyPr/>
          <a:lstStyle/>
          <a:p>
            <a:r>
              <a:rPr lang="en-US" altLang="en-US" b="1" smtClean="0"/>
              <a:t>With a recursive module, we can make use of the activation stack to </a:t>
            </a:r>
            <a:r>
              <a:rPr lang="en-US" altLang="en-US" b="1" smtClean="0">
                <a:solidFill>
                  <a:srgbClr val="3333FF"/>
                </a:solidFill>
              </a:rPr>
              <a:t>visit the sub-trees</a:t>
            </a:r>
            <a:r>
              <a:rPr lang="en-US" altLang="en-US" b="1" smtClean="0"/>
              <a:t> and </a:t>
            </a:r>
            <a:r>
              <a:rPr lang="en-US" altLang="en-US" b="1" smtClean="0">
                <a:solidFill>
                  <a:srgbClr val="3333FF"/>
                </a:solidFill>
              </a:rPr>
              <a:t>“remember” where we left off</a:t>
            </a:r>
            <a:r>
              <a:rPr lang="en-US" altLang="en-US" b="1" smtClean="0"/>
              <a:t>.</a:t>
            </a:r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6540500" y="20066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13</a:t>
            </a:r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 flipH="1">
            <a:off x="6438900" y="25781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>
            <a:off x="7251700" y="2590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3" name="Oval 7"/>
          <p:cNvSpPr>
            <a:spLocks noChangeArrowheads="1"/>
          </p:cNvSpPr>
          <p:nvPr/>
        </p:nvSpPr>
        <p:spPr bwMode="auto">
          <a:xfrm>
            <a:off x="58928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</a:t>
            </a:r>
          </a:p>
        </p:txBody>
      </p:sp>
      <p:sp>
        <p:nvSpPr>
          <p:cNvPr id="9224" name="Line 8"/>
          <p:cNvSpPr>
            <a:spLocks noChangeShapeType="1"/>
          </p:cNvSpPr>
          <p:nvPr/>
        </p:nvSpPr>
        <p:spPr bwMode="auto">
          <a:xfrm flipH="1">
            <a:off x="57912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>
            <a:off x="66040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5181600" y="39243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2</a:t>
            </a:r>
          </a:p>
        </p:txBody>
      </p:sp>
      <p:sp>
        <p:nvSpPr>
          <p:cNvPr id="9227" name="Line 11"/>
          <p:cNvSpPr>
            <a:spLocks noChangeShapeType="1"/>
          </p:cNvSpPr>
          <p:nvPr/>
        </p:nvSpPr>
        <p:spPr bwMode="auto">
          <a:xfrm flipH="1">
            <a:off x="5080000" y="4495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>
            <a:off x="5892800" y="45085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9" name="Oval 13"/>
          <p:cNvSpPr>
            <a:spLocks noChangeArrowheads="1"/>
          </p:cNvSpPr>
          <p:nvPr/>
        </p:nvSpPr>
        <p:spPr bwMode="auto">
          <a:xfrm>
            <a:off x="73533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42</a:t>
            </a:r>
          </a:p>
        </p:txBody>
      </p:sp>
      <p:sp>
        <p:nvSpPr>
          <p:cNvPr id="9230" name="Line 14"/>
          <p:cNvSpPr>
            <a:spLocks noChangeShapeType="1"/>
          </p:cNvSpPr>
          <p:nvPr/>
        </p:nvSpPr>
        <p:spPr bwMode="auto">
          <a:xfrm flipH="1">
            <a:off x="72517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31" name="Line 15"/>
          <p:cNvSpPr>
            <a:spLocks noChangeShapeType="1"/>
          </p:cNvSpPr>
          <p:nvPr/>
        </p:nvSpPr>
        <p:spPr bwMode="auto">
          <a:xfrm>
            <a:off x="80645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76800" y="4800600"/>
            <a:ext cx="342900" cy="355600"/>
            <a:chOff x="3032" y="3032"/>
            <a:chExt cx="216" cy="224"/>
          </a:xfrm>
        </p:grpSpPr>
        <p:sp>
          <p:nvSpPr>
            <p:cNvPr id="9252" name="Line 17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253" name="Line 18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099300" y="3860800"/>
            <a:ext cx="342900" cy="355600"/>
            <a:chOff x="3032" y="3032"/>
            <a:chExt cx="216" cy="224"/>
          </a:xfrm>
        </p:grpSpPr>
        <p:sp>
          <p:nvSpPr>
            <p:cNvPr id="9250" name="Line 20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251" name="Line 21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H="1">
            <a:off x="6096000" y="4775200"/>
            <a:ext cx="342900" cy="355600"/>
            <a:chOff x="3032" y="3032"/>
            <a:chExt cx="216" cy="224"/>
          </a:xfrm>
        </p:grpSpPr>
        <p:sp>
          <p:nvSpPr>
            <p:cNvPr id="9248" name="Line 23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249" name="Line 24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 flipH="1">
            <a:off x="6718300" y="3886200"/>
            <a:ext cx="342900" cy="355600"/>
            <a:chOff x="3032" y="3032"/>
            <a:chExt cx="216" cy="224"/>
          </a:xfrm>
        </p:grpSpPr>
        <p:sp>
          <p:nvSpPr>
            <p:cNvPr id="9246" name="Line 2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247" name="Line 2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 flipH="1">
            <a:off x="8216900" y="3848100"/>
            <a:ext cx="342900" cy="355600"/>
            <a:chOff x="3032" y="3032"/>
            <a:chExt cx="216" cy="224"/>
          </a:xfrm>
        </p:grpSpPr>
        <p:sp>
          <p:nvSpPr>
            <p:cNvPr id="9244" name="Line 29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245" name="Line 30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237" name="Line 31"/>
          <p:cNvSpPr>
            <a:spLocks noChangeShapeType="1"/>
          </p:cNvSpPr>
          <p:nvPr/>
        </p:nvSpPr>
        <p:spPr bwMode="auto">
          <a:xfrm>
            <a:off x="889000" y="4089400"/>
            <a:ext cx="0" cy="226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38" name="Line 32"/>
          <p:cNvSpPr>
            <a:spLocks noChangeShapeType="1"/>
          </p:cNvSpPr>
          <p:nvPr/>
        </p:nvSpPr>
        <p:spPr bwMode="auto">
          <a:xfrm>
            <a:off x="889000" y="6350000"/>
            <a:ext cx="307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39" name="Line 33"/>
          <p:cNvSpPr>
            <a:spLocks noChangeShapeType="1"/>
          </p:cNvSpPr>
          <p:nvPr/>
        </p:nvSpPr>
        <p:spPr bwMode="auto">
          <a:xfrm flipV="1">
            <a:off x="3962400" y="4102100"/>
            <a:ext cx="0" cy="223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40" name="Rectangle 34"/>
          <p:cNvSpPr>
            <a:spLocks noChangeArrowheads="1"/>
          </p:cNvSpPr>
          <p:nvPr/>
        </p:nvSpPr>
        <p:spPr bwMode="auto">
          <a:xfrm>
            <a:off x="889000" y="59817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13 – do left</a:t>
            </a:r>
          </a:p>
        </p:txBody>
      </p:sp>
      <p:sp>
        <p:nvSpPr>
          <p:cNvPr id="9241" name="Rectangle 35"/>
          <p:cNvSpPr>
            <a:spLocks noChangeArrowheads="1"/>
          </p:cNvSpPr>
          <p:nvPr/>
        </p:nvSpPr>
        <p:spPr bwMode="auto">
          <a:xfrm>
            <a:off x="889000" y="56134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9 – do left</a:t>
            </a:r>
          </a:p>
        </p:txBody>
      </p:sp>
      <p:sp>
        <p:nvSpPr>
          <p:cNvPr id="9242" name="Rectangle 36"/>
          <p:cNvSpPr>
            <a:spLocks noChangeArrowheads="1"/>
          </p:cNvSpPr>
          <p:nvPr/>
        </p:nvSpPr>
        <p:spPr bwMode="auto">
          <a:xfrm>
            <a:off x="889000" y="52451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2 – do left</a:t>
            </a:r>
          </a:p>
        </p:txBody>
      </p:sp>
      <p:sp>
        <p:nvSpPr>
          <p:cNvPr id="9243" name="Rectangle 37"/>
          <p:cNvSpPr>
            <a:spLocks noChangeArrowheads="1"/>
          </p:cNvSpPr>
          <p:nvPr/>
        </p:nvSpPr>
        <p:spPr bwMode="auto">
          <a:xfrm>
            <a:off x="889000" y="48768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At NIL</a:t>
            </a:r>
          </a:p>
        </p:txBody>
      </p:sp>
    </p:spTree>
    <p:extLst>
      <p:ext uri="{BB962C8B-B14F-4D97-AF65-F5344CB8AC3E}">
        <p14:creationId xmlns:p14="http://schemas.microsoft.com/office/powerpoint/2010/main" xmlns="" val="4130317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 the Activation Stack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775200" cy="4114800"/>
          </a:xfrm>
        </p:spPr>
        <p:txBody>
          <a:bodyPr/>
          <a:lstStyle/>
          <a:p>
            <a:r>
              <a:rPr lang="en-US" altLang="en-US" b="1" smtClean="0"/>
              <a:t>With a recursive module, we can make use of the activation stack to </a:t>
            </a:r>
            <a:r>
              <a:rPr lang="en-US" altLang="en-US" b="1" smtClean="0">
                <a:solidFill>
                  <a:srgbClr val="3333FF"/>
                </a:solidFill>
              </a:rPr>
              <a:t>visit the sub-trees</a:t>
            </a:r>
            <a:r>
              <a:rPr lang="en-US" altLang="en-US" b="1" smtClean="0"/>
              <a:t> and </a:t>
            </a:r>
            <a:r>
              <a:rPr lang="en-US" altLang="en-US" b="1" smtClean="0">
                <a:solidFill>
                  <a:srgbClr val="3333FF"/>
                </a:solidFill>
              </a:rPr>
              <a:t>“remember” where we left off</a:t>
            </a:r>
            <a:r>
              <a:rPr lang="en-US" altLang="en-US" b="1" smtClean="0"/>
              <a:t>.</a:t>
            </a:r>
          </a:p>
        </p:txBody>
      </p:sp>
      <p:sp>
        <p:nvSpPr>
          <p:cNvPr id="10244" name="Oval 4"/>
          <p:cNvSpPr>
            <a:spLocks noChangeArrowheads="1"/>
          </p:cNvSpPr>
          <p:nvPr/>
        </p:nvSpPr>
        <p:spPr bwMode="auto">
          <a:xfrm>
            <a:off x="6540500" y="20066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13</a:t>
            </a:r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 flipH="1">
            <a:off x="6438900" y="25781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>
            <a:off x="7251700" y="2590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47" name="Oval 7"/>
          <p:cNvSpPr>
            <a:spLocks noChangeArrowheads="1"/>
          </p:cNvSpPr>
          <p:nvPr/>
        </p:nvSpPr>
        <p:spPr bwMode="auto">
          <a:xfrm>
            <a:off x="58928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</a:t>
            </a:r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 flipH="1">
            <a:off x="57912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49" name="Line 9"/>
          <p:cNvSpPr>
            <a:spLocks noChangeShapeType="1"/>
          </p:cNvSpPr>
          <p:nvPr/>
        </p:nvSpPr>
        <p:spPr bwMode="auto">
          <a:xfrm>
            <a:off x="66040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>
            <a:off x="5181600" y="3924300"/>
            <a:ext cx="914400" cy="609600"/>
          </a:xfrm>
          <a:prstGeom prst="ellipse">
            <a:avLst/>
          </a:prstGeom>
          <a:noFill/>
          <a:ln w="381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2</a:t>
            </a:r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 flipH="1">
            <a:off x="5080000" y="4495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5892800" y="45085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53" name="Oval 13"/>
          <p:cNvSpPr>
            <a:spLocks noChangeArrowheads="1"/>
          </p:cNvSpPr>
          <p:nvPr/>
        </p:nvSpPr>
        <p:spPr bwMode="auto">
          <a:xfrm>
            <a:off x="73533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42</a:t>
            </a:r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 flipH="1">
            <a:off x="72517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>
            <a:off x="80645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76800" y="4800600"/>
            <a:ext cx="342900" cy="355600"/>
            <a:chOff x="3032" y="3032"/>
            <a:chExt cx="216" cy="224"/>
          </a:xfrm>
        </p:grpSpPr>
        <p:sp>
          <p:nvSpPr>
            <p:cNvPr id="10275" name="Line 17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276" name="Line 18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099300" y="3860800"/>
            <a:ext cx="342900" cy="355600"/>
            <a:chOff x="3032" y="3032"/>
            <a:chExt cx="216" cy="224"/>
          </a:xfrm>
        </p:grpSpPr>
        <p:sp>
          <p:nvSpPr>
            <p:cNvPr id="10273" name="Line 20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274" name="Line 21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H="1">
            <a:off x="6096000" y="4775200"/>
            <a:ext cx="342900" cy="355600"/>
            <a:chOff x="3032" y="3032"/>
            <a:chExt cx="216" cy="224"/>
          </a:xfrm>
        </p:grpSpPr>
        <p:sp>
          <p:nvSpPr>
            <p:cNvPr id="10271" name="Line 23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272" name="Line 24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 flipH="1">
            <a:off x="6718300" y="3886200"/>
            <a:ext cx="342900" cy="355600"/>
            <a:chOff x="3032" y="3032"/>
            <a:chExt cx="216" cy="224"/>
          </a:xfrm>
        </p:grpSpPr>
        <p:sp>
          <p:nvSpPr>
            <p:cNvPr id="10269" name="Line 2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270" name="Line 2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 flipH="1">
            <a:off x="8216900" y="3848100"/>
            <a:ext cx="342900" cy="355600"/>
            <a:chOff x="3032" y="3032"/>
            <a:chExt cx="216" cy="224"/>
          </a:xfrm>
        </p:grpSpPr>
        <p:sp>
          <p:nvSpPr>
            <p:cNvPr id="10267" name="Line 29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268" name="Line 30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261" name="Line 31"/>
          <p:cNvSpPr>
            <a:spLocks noChangeShapeType="1"/>
          </p:cNvSpPr>
          <p:nvPr/>
        </p:nvSpPr>
        <p:spPr bwMode="auto">
          <a:xfrm>
            <a:off x="889000" y="4089400"/>
            <a:ext cx="0" cy="226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62" name="Line 32"/>
          <p:cNvSpPr>
            <a:spLocks noChangeShapeType="1"/>
          </p:cNvSpPr>
          <p:nvPr/>
        </p:nvSpPr>
        <p:spPr bwMode="auto">
          <a:xfrm>
            <a:off x="889000" y="6350000"/>
            <a:ext cx="307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63" name="Line 33"/>
          <p:cNvSpPr>
            <a:spLocks noChangeShapeType="1"/>
          </p:cNvSpPr>
          <p:nvPr/>
        </p:nvSpPr>
        <p:spPr bwMode="auto">
          <a:xfrm flipV="1">
            <a:off x="3962400" y="4102100"/>
            <a:ext cx="0" cy="223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64" name="Rectangle 34"/>
          <p:cNvSpPr>
            <a:spLocks noChangeArrowheads="1"/>
          </p:cNvSpPr>
          <p:nvPr/>
        </p:nvSpPr>
        <p:spPr bwMode="auto">
          <a:xfrm>
            <a:off x="889000" y="59817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13 – do left</a:t>
            </a:r>
          </a:p>
        </p:txBody>
      </p:sp>
      <p:sp>
        <p:nvSpPr>
          <p:cNvPr id="10265" name="Rectangle 35"/>
          <p:cNvSpPr>
            <a:spLocks noChangeArrowheads="1"/>
          </p:cNvSpPr>
          <p:nvPr/>
        </p:nvSpPr>
        <p:spPr bwMode="auto">
          <a:xfrm>
            <a:off x="889000" y="56134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9 – do left</a:t>
            </a:r>
          </a:p>
        </p:txBody>
      </p:sp>
      <p:sp>
        <p:nvSpPr>
          <p:cNvPr id="10266" name="Rectangle 36"/>
          <p:cNvSpPr>
            <a:spLocks noChangeArrowheads="1"/>
          </p:cNvSpPr>
          <p:nvPr/>
        </p:nvSpPr>
        <p:spPr bwMode="auto">
          <a:xfrm>
            <a:off x="889000" y="52451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At 2 – do current</a:t>
            </a:r>
          </a:p>
        </p:txBody>
      </p:sp>
    </p:spTree>
    <p:extLst>
      <p:ext uri="{BB962C8B-B14F-4D97-AF65-F5344CB8AC3E}">
        <p14:creationId xmlns:p14="http://schemas.microsoft.com/office/powerpoint/2010/main" xmlns="" val="3625204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 the Activation Stack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775200" cy="4114800"/>
          </a:xfrm>
        </p:spPr>
        <p:txBody>
          <a:bodyPr/>
          <a:lstStyle/>
          <a:p>
            <a:r>
              <a:rPr lang="en-US" altLang="en-US" b="1" smtClean="0"/>
              <a:t>With a recursive module, we can make use of the activation stack to </a:t>
            </a:r>
            <a:r>
              <a:rPr lang="en-US" altLang="en-US" b="1" smtClean="0">
                <a:solidFill>
                  <a:srgbClr val="3333FF"/>
                </a:solidFill>
              </a:rPr>
              <a:t>visit the sub-trees</a:t>
            </a:r>
            <a:r>
              <a:rPr lang="en-US" altLang="en-US" b="1" smtClean="0"/>
              <a:t> and </a:t>
            </a:r>
            <a:r>
              <a:rPr lang="en-US" altLang="en-US" b="1" smtClean="0">
                <a:solidFill>
                  <a:srgbClr val="3333FF"/>
                </a:solidFill>
              </a:rPr>
              <a:t>“remember” where we left off</a:t>
            </a:r>
            <a:r>
              <a:rPr lang="en-US" altLang="en-US" b="1" smtClean="0"/>
              <a:t>.</a:t>
            </a:r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6540500" y="20066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13</a:t>
            </a:r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 flipH="1">
            <a:off x="6438900" y="25781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7251700" y="2590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71" name="Oval 7"/>
          <p:cNvSpPr>
            <a:spLocks noChangeArrowheads="1"/>
          </p:cNvSpPr>
          <p:nvPr/>
        </p:nvSpPr>
        <p:spPr bwMode="auto">
          <a:xfrm>
            <a:off x="58928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</a:t>
            </a:r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 flipH="1">
            <a:off x="57912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>
            <a:off x="66040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74" name="Oval 10"/>
          <p:cNvSpPr>
            <a:spLocks noChangeArrowheads="1"/>
          </p:cNvSpPr>
          <p:nvPr/>
        </p:nvSpPr>
        <p:spPr bwMode="auto">
          <a:xfrm>
            <a:off x="5181600" y="3924300"/>
            <a:ext cx="914400" cy="609600"/>
          </a:xfrm>
          <a:prstGeom prst="ellipse">
            <a:avLst/>
          </a:prstGeom>
          <a:noFill/>
          <a:ln w="381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2</a:t>
            </a:r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 flipH="1">
            <a:off x="5080000" y="4495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>
            <a:off x="5892800" y="45085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77" name="Oval 13"/>
          <p:cNvSpPr>
            <a:spLocks noChangeArrowheads="1"/>
          </p:cNvSpPr>
          <p:nvPr/>
        </p:nvSpPr>
        <p:spPr bwMode="auto">
          <a:xfrm>
            <a:off x="73533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42</a:t>
            </a:r>
          </a:p>
        </p:txBody>
      </p:sp>
      <p:sp>
        <p:nvSpPr>
          <p:cNvPr id="11278" name="Line 14"/>
          <p:cNvSpPr>
            <a:spLocks noChangeShapeType="1"/>
          </p:cNvSpPr>
          <p:nvPr/>
        </p:nvSpPr>
        <p:spPr bwMode="auto">
          <a:xfrm flipH="1">
            <a:off x="72517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>
            <a:off x="80645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76800" y="4800600"/>
            <a:ext cx="342900" cy="355600"/>
            <a:chOff x="3032" y="3032"/>
            <a:chExt cx="216" cy="224"/>
          </a:xfrm>
        </p:grpSpPr>
        <p:sp>
          <p:nvSpPr>
            <p:cNvPr id="11299" name="Line 17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300" name="Line 18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099300" y="3860800"/>
            <a:ext cx="342900" cy="355600"/>
            <a:chOff x="3032" y="3032"/>
            <a:chExt cx="216" cy="224"/>
          </a:xfrm>
        </p:grpSpPr>
        <p:sp>
          <p:nvSpPr>
            <p:cNvPr id="11297" name="Line 20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298" name="Line 21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H="1">
            <a:off x="6096000" y="4775200"/>
            <a:ext cx="342900" cy="355600"/>
            <a:chOff x="3032" y="3032"/>
            <a:chExt cx="216" cy="224"/>
          </a:xfrm>
        </p:grpSpPr>
        <p:sp>
          <p:nvSpPr>
            <p:cNvPr id="11295" name="Line 23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296" name="Line 24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 flipH="1">
            <a:off x="6718300" y="3886200"/>
            <a:ext cx="342900" cy="355600"/>
            <a:chOff x="3032" y="3032"/>
            <a:chExt cx="216" cy="224"/>
          </a:xfrm>
        </p:grpSpPr>
        <p:sp>
          <p:nvSpPr>
            <p:cNvPr id="11293" name="Line 2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294" name="Line 2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 flipH="1">
            <a:off x="8216900" y="3848100"/>
            <a:ext cx="342900" cy="355600"/>
            <a:chOff x="3032" y="3032"/>
            <a:chExt cx="216" cy="224"/>
          </a:xfrm>
        </p:grpSpPr>
        <p:sp>
          <p:nvSpPr>
            <p:cNvPr id="11291" name="Line 29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292" name="Line 30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285" name="Line 31"/>
          <p:cNvSpPr>
            <a:spLocks noChangeShapeType="1"/>
          </p:cNvSpPr>
          <p:nvPr/>
        </p:nvSpPr>
        <p:spPr bwMode="auto">
          <a:xfrm>
            <a:off x="889000" y="4089400"/>
            <a:ext cx="0" cy="226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86" name="Line 32"/>
          <p:cNvSpPr>
            <a:spLocks noChangeShapeType="1"/>
          </p:cNvSpPr>
          <p:nvPr/>
        </p:nvSpPr>
        <p:spPr bwMode="auto">
          <a:xfrm>
            <a:off x="889000" y="6350000"/>
            <a:ext cx="307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87" name="Line 33"/>
          <p:cNvSpPr>
            <a:spLocks noChangeShapeType="1"/>
          </p:cNvSpPr>
          <p:nvPr/>
        </p:nvSpPr>
        <p:spPr bwMode="auto">
          <a:xfrm flipV="1">
            <a:off x="3962400" y="4102100"/>
            <a:ext cx="0" cy="223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88" name="Rectangle 34"/>
          <p:cNvSpPr>
            <a:spLocks noChangeArrowheads="1"/>
          </p:cNvSpPr>
          <p:nvPr/>
        </p:nvSpPr>
        <p:spPr bwMode="auto">
          <a:xfrm>
            <a:off x="889000" y="59817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13 – do left</a:t>
            </a:r>
          </a:p>
        </p:txBody>
      </p:sp>
      <p:sp>
        <p:nvSpPr>
          <p:cNvPr id="11289" name="Rectangle 35"/>
          <p:cNvSpPr>
            <a:spLocks noChangeArrowheads="1"/>
          </p:cNvSpPr>
          <p:nvPr/>
        </p:nvSpPr>
        <p:spPr bwMode="auto">
          <a:xfrm>
            <a:off x="889000" y="56134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9 – do left</a:t>
            </a:r>
          </a:p>
        </p:txBody>
      </p:sp>
      <p:sp>
        <p:nvSpPr>
          <p:cNvPr id="11290" name="Rectangle 36"/>
          <p:cNvSpPr>
            <a:spLocks noChangeArrowheads="1"/>
          </p:cNvSpPr>
          <p:nvPr/>
        </p:nvSpPr>
        <p:spPr bwMode="auto">
          <a:xfrm>
            <a:off x="889000" y="52451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At 2 – do right</a:t>
            </a:r>
          </a:p>
        </p:txBody>
      </p:sp>
    </p:spTree>
    <p:extLst>
      <p:ext uri="{BB962C8B-B14F-4D97-AF65-F5344CB8AC3E}">
        <p14:creationId xmlns:p14="http://schemas.microsoft.com/office/powerpoint/2010/main" xmlns="" val="958097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 the Activation Stack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775200" cy="4114800"/>
          </a:xfrm>
        </p:spPr>
        <p:txBody>
          <a:bodyPr/>
          <a:lstStyle/>
          <a:p>
            <a:r>
              <a:rPr lang="en-US" altLang="en-US" b="1" smtClean="0"/>
              <a:t>With a recursive module, we can make use of the activation stack to </a:t>
            </a:r>
            <a:r>
              <a:rPr lang="en-US" altLang="en-US" b="1" smtClean="0">
                <a:solidFill>
                  <a:srgbClr val="3333FF"/>
                </a:solidFill>
              </a:rPr>
              <a:t>visit the sub-trees</a:t>
            </a:r>
            <a:r>
              <a:rPr lang="en-US" altLang="en-US" b="1" smtClean="0"/>
              <a:t> and </a:t>
            </a:r>
            <a:r>
              <a:rPr lang="en-US" altLang="en-US" b="1" smtClean="0">
                <a:solidFill>
                  <a:srgbClr val="3333FF"/>
                </a:solidFill>
              </a:rPr>
              <a:t>“remember” where we left off</a:t>
            </a:r>
            <a:r>
              <a:rPr lang="en-US" altLang="en-US" b="1" smtClean="0"/>
              <a:t>.</a:t>
            </a:r>
          </a:p>
        </p:txBody>
      </p:sp>
      <p:sp>
        <p:nvSpPr>
          <p:cNvPr id="12292" name="Oval 4"/>
          <p:cNvSpPr>
            <a:spLocks noChangeArrowheads="1"/>
          </p:cNvSpPr>
          <p:nvPr/>
        </p:nvSpPr>
        <p:spPr bwMode="auto">
          <a:xfrm>
            <a:off x="6540500" y="20066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13</a:t>
            </a:r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 flipH="1">
            <a:off x="6438900" y="25781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>
            <a:off x="7251700" y="2590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58928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</a:t>
            </a:r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 flipH="1">
            <a:off x="57912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>
            <a:off x="66040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298" name="Oval 10"/>
          <p:cNvSpPr>
            <a:spLocks noChangeArrowheads="1"/>
          </p:cNvSpPr>
          <p:nvPr/>
        </p:nvSpPr>
        <p:spPr bwMode="auto">
          <a:xfrm>
            <a:off x="5181600" y="39243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2</a:t>
            </a:r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 flipH="1">
            <a:off x="5080000" y="4495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>
            <a:off x="5892800" y="45085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301" name="Oval 13"/>
          <p:cNvSpPr>
            <a:spLocks noChangeArrowheads="1"/>
          </p:cNvSpPr>
          <p:nvPr/>
        </p:nvSpPr>
        <p:spPr bwMode="auto">
          <a:xfrm>
            <a:off x="73533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42</a:t>
            </a:r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 flipH="1">
            <a:off x="72517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>
            <a:off x="80645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76800" y="4800600"/>
            <a:ext cx="342900" cy="355600"/>
            <a:chOff x="3032" y="3032"/>
            <a:chExt cx="216" cy="224"/>
          </a:xfrm>
        </p:grpSpPr>
        <p:sp>
          <p:nvSpPr>
            <p:cNvPr id="12324" name="Line 17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325" name="Line 18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099300" y="3860800"/>
            <a:ext cx="342900" cy="355600"/>
            <a:chOff x="3032" y="3032"/>
            <a:chExt cx="216" cy="224"/>
          </a:xfrm>
        </p:grpSpPr>
        <p:sp>
          <p:nvSpPr>
            <p:cNvPr id="12322" name="Line 20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323" name="Line 21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H="1">
            <a:off x="6096000" y="4775200"/>
            <a:ext cx="342900" cy="355600"/>
            <a:chOff x="3032" y="3032"/>
            <a:chExt cx="216" cy="224"/>
          </a:xfrm>
        </p:grpSpPr>
        <p:sp>
          <p:nvSpPr>
            <p:cNvPr id="12320" name="Line 23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321" name="Line 24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 flipH="1">
            <a:off x="6718300" y="3886200"/>
            <a:ext cx="342900" cy="355600"/>
            <a:chOff x="3032" y="3032"/>
            <a:chExt cx="216" cy="224"/>
          </a:xfrm>
        </p:grpSpPr>
        <p:sp>
          <p:nvSpPr>
            <p:cNvPr id="12318" name="Line 2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319" name="Line 2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 flipH="1">
            <a:off x="8216900" y="3848100"/>
            <a:ext cx="342900" cy="355600"/>
            <a:chOff x="3032" y="3032"/>
            <a:chExt cx="216" cy="224"/>
          </a:xfrm>
        </p:grpSpPr>
        <p:sp>
          <p:nvSpPr>
            <p:cNvPr id="12316" name="Line 29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317" name="Line 30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309" name="Line 31"/>
          <p:cNvSpPr>
            <a:spLocks noChangeShapeType="1"/>
          </p:cNvSpPr>
          <p:nvPr/>
        </p:nvSpPr>
        <p:spPr bwMode="auto">
          <a:xfrm>
            <a:off x="889000" y="4089400"/>
            <a:ext cx="0" cy="226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310" name="Line 32"/>
          <p:cNvSpPr>
            <a:spLocks noChangeShapeType="1"/>
          </p:cNvSpPr>
          <p:nvPr/>
        </p:nvSpPr>
        <p:spPr bwMode="auto">
          <a:xfrm>
            <a:off x="889000" y="6350000"/>
            <a:ext cx="307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311" name="Line 33"/>
          <p:cNvSpPr>
            <a:spLocks noChangeShapeType="1"/>
          </p:cNvSpPr>
          <p:nvPr/>
        </p:nvSpPr>
        <p:spPr bwMode="auto">
          <a:xfrm flipV="1">
            <a:off x="3962400" y="4102100"/>
            <a:ext cx="0" cy="223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312" name="Rectangle 34"/>
          <p:cNvSpPr>
            <a:spLocks noChangeArrowheads="1"/>
          </p:cNvSpPr>
          <p:nvPr/>
        </p:nvSpPr>
        <p:spPr bwMode="auto">
          <a:xfrm>
            <a:off x="889000" y="59817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13 – do left</a:t>
            </a:r>
          </a:p>
        </p:txBody>
      </p:sp>
      <p:sp>
        <p:nvSpPr>
          <p:cNvPr id="12313" name="Rectangle 35"/>
          <p:cNvSpPr>
            <a:spLocks noChangeArrowheads="1"/>
          </p:cNvSpPr>
          <p:nvPr/>
        </p:nvSpPr>
        <p:spPr bwMode="auto">
          <a:xfrm>
            <a:off x="889000" y="56134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9 – do left</a:t>
            </a:r>
          </a:p>
        </p:txBody>
      </p:sp>
      <p:sp>
        <p:nvSpPr>
          <p:cNvPr id="12314" name="Rectangle 36"/>
          <p:cNvSpPr>
            <a:spLocks noChangeArrowheads="1"/>
          </p:cNvSpPr>
          <p:nvPr/>
        </p:nvSpPr>
        <p:spPr bwMode="auto">
          <a:xfrm>
            <a:off x="889000" y="52451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2 – do right</a:t>
            </a:r>
          </a:p>
        </p:txBody>
      </p:sp>
      <p:sp>
        <p:nvSpPr>
          <p:cNvPr id="12315" name="Rectangle 37"/>
          <p:cNvSpPr>
            <a:spLocks noChangeArrowheads="1"/>
          </p:cNvSpPr>
          <p:nvPr/>
        </p:nvSpPr>
        <p:spPr bwMode="auto">
          <a:xfrm>
            <a:off x="889000" y="48768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At NIL</a:t>
            </a:r>
          </a:p>
        </p:txBody>
      </p:sp>
    </p:spTree>
    <p:extLst>
      <p:ext uri="{BB962C8B-B14F-4D97-AF65-F5344CB8AC3E}">
        <p14:creationId xmlns:p14="http://schemas.microsoft.com/office/powerpoint/2010/main" xmlns="" val="2570355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 the Activation Stack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775200" cy="4114800"/>
          </a:xfrm>
        </p:spPr>
        <p:txBody>
          <a:bodyPr/>
          <a:lstStyle/>
          <a:p>
            <a:r>
              <a:rPr lang="en-US" altLang="en-US" b="1" smtClean="0"/>
              <a:t>With a recursive module, we can make use of the activation stack to </a:t>
            </a:r>
            <a:r>
              <a:rPr lang="en-US" altLang="en-US" b="1" smtClean="0">
                <a:solidFill>
                  <a:srgbClr val="3333FF"/>
                </a:solidFill>
              </a:rPr>
              <a:t>visit the sub-trees</a:t>
            </a:r>
            <a:r>
              <a:rPr lang="en-US" altLang="en-US" b="1" smtClean="0"/>
              <a:t> and </a:t>
            </a:r>
            <a:r>
              <a:rPr lang="en-US" altLang="en-US" b="1" smtClean="0">
                <a:solidFill>
                  <a:srgbClr val="3333FF"/>
                </a:solidFill>
              </a:rPr>
              <a:t>“remember” where we left off</a:t>
            </a:r>
            <a:r>
              <a:rPr lang="en-US" altLang="en-US" b="1" smtClean="0"/>
              <a:t>.</a:t>
            </a:r>
          </a:p>
        </p:txBody>
      </p:sp>
      <p:sp>
        <p:nvSpPr>
          <p:cNvPr id="13316" name="Oval 4"/>
          <p:cNvSpPr>
            <a:spLocks noChangeArrowheads="1"/>
          </p:cNvSpPr>
          <p:nvPr/>
        </p:nvSpPr>
        <p:spPr bwMode="auto">
          <a:xfrm>
            <a:off x="6540500" y="20066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13</a:t>
            </a: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 flipH="1">
            <a:off x="6438900" y="25781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7251700" y="2590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319" name="Oval 7"/>
          <p:cNvSpPr>
            <a:spLocks noChangeArrowheads="1"/>
          </p:cNvSpPr>
          <p:nvPr/>
        </p:nvSpPr>
        <p:spPr bwMode="auto">
          <a:xfrm>
            <a:off x="58928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</a:t>
            </a: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57912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>
            <a:off x="66040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322" name="Oval 10"/>
          <p:cNvSpPr>
            <a:spLocks noChangeArrowheads="1"/>
          </p:cNvSpPr>
          <p:nvPr/>
        </p:nvSpPr>
        <p:spPr bwMode="auto">
          <a:xfrm>
            <a:off x="5181600" y="3924300"/>
            <a:ext cx="914400" cy="609600"/>
          </a:xfrm>
          <a:prstGeom prst="ellipse">
            <a:avLst/>
          </a:prstGeom>
          <a:noFill/>
          <a:ln w="381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2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 flipH="1">
            <a:off x="5080000" y="4495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>
            <a:off x="5892800" y="45085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325" name="Oval 13"/>
          <p:cNvSpPr>
            <a:spLocks noChangeArrowheads="1"/>
          </p:cNvSpPr>
          <p:nvPr/>
        </p:nvSpPr>
        <p:spPr bwMode="auto">
          <a:xfrm>
            <a:off x="73533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42</a:t>
            </a:r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 flipH="1">
            <a:off x="72517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80645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76800" y="4800600"/>
            <a:ext cx="342900" cy="355600"/>
            <a:chOff x="3032" y="3032"/>
            <a:chExt cx="216" cy="224"/>
          </a:xfrm>
        </p:grpSpPr>
        <p:sp>
          <p:nvSpPr>
            <p:cNvPr id="13347" name="Line 17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348" name="Line 18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099300" y="3860800"/>
            <a:ext cx="342900" cy="355600"/>
            <a:chOff x="3032" y="3032"/>
            <a:chExt cx="216" cy="224"/>
          </a:xfrm>
        </p:grpSpPr>
        <p:sp>
          <p:nvSpPr>
            <p:cNvPr id="13345" name="Line 20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346" name="Line 21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H="1">
            <a:off x="6096000" y="4775200"/>
            <a:ext cx="342900" cy="355600"/>
            <a:chOff x="3032" y="3032"/>
            <a:chExt cx="216" cy="224"/>
          </a:xfrm>
        </p:grpSpPr>
        <p:sp>
          <p:nvSpPr>
            <p:cNvPr id="13343" name="Line 23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344" name="Line 24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 flipH="1">
            <a:off x="6718300" y="3886200"/>
            <a:ext cx="342900" cy="355600"/>
            <a:chOff x="3032" y="3032"/>
            <a:chExt cx="216" cy="224"/>
          </a:xfrm>
        </p:grpSpPr>
        <p:sp>
          <p:nvSpPr>
            <p:cNvPr id="13341" name="Line 2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342" name="Line 2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 flipH="1">
            <a:off x="8216900" y="3848100"/>
            <a:ext cx="342900" cy="355600"/>
            <a:chOff x="3032" y="3032"/>
            <a:chExt cx="216" cy="224"/>
          </a:xfrm>
        </p:grpSpPr>
        <p:sp>
          <p:nvSpPr>
            <p:cNvPr id="13339" name="Line 29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340" name="Line 30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333" name="Line 31"/>
          <p:cNvSpPr>
            <a:spLocks noChangeShapeType="1"/>
          </p:cNvSpPr>
          <p:nvPr/>
        </p:nvSpPr>
        <p:spPr bwMode="auto">
          <a:xfrm>
            <a:off x="889000" y="4089400"/>
            <a:ext cx="0" cy="226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334" name="Line 32"/>
          <p:cNvSpPr>
            <a:spLocks noChangeShapeType="1"/>
          </p:cNvSpPr>
          <p:nvPr/>
        </p:nvSpPr>
        <p:spPr bwMode="auto">
          <a:xfrm>
            <a:off x="889000" y="6350000"/>
            <a:ext cx="307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335" name="Line 33"/>
          <p:cNvSpPr>
            <a:spLocks noChangeShapeType="1"/>
          </p:cNvSpPr>
          <p:nvPr/>
        </p:nvSpPr>
        <p:spPr bwMode="auto">
          <a:xfrm flipV="1">
            <a:off x="3962400" y="4102100"/>
            <a:ext cx="0" cy="223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336" name="Rectangle 34"/>
          <p:cNvSpPr>
            <a:spLocks noChangeArrowheads="1"/>
          </p:cNvSpPr>
          <p:nvPr/>
        </p:nvSpPr>
        <p:spPr bwMode="auto">
          <a:xfrm>
            <a:off x="889000" y="59817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13 – do left</a:t>
            </a:r>
          </a:p>
        </p:txBody>
      </p:sp>
      <p:sp>
        <p:nvSpPr>
          <p:cNvPr id="13337" name="Rectangle 35"/>
          <p:cNvSpPr>
            <a:spLocks noChangeArrowheads="1"/>
          </p:cNvSpPr>
          <p:nvPr/>
        </p:nvSpPr>
        <p:spPr bwMode="auto">
          <a:xfrm>
            <a:off x="889000" y="56134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9 – do left</a:t>
            </a:r>
          </a:p>
        </p:txBody>
      </p:sp>
      <p:sp>
        <p:nvSpPr>
          <p:cNvPr id="13338" name="Rectangle 36"/>
          <p:cNvSpPr>
            <a:spLocks noChangeArrowheads="1"/>
          </p:cNvSpPr>
          <p:nvPr/>
        </p:nvSpPr>
        <p:spPr bwMode="auto">
          <a:xfrm>
            <a:off x="889000" y="52451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At 2 - done</a:t>
            </a:r>
          </a:p>
        </p:txBody>
      </p:sp>
    </p:spTree>
    <p:extLst>
      <p:ext uri="{BB962C8B-B14F-4D97-AF65-F5344CB8AC3E}">
        <p14:creationId xmlns:p14="http://schemas.microsoft.com/office/powerpoint/2010/main" xmlns="" val="2204581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 the Activation Stack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775200" cy="4114800"/>
          </a:xfrm>
        </p:spPr>
        <p:txBody>
          <a:bodyPr/>
          <a:lstStyle/>
          <a:p>
            <a:r>
              <a:rPr lang="en-US" altLang="en-US" b="1" smtClean="0"/>
              <a:t>With a recursive module, we can make use of the activation stack to </a:t>
            </a:r>
            <a:r>
              <a:rPr lang="en-US" altLang="en-US" b="1" smtClean="0">
                <a:solidFill>
                  <a:srgbClr val="3333FF"/>
                </a:solidFill>
              </a:rPr>
              <a:t>visit the sub-trees</a:t>
            </a:r>
            <a:r>
              <a:rPr lang="en-US" altLang="en-US" b="1" smtClean="0"/>
              <a:t> and </a:t>
            </a:r>
            <a:r>
              <a:rPr lang="en-US" altLang="en-US" b="1" smtClean="0">
                <a:solidFill>
                  <a:srgbClr val="3333FF"/>
                </a:solidFill>
              </a:rPr>
              <a:t>“remember” where we left off</a:t>
            </a:r>
            <a:r>
              <a:rPr lang="en-US" altLang="en-US" b="1" smtClean="0"/>
              <a:t>.</a:t>
            </a:r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6540500" y="20066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13</a:t>
            </a:r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 flipH="1">
            <a:off x="6438900" y="25781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7251700" y="2590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5892800" y="2971800"/>
            <a:ext cx="914400" cy="609600"/>
          </a:xfrm>
          <a:prstGeom prst="ellipse">
            <a:avLst/>
          </a:prstGeom>
          <a:noFill/>
          <a:ln w="381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9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 flipH="1">
            <a:off x="57912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345" name="Line 9"/>
          <p:cNvSpPr>
            <a:spLocks noChangeShapeType="1"/>
          </p:cNvSpPr>
          <p:nvPr/>
        </p:nvSpPr>
        <p:spPr bwMode="auto">
          <a:xfrm>
            <a:off x="66040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5181600" y="39243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2</a:t>
            </a:r>
          </a:p>
        </p:txBody>
      </p:sp>
      <p:sp>
        <p:nvSpPr>
          <p:cNvPr id="14347" name="Line 11"/>
          <p:cNvSpPr>
            <a:spLocks noChangeShapeType="1"/>
          </p:cNvSpPr>
          <p:nvPr/>
        </p:nvSpPr>
        <p:spPr bwMode="auto">
          <a:xfrm flipH="1">
            <a:off x="5080000" y="4495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348" name="Line 12"/>
          <p:cNvSpPr>
            <a:spLocks noChangeShapeType="1"/>
          </p:cNvSpPr>
          <p:nvPr/>
        </p:nvSpPr>
        <p:spPr bwMode="auto">
          <a:xfrm>
            <a:off x="5892800" y="45085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349" name="Oval 13"/>
          <p:cNvSpPr>
            <a:spLocks noChangeArrowheads="1"/>
          </p:cNvSpPr>
          <p:nvPr/>
        </p:nvSpPr>
        <p:spPr bwMode="auto">
          <a:xfrm>
            <a:off x="73533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42</a:t>
            </a:r>
          </a:p>
        </p:txBody>
      </p:sp>
      <p:sp>
        <p:nvSpPr>
          <p:cNvPr id="14350" name="Line 14"/>
          <p:cNvSpPr>
            <a:spLocks noChangeShapeType="1"/>
          </p:cNvSpPr>
          <p:nvPr/>
        </p:nvSpPr>
        <p:spPr bwMode="auto">
          <a:xfrm flipH="1">
            <a:off x="72517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>
            <a:off x="80645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76800" y="4800600"/>
            <a:ext cx="342900" cy="355600"/>
            <a:chOff x="3032" y="3032"/>
            <a:chExt cx="216" cy="224"/>
          </a:xfrm>
        </p:grpSpPr>
        <p:sp>
          <p:nvSpPr>
            <p:cNvPr id="14370" name="Line 17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371" name="Line 18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099300" y="3860800"/>
            <a:ext cx="342900" cy="355600"/>
            <a:chOff x="3032" y="3032"/>
            <a:chExt cx="216" cy="224"/>
          </a:xfrm>
        </p:grpSpPr>
        <p:sp>
          <p:nvSpPr>
            <p:cNvPr id="14368" name="Line 20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369" name="Line 21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H="1">
            <a:off x="6096000" y="4775200"/>
            <a:ext cx="342900" cy="355600"/>
            <a:chOff x="3032" y="3032"/>
            <a:chExt cx="216" cy="224"/>
          </a:xfrm>
        </p:grpSpPr>
        <p:sp>
          <p:nvSpPr>
            <p:cNvPr id="14366" name="Line 23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367" name="Line 24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 flipH="1">
            <a:off x="6718300" y="3886200"/>
            <a:ext cx="342900" cy="355600"/>
            <a:chOff x="3032" y="3032"/>
            <a:chExt cx="216" cy="224"/>
          </a:xfrm>
        </p:grpSpPr>
        <p:sp>
          <p:nvSpPr>
            <p:cNvPr id="14364" name="Line 2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365" name="Line 2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 flipH="1">
            <a:off x="8216900" y="3848100"/>
            <a:ext cx="342900" cy="355600"/>
            <a:chOff x="3032" y="3032"/>
            <a:chExt cx="216" cy="224"/>
          </a:xfrm>
        </p:grpSpPr>
        <p:sp>
          <p:nvSpPr>
            <p:cNvPr id="14362" name="Line 29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363" name="Line 30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357" name="Line 31"/>
          <p:cNvSpPr>
            <a:spLocks noChangeShapeType="1"/>
          </p:cNvSpPr>
          <p:nvPr/>
        </p:nvSpPr>
        <p:spPr bwMode="auto">
          <a:xfrm>
            <a:off x="889000" y="4089400"/>
            <a:ext cx="0" cy="226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358" name="Line 32"/>
          <p:cNvSpPr>
            <a:spLocks noChangeShapeType="1"/>
          </p:cNvSpPr>
          <p:nvPr/>
        </p:nvSpPr>
        <p:spPr bwMode="auto">
          <a:xfrm>
            <a:off x="889000" y="6350000"/>
            <a:ext cx="307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359" name="Line 33"/>
          <p:cNvSpPr>
            <a:spLocks noChangeShapeType="1"/>
          </p:cNvSpPr>
          <p:nvPr/>
        </p:nvSpPr>
        <p:spPr bwMode="auto">
          <a:xfrm flipV="1">
            <a:off x="3962400" y="4102100"/>
            <a:ext cx="0" cy="223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360" name="Rectangle 34"/>
          <p:cNvSpPr>
            <a:spLocks noChangeArrowheads="1"/>
          </p:cNvSpPr>
          <p:nvPr/>
        </p:nvSpPr>
        <p:spPr bwMode="auto">
          <a:xfrm>
            <a:off x="889000" y="59817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13 – do left</a:t>
            </a:r>
          </a:p>
        </p:txBody>
      </p:sp>
      <p:sp>
        <p:nvSpPr>
          <p:cNvPr id="14361" name="Rectangle 35"/>
          <p:cNvSpPr>
            <a:spLocks noChangeArrowheads="1"/>
          </p:cNvSpPr>
          <p:nvPr/>
        </p:nvSpPr>
        <p:spPr bwMode="auto">
          <a:xfrm>
            <a:off x="889000" y="56134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At 9 – do current</a:t>
            </a:r>
          </a:p>
        </p:txBody>
      </p:sp>
    </p:spTree>
    <p:extLst>
      <p:ext uri="{BB962C8B-B14F-4D97-AF65-F5344CB8AC3E}">
        <p14:creationId xmlns:p14="http://schemas.microsoft.com/office/powerpoint/2010/main" xmlns="" val="137305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 the Activation Stack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775200" cy="4114800"/>
          </a:xfrm>
        </p:spPr>
        <p:txBody>
          <a:bodyPr/>
          <a:lstStyle/>
          <a:p>
            <a:r>
              <a:rPr lang="en-US" altLang="en-US" b="1" smtClean="0"/>
              <a:t>With a recursive module, we can make use of the activation stack to </a:t>
            </a:r>
            <a:r>
              <a:rPr lang="en-US" altLang="en-US" b="1" smtClean="0">
                <a:solidFill>
                  <a:srgbClr val="3333FF"/>
                </a:solidFill>
              </a:rPr>
              <a:t>visit the sub-trees</a:t>
            </a:r>
            <a:r>
              <a:rPr lang="en-US" altLang="en-US" b="1" smtClean="0"/>
              <a:t> and </a:t>
            </a:r>
            <a:r>
              <a:rPr lang="en-US" altLang="en-US" b="1" smtClean="0">
                <a:solidFill>
                  <a:srgbClr val="3333FF"/>
                </a:solidFill>
              </a:rPr>
              <a:t>“remember” where we left off</a:t>
            </a:r>
            <a:r>
              <a:rPr lang="en-US" altLang="en-US" b="1" smtClean="0"/>
              <a:t>.</a:t>
            </a:r>
          </a:p>
        </p:txBody>
      </p:sp>
      <p:sp>
        <p:nvSpPr>
          <p:cNvPr id="15364" name="Oval 4"/>
          <p:cNvSpPr>
            <a:spLocks noChangeArrowheads="1"/>
          </p:cNvSpPr>
          <p:nvPr/>
        </p:nvSpPr>
        <p:spPr bwMode="auto">
          <a:xfrm>
            <a:off x="6540500" y="20066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13</a:t>
            </a:r>
          </a:p>
        </p:txBody>
      </p:sp>
      <p:sp>
        <p:nvSpPr>
          <p:cNvPr id="15365" name="Line 5"/>
          <p:cNvSpPr>
            <a:spLocks noChangeShapeType="1"/>
          </p:cNvSpPr>
          <p:nvPr/>
        </p:nvSpPr>
        <p:spPr bwMode="auto">
          <a:xfrm flipH="1">
            <a:off x="6438900" y="25781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66" name="Line 6"/>
          <p:cNvSpPr>
            <a:spLocks noChangeShapeType="1"/>
          </p:cNvSpPr>
          <p:nvPr/>
        </p:nvSpPr>
        <p:spPr bwMode="auto">
          <a:xfrm>
            <a:off x="7251700" y="2590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67" name="Oval 7"/>
          <p:cNvSpPr>
            <a:spLocks noChangeArrowheads="1"/>
          </p:cNvSpPr>
          <p:nvPr/>
        </p:nvSpPr>
        <p:spPr bwMode="auto">
          <a:xfrm>
            <a:off x="5892800" y="2971800"/>
            <a:ext cx="914400" cy="609600"/>
          </a:xfrm>
          <a:prstGeom prst="ellipse">
            <a:avLst/>
          </a:prstGeom>
          <a:noFill/>
          <a:ln w="381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9</a:t>
            </a:r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 flipH="1">
            <a:off x="57912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>
            <a:off x="66040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70" name="Oval 10"/>
          <p:cNvSpPr>
            <a:spLocks noChangeArrowheads="1"/>
          </p:cNvSpPr>
          <p:nvPr/>
        </p:nvSpPr>
        <p:spPr bwMode="auto">
          <a:xfrm>
            <a:off x="5181600" y="39243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2</a:t>
            </a:r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 flipH="1">
            <a:off x="5080000" y="4495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72" name="Line 12"/>
          <p:cNvSpPr>
            <a:spLocks noChangeShapeType="1"/>
          </p:cNvSpPr>
          <p:nvPr/>
        </p:nvSpPr>
        <p:spPr bwMode="auto">
          <a:xfrm>
            <a:off x="5892800" y="45085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73" name="Oval 13"/>
          <p:cNvSpPr>
            <a:spLocks noChangeArrowheads="1"/>
          </p:cNvSpPr>
          <p:nvPr/>
        </p:nvSpPr>
        <p:spPr bwMode="auto">
          <a:xfrm>
            <a:off x="73533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42</a:t>
            </a:r>
          </a:p>
        </p:txBody>
      </p:sp>
      <p:sp>
        <p:nvSpPr>
          <p:cNvPr id="15374" name="Line 14"/>
          <p:cNvSpPr>
            <a:spLocks noChangeShapeType="1"/>
          </p:cNvSpPr>
          <p:nvPr/>
        </p:nvSpPr>
        <p:spPr bwMode="auto">
          <a:xfrm flipH="1">
            <a:off x="72517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75" name="Line 15"/>
          <p:cNvSpPr>
            <a:spLocks noChangeShapeType="1"/>
          </p:cNvSpPr>
          <p:nvPr/>
        </p:nvSpPr>
        <p:spPr bwMode="auto">
          <a:xfrm>
            <a:off x="80645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76800" y="4800600"/>
            <a:ext cx="342900" cy="355600"/>
            <a:chOff x="3032" y="3032"/>
            <a:chExt cx="216" cy="224"/>
          </a:xfrm>
        </p:grpSpPr>
        <p:sp>
          <p:nvSpPr>
            <p:cNvPr id="15394" name="Line 17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395" name="Line 18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099300" y="3860800"/>
            <a:ext cx="342900" cy="355600"/>
            <a:chOff x="3032" y="3032"/>
            <a:chExt cx="216" cy="224"/>
          </a:xfrm>
        </p:grpSpPr>
        <p:sp>
          <p:nvSpPr>
            <p:cNvPr id="15392" name="Line 20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393" name="Line 21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H="1">
            <a:off x="6096000" y="4775200"/>
            <a:ext cx="342900" cy="355600"/>
            <a:chOff x="3032" y="3032"/>
            <a:chExt cx="216" cy="224"/>
          </a:xfrm>
        </p:grpSpPr>
        <p:sp>
          <p:nvSpPr>
            <p:cNvPr id="15390" name="Line 23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391" name="Line 24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 flipH="1">
            <a:off x="6718300" y="3886200"/>
            <a:ext cx="342900" cy="355600"/>
            <a:chOff x="3032" y="3032"/>
            <a:chExt cx="216" cy="224"/>
          </a:xfrm>
        </p:grpSpPr>
        <p:sp>
          <p:nvSpPr>
            <p:cNvPr id="15388" name="Line 2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389" name="Line 2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 flipH="1">
            <a:off x="8216900" y="3848100"/>
            <a:ext cx="342900" cy="355600"/>
            <a:chOff x="3032" y="3032"/>
            <a:chExt cx="216" cy="224"/>
          </a:xfrm>
        </p:grpSpPr>
        <p:sp>
          <p:nvSpPr>
            <p:cNvPr id="15386" name="Line 29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387" name="Line 30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381" name="Line 31"/>
          <p:cNvSpPr>
            <a:spLocks noChangeShapeType="1"/>
          </p:cNvSpPr>
          <p:nvPr/>
        </p:nvSpPr>
        <p:spPr bwMode="auto">
          <a:xfrm>
            <a:off x="889000" y="4089400"/>
            <a:ext cx="0" cy="226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82" name="Line 32"/>
          <p:cNvSpPr>
            <a:spLocks noChangeShapeType="1"/>
          </p:cNvSpPr>
          <p:nvPr/>
        </p:nvSpPr>
        <p:spPr bwMode="auto">
          <a:xfrm>
            <a:off x="889000" y="6350000"/>
            <a:ext cx="307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83" name="Line 33"/>
          <p:cNvSpPr>
            <a:spLocks noChangeShapeType="1"/>
          </p:cNvSpPr>
          <p:nvPr/>
        </p:nvSpPr>
        <p:spPr bwMode="auto">
          <a:xfrm flipV="1">
            <a:off x="3962400" y="4102100"/>
            <a:ext cx="0" cy="223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84" name="Rectangle 34"/>
          <p:cNvSpPr>
            <a:spLocks noChangeArrowheads="1"/>
          </p:cNvSpPr>
          <p:nvPr/>
        </p:nvSpPr>
        <p:spPr bwMode="auto">
          <a:xfrm>
            <a:off x="889000" y="59817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13 – do left</a:t>
            </a:r>
          </a:p>
        </p:txBody>
      </p:sp>
      <p:sp>
        <p:nvSpPr>
          <p:cNvPr id="15385" name="Rectangle 35"/>
          <p:cNvSpPr>
            <a:spLocks noChangeArrowheads="1"/>
          </p:cNvSpPr>
          <p:nvPr/>
        </p:nvSpPr>
        <p:spPr bwMode="auto">
          <a:xfrm>
            <a:off x="889000" y="56134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At 9 – do right</a:t>
            </a:r>
          </a:p>
        </p:txBody>
      </p:sp>
    </p:spTree>
    <p:extLst>
      <p:ext uri="{BB962C8B-B14F-4D97-AF65-F5344CB8AC3E}">
        <p14:creationId xmlns:p14="http://schemas.microsoft.com/office/powerpoint/2010/main" xmlns="" val="279115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 the Activation Stack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775200" cy="4114800"/>
          </a:xfrm>
        </p:spPr>
        <p:txBody>
          <a:bodyPr/>
          <a:lstStyle/>
          <a:p>
            <a:r>
              <a:rPr lang="en-US" altLang="en-US" b="1" smtClean="0"/>
              <a:t>With a recursive module, we can make use of the activation stack to </a:t>
            </a:r>
            <a:r>
              <a:rPr lang="en-US" altLang="en-US" b="1" smtClean="0">
                <a:solidFill>
                  <a:srgbClr val="3333FF"/>
                </a:solidFill>
              </a:rPr>
              <a:t>visit the sub-trees</a:t>
            </a:r>
            <a:r>
              <a:rPr lang="en-US" altLang="en-US" b="1" smtClean="0"/>
              <a:t> and </a:t>
            </a:r>
            <a:r>
              <a:rPr lang="en-US" altLang="en-US" b="1" smtClean="0">
                <a:solidFill>
                  <a:srgbClr val="3333FF"/>
                </a:solidFill>
              </a:rPr>
              <a:t>“remember” where we left off</a:t>
            </a:r>
            <a:r>
              <a:rPr lang="en-US" altLang="en-US" b="1" smtClean="0"/>
              <a:t>.</a:t>
            </a:r>
          </a:p>
        </p:txBody>
      </p:sp>
      <p:sp>
        <p:nvSpPr>
          <p:cNvPr id="16388" name="Oval 4"/>
          <p:cNvSpPr>
            <a:spLocks noChangeArrowheads="1"/>
          </p:cNvSpPr>
          <p:nvPr/>
        </p:nvSpPr>
        <p:spPr bwMode="auto">
          <a:xfrm>
            <a:off x="6540500" y="20066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13</a:t>
            </a:r>
          </a:p>
        </p:txBody>
      </p:sp>
      <p:sp>
        <p:nvSpPr>
          <p:cNvPr id="16389" name="Line 5"/>
          <p:cNvSpPr>
            <a:spLocks noChangeShapeType="1"/>
          </p:cNvSpPr>
          <p:nvPr/>
        </p:nvSpPr>
        <p:spPr bwMode="auto">
          <a:xfrm flipH="1">
            <a:off x="6438900" y="25781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390" name="Line 6"/>
          <p:cNvSpPr>
            <a:spLocks noChangeShapeType="1"/>
          </p:cNvSpPr>
          <p:nvPr/>
        </p:nvSpPr>
        <p:spPr bwMode="auto">
          <a:xfrm>
            <a:off x="7251700" y="2590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391" name="Oval 7"/>
          <p:cNvSpPr>
            <a:spLocks noChangeArrowheads="1"/>
          </p:cNvSpPr>
          <p:nvPr/>
        </p:nvSpPr>
        <p:spPr bwMode="auto">
          <a:xfrm>
            <a:off x="58928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</a:t>
            </a:r>
          </a:p>
        </p:txBody>
      </p:sp>
      <p:sp>
        <p:nvSpPr>
          <p:cNvPr id="16392" name="Line 8"/>
          <p:cNvSpPr>
            <a:spLocks noChangeShapeType="1"/>
          </p:cNvSpPr>
          <p:nvPr/>
        </p:nvSpPr>
        <p:spPr bwMode="auto">
          <a:xfrm flipH="1">
            <a:off x="57912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>
            <a:off x="66040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394" name="Oval 10"/>
          <p:cNvSpPr>
            <a:spLocks noChangeArrowheads="1"/>
          </p:cNvSpPr>
          <p:nvPr/>
        </p:nvSpPr>
        <p:spPr bwMode="auto">
          <a:xfrm>
            <a:off x="5181600" y="39243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2</a:t>
            </a:r>
          </a:p>
        </p:txBody>
      </p:sp>
      <p:sp>
        <p:nvSpPr>
          <p:cNvPr id="16395" name="Line 11"/>
          <p:cNvSpPr>
            <a:spLocks noChangeShapeType="1"/>
          </p:cNvSpPr>
          <p:nvPr/>
        </p:nvSpPr>
        <p:spPr bwMode="auto">
          <a:xfrm flipH="1">
            <a:off x="5080000" y="4495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>
            <a:off x="5892800" y="45085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397" name="Oval 13"/>
          <p:cNvSpPr>
            <a:spLocks noChangeArrowheads="1"/>
          </p:cNvSpPr>
          <p:nvPr/>
        </p:nvSpPr>
        <p:spPr bwMode="auto">
          <a:xfrm>
            <a:off x="73533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42</a:t>
            </a:r>
          </a:p>
        </p:txBody>
      </p:sp>
      <p:sp>
        <p:nvSpPr>
          <p:cNvPr id="16398" name="Line 14"/>
          <p:cNvSpPr>
            <a:spLocks noChangeShapeType="1"/>
          </p:cNvSpPr>
          <p:nvPr/>
        </p:nvSpPr>
        <p:spPr bwMode="auto">
          <a:xfrm flipH="1">
            <a:off x="72517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399" name="Line 15"/>
          <p:cNvSpPr>
            <a:spLocks noChangeShapeType="1"/>
          </p:cNvSpPr>
          <p:nvPr/>
        </p:nvSpPr>
        <p:spPr bwMode="auto">
          <a:xfrm>
            <a:off x="80645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76800" y="4800600"/>
            <a:ext cx="342900" cy="355600"/>
            <a:chOff x="3032" y="3032"/>
            <a:chExt cx="216" cy="224"/>
          </a:xfrm>
        </p:grpSpPr>
        <p:sp>
          <p:nvSpPr>
            <p:cNvPr id="16419" name="Line 17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20" name="Line 18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099300" y="3860800"/>
            <a:ext cx="342900" cy="355600"/>
            <a:chOff x="3032" y="3032"/>
            <a:chExt cx="216" cy="224"/>
          </a:xfrm>
        </p:grpSpPr>
        <p:sp>
          <p:nvSpPr>
            <p:cNvPr id="16417" name="Line 20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18" name="Line 21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H="1">
            <a:off x="6096000" y="4775200"/>
            <a:ext cx="342900" cy="355600"/>
            <a:chOff x="3032" y="3032"/>
            <a:chExt cx="216" cy="224"/>
          </a:xfrm>
        </p:grpSpPr>
        <p:sp>
          <p:nvSpPr>
            <p:cNvPr id="16415" name="Line 23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16" name="Line 24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 flipH="1">
            <a:off x="6718300" y="3886200"/>
            <a:ext cx="342900" cy="355600"/>
            <a:chOff x="3032" y="3032"/>
            <a:chExt cx="216" cy="224"/>
          </a:xfrm>
        </p:grpSpPr>
        <p:sp>
          <p:nvSpPr>
            <p:cNvPr id="16413" name="Line 2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14" name="Line 2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 flipH="1">
            <a:off x="8216900" y="3848100"/>
            <a:ext cx="342900" cy="355600"/>
            <a:chOff x="3032" y="3032"/>
            <a:chExt cx="216" cy="224"/>
          </a:xfrm>
        </p:grpSpPr>
        <p:sp>
          <p:nvSpPr>
            <p:cNvPr id="16411" name="Line 29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12" name="Line 30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405" name="Line 31"/>
          <p:cNvSpPr>
            <a:spLocks noChangeShapeType="1"/>
          </p:cNvSpPr>
          <p:nvPr/>
        </p:nvSpPr>
        <p:spPr bwMode="auto">
          <a:xfrm>
            <a:off x="889000" y="4089400"/>
            <a:ext cx="0" cy="226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406" name="Line 32"/>
          <p:cNvSpPr>
            <a:spLocks noChangeShapeType="1"/>
          </p:cNvSpPr>
          <p:nvPr/>
        </p:nvSpPr>
        <p:spPr bwMode="auto">
          <a:xfrm>
            <a:off x="889000" y="6350000"/>
            <a:ext cx="307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407" name="Line 33"/>
          <p:cNvSpPr>
            <a:spLocks noChangeShapeType="1"/>
          </p:cNvSpPr>
          <p:nvPr/>
        </p:nvSpPr>
        <p:spPr bwMode="auto">
          <a:xfrm flipV="1">
            <a:off x="3962400" y="4102100"/>
            <a:ext cx="0" cy="223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408" name="Rectangle 34"/>
          <p:cNvSpPr>
            <a:spLocks noChangeArrowheads="1"/>
          </p:cNvSpPr>
          <p:nvPr/>
        </p:nvSpPr>
        <p:spPr bwMode="auto">
          <a:xfrm>
            <a:off x="889000" y="59817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13 – do left</a:t>
            </a:r>
          </a:p>
        </p:txBody>
      </p:sp>
      <p:sp>
        <p:nvSpPr>
          <p:cNvPr id="16409" name="Rectangle 35"/>
          <p:cNvSpPr>
            <a:spLocks noChangeArrowheads="1"/>
          </p:cNvSpPr>
          <p:nvPr/>
        </p:nvSpPr>
        <p:spPr bwMode="auto">
          <a:xfrm>
            <a:off x="889000" y="56134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9 – do right</a:t>
            </a:r>
          </a:p>
        </p:txBody>
      </p:sp>
      <p:sp>
        <p:nvSpPr>
          <p:cNvPr id="16410" name="Rectangle 36"/>
          <p:cNvSpPr>
            <a:spLocks noChangeArrowheads="1"/>
          </p:cNvSpPr>
          <p:nvPr/>
        </p:nvSpPr>
        <p:spPr bwMode="auto">
          <a:xfrm>
            <a:off x="889000" y="52451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At NIL</a:t>
            </a:r>
          </a:p>
        </p:txBody>
      </p:sp>
    </p:spTree>
    <p:extLst>
      <p:ext uri="{BB962C8B-B14F-4D97-AF65-F5344CB8AC3E}">
        <p14:creationId xmlns:p14="http://schemas.microsoft.com/office/powerpoint/2010/main" xmlns="" val="325841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 the Activation Stack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775200" cy="4114800"/>
          </a:xfrm>
        </p:spPr>
        <p:txBody>
          <a:bodyPr/>
          <a:lstStyle/>
          <a:p>
            <a:r>
              <a:rPr lang="en-US" altLang="en-US" b="1" smtClean="0"/>
              <a:t>With a recursive module, we can make use of the activation stack to </a:t>
            </a:r>
            <a:r>
              <a:rPr lang="en-US" altLang="en-US" b="1" smtClean="0">
                <a:solidFill>
                  <a:srgbClr val="3333FF"/>
                </a:solidFill>
              </a:rPr>
              <a:t>visit the sub-trees</a:t>
            </a:r>
            <a:r>
              <a:rPr lang="en-US" altLang="en-US" b="1" smtClean="0"/>
              <a:t> and </a:t>
            </a:r>
            <a:r>
              <a:rPr lang="en-US" altLang="en-US" b="1" smtClean="0">
                <a:solidFill>
                  <a:srgbClr val="3333FF"/>
                </a:solidFill>
              </a:rPr>
              <a:t>“remember” where we left off</a:t>
            </a:r>
            <a:r>
              <a:rPr lang="en-US" altLang="en-US" b="1" smtClean="0"/>
              <a:t>.</a:t>
            </a:r>
          </a:p>
        </p:txBody>
      </p:sp>
      <p:sp>
        <p:nvSpPr>
          <p:cNvPr id="17412" name="Oval 4"/>
          <p:cNvSpPr>
            <a:spLocks noChangeArrowheads="1"/>
          </p:cNvSpPr>
          <p:nvPr/>
        </p:nvSpPr>
        <p:spPr bwMode="auto">
          <a:xfrm>
            <a:off x="6540500" y="20066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13</a:t>
            </a:r>
          </a:p>
        </p:txBody>
      </p:sp>
      <p:sp>
        <p:nvSpPr>
          <p:cNvPr id="17413" name="Line 5"/>
          <p:cNvSpPr>
            <a:spLocks noChangeShapeType="1"/>
          </p:cNvSpPr>
          <p:nvPr/>
        </p:nvSpPr>
        <p:spPr bwMode="auto">
          <a:xfrm flipH="1">
            <a:off x="6438900" y="25781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>
            <a:off x="7251700" y="2590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15" name="Oval 7"/>
          <p:cNvSpPr>
            <a:spLocks noChangeArrowheads="1"/>
          </p:cNvSpPr>
          <p:nvPr/>
        </p:nvSpPr>
        <p:spPr bwMode="auto">
          <a:xfrm>
            <a:off x="5892800" y="2971800"/>
            <a:ext cx="914400" cy="609600"/>
          </a:xfrm>
          <a:prstGeom prst="ellipse">
            <a:avLst/>
          </a:prstGeom>
          <a:noFill/>
          <a:ln w="381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9</a:t>
            </a:r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H="1">
            <a:off x="57912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17" name="Line 9"/>
          <p:cNvSpPr>
            <a:spLocks noChangeShapeType="1"/>
          </p:cNvSpPr>
          <p:nvPr/>
        </p:nvSpPr>
        <p:spPr bwMode="auto">
          <a:xfrm>
            <a:off x="66040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18" name="Oval 10"/>
          <p:cNvSpPr>
            <a:spLocks noChangeArrowheads="1"/>
          </p:cNvSpPr>
          <p:nvPr/>
        </p:nvSpPr>
        <p:spPr bwMode="auto">
          <a:xfrm>
            <a:off x="5181600" y="39243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2</a:t>
            </a:r>
          </a:p>
        </p:txBody>
      </p:sp>
      <p:sp>
        <p:nvSpPr>
          <p:cNvPr id="17419" name="Line 11"/>
          <p:cNvSpPr>
            <a:spLocks noChangeShapeType="1"/>
          </p:cNvSpPr>
          <p:nvPr/>
        </p:nvSpPr>
        <p:spPr bwMode="auto">
          <a:xfrm flipH="1">
            <a:off x="5080000" y="4495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>
            <a:off x="5892800" y="45085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21" name="Oval 13"/>
          <p:cNvSpPr>
            <a:spLocks noChangeArrowheads="1"/>
          </p:cNvSpPr>
          <p:nvPr/>
        </p:nvSpPr>
        <p:spPr bwMode="auto">
          <a:xfrm>
            <a:off x="73533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42</a:t>
            </a:r>
          </a:p>
        </p:txBody>
      </p:sp>
      <p:sp>
        <p:nvSpPr>
          <p:cNvPr id="17422" name="Line 14"/>
          <p:cNvSpPr>
            <a:spLocks noChangeShapeType="1"/>
          </p:cNvSpPr>
          <p:nvPr/>
        </p:nvSpPr>
        <p:spPr bwMode="auto">
          <a:xfrm flipH="1">
            <a:off x="72517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23" name="Line 15"/>
          <p:cNvSpPr>
            <a:spLocks noChangeShapeType="1"/>
          </p:cNvSpPr>
          <p:nvPr/>
        </p:nvSpPr>
        <p:spPr bwMode="auto">
          <a:xfrm>
            <a:off x="80645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76800" y="4800600"/>
            <a:ext cx="342900" cy="355600"/>
            <a:chOff x="3032" y="3032"/>
            <a:chExt cx="216" cy="224"/>
          </a:xfrm>
        </p:grpSpPr>
        <p:sp>
          <p:nvSpPr>
            <p:cNvPr id="17442" name="Line 17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43" name="Line 18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099300" y="3860800"/>
            <a:ext cx="342900" cy="355600"/>
            <a:chOff x="3032" y="3032"/>
            <a:chExt cx="216" cy="224"/>
          </a:xfrm>
        </p:grpSpPr>
        <p:sp>
          <p:nvSpPr>
            <p:cNvPr id="17440" name="Line 20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41" name="Line 21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H="1">
            <a:off x="6096000" y="4775200"/>
            <a:ext cx="342900" cy="355600"/>
            <a:chOff x="3032" y="3032"/>
            <a:chExt cx="216" cy="224"/>
          </a:xfrm>
        </p:grpSpPr>
        <p:sp>
          <p:nvSpPr>
            <p:cNvPr id="17438" name="Line 23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39" name="Line 24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 flipH="1">
            <a:off x="6718300" y="3886200"/>
            <a:ext cx="342900" cy="355600"/>
            <a:chOff x="3032" y="3032"/>
            <a:chExt cx="216" cy="224"/>
          </a:xfrm>
        </p:grpSpPr>
        <p:sp>
          <p:nvSpPr>
            <p:cNvPr id="17436" name="Line 2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37" name="Line 2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 flipH="1">
            <a:off x="8216900" y="3848100"/>
            <a:ext cx="342900" cy="355600"/>
            <a:chOff x="3032" y="3032"/>
            <a:chExt cx="216" cy="224"/>
          </a:xfrm>
        </p:grpSpPr>
        <p:sp>
          <p:nvSpPr>
            <p:cNvPr id="17434" name="Line 29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35" name="Line 30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429" name="Line 31"/>
          <p:cNvSpPr>
            <a:spLocks noChangeShapeType="1"/>
          </p:cNvSpPr>
          <p:nvPr/>
        </p:nvSpPr>
        <p:spPr bwMode="auto">
          <a:xfrm>
            <a:off x="889000" y="4089400"/>
            <a:ext cx="0" cy="226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30" name="Line 32"/>
          <p:cNvSpPr>
            <a:spLocks noChangeShapeType="1"/>
          </p:cNvSpPr>
          <p:nvPr/>
        </p:nvSpPr>
        <p:spPr bwMode="auto">
          <a:xfrm>
            <a:off x="889000" y="6350000"/>
            <a:ext cx="307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31" name="Line 33"/>
          <p:cNvSpPr>
            <a:spLocks noChangeShapeType="1"/>
          </p:cNvSpPr>
          <p:nvPr/>
        </p:nvSpPr>
        <p:spPr bwMode="auto">
          <a:xfrm flipV="1">
            <a:off x="3962400" y="4102100"/>
            <a:ext cx="0" cy="223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32" name="Rectangle 34"/>
          <p:cNvSpPr>
            <a:spLocks noChangeArrowheads="1"/>
          </p:cNvSpPr>
          <p:nvPr/>
        </p:nvSpPr>
        <p:spPr bwMode="auto">
          <a:xfrm>
            <a:off x="889000" y="59817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13 – do left</a:t>
            </a:r>
          </a:p>
        </p:txBody>
      </p:sp>
      <p:sp>
        <p:nvSpPr>
          <p:cNvPr id="17433" name="Rectangle 35"/>
          <p:cNvSpPr>
            <a:spLocks noChangeArrowheads="1"/>
          </p:cNvSpPr>
          <p:nvPr/>
        </p:nvSpPr>
        <p:spPr bwMode="auto">
          <a:xfrm>
            <a:off x="889000" y="56134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At 9 – done</a:t>
            </a:r>
          </a:p>
        </p:txBody>
      </p:sp>
    </p:spTree>
    <p:extLst>
      <p:ext uri="{BB962C8B-B14F-4D97-AF65-F5344CB8AC3E}">
        <p14:creationId xmlns:p14="http://schemas.microsoft.com/office/powerpoint/2010/main" xmlns="" val="4196210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2109788" y="457200"/>
            <a:ext cx="47482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C9030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Types of Binary Tree</a:t>
            </a:r>
          </a:p>
        </p:txBody>
      </p:sp>
      <p:sp>
        <p:nvSpPr>
          <p:cNvPr id="78854" name="Rectangle 6"/>
          <p:cNvSpPr>
            <a:spLocks noChangeArrowheads="1"/>
          </p:cNvSpPr>
          <p:nvPr/>
        </p:nvSpPr>
        <p:spPr bwMode="auto">
          <a:xfrm>
            <a:off x="609600" y="1444625"/>
            <a:ext cx="8077200" cy="350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Full</a:t>
            </a: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- Every node has exactly two children in all levels, 	except the last level.  Nodes in last level have 0 	children</a:t>
            </a:r>
          </a:p>
          <a:p>
            <a:pPr>
              <a:defRPr/>
            </a:pPr>
            <a:endParaRPr lang="en-US" sz="2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Complete</a:t>
            </a: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- Full up to second last level and last level is 	        filled from left to right</a:t>
            </a:r>
          </a:p>
          <a:p>
            <a:pPr>
              <a:defRPr/>
            </a:pPr>
            <a:endParaRPr lang="en-US" sz="2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Other </a:t>
            </a: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- not full or complete</a:t>
            </a:r>
          </a:p>
        </p:txBody>
      </p:sp>
    </p:spTree>
    <p:extLst>
      <p:ext uri="{BB962C8B-B14F-4D97-AF65-F5344CB8AC3E}">
        <p14:creationId xmlns="" xmlns:p14="http://schemas.microsoft.com/office/powerpoint/2010/main" val="54307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 the Activation Stack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775200" cy="4114800"/>
          </a:xfrm>
        </p:spPr>
        <p:txBody>
          <a:bodyPr/>
          <a:lstStyle/>
          <a:p>
            <a:r>
              <a:rPr lang="en-US" altLang="en-US" b="1" smtClean="0"/>
              <a:t>With a recursive module, we can make use of the activation stack to </a:t>
            </a:r>
            <a:r>
              <a:rPr lang="en-US" altLang="en-US" b="1" smtClean="0">
                <a:solidFill>
                  <a:srgbClr val="3333FF"/>
                </a:solidFill>
              </a:rPr>
              <a:t>visit the sub-trees</a:t>
            </a:r>
            <a:r>
              <a:rPr lang="en-US" altLang="en-US" b="1" smtClean="0"/>
              <a:t> and </a:t>
            </a:r>
            <a:r>
              <a:rPr lang="en-US" altLang="en-US" b="1" smtClean="0">
                <a:solidFill>
                  <a:srgbClr val="3333FF"/>
                </a:solidFill>
              </a:rPr>
              <a:t>“remember” where we left off</a:t>
            </a:r>
            <a:r>
              <a:rPr lang="en-US" altLang="en-US" b="1" smtClean="0"/>
              <a:t>.</a:t>
            </a: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6540500" y="2006600"/>
            <a:ext cx="914400" cy="609600"/>
          </a:xfrm>
          <a:prstGeom prst="ellipse">
            <a:avLst/>
          </a:prstGeom>
          <a:noFill/>
          <a:ln w="381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13</a:t>
            </a:r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H="1">
            <a:off x="6438900" y="25781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7251700" y="2590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439" name="Oval 7"/>
          <p:cNvSpPr>
            <a:spLocks noChangeArrowheads="1"/>
          </p:cNvSpPr>
          <p:nvPr/>
        </p:nvSpPr>
        <p:spPr bwMode="auto">
          <a:xfrm>
            <a:off x="58928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</a:t>
            </a:r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 flipH="1">
            <a:off x="57912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441" name="Line 9"/>
          <p:cNvSpPr>
            <a:spLocks noChangeShapeType="1"/>
          </p:cNvSpPr>
          <p:nvPr/>
        </p:nvSpPr>
        <p:spPr bwMode="auto">
          <a:xfrm>
            <a:off x="66040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442" name="Oval 10"/>
          <p:cNvSpPr>
            <a:spLocks noChangeArrowheads="1"/>
          </p:cNvSpPr>
          <p:nvPr/>
        </p:nvSpPr>
        <p:spPr bwMode="auto">
          <a:xfrm>
            <a:off x="5181600" y="39243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2</a:t>
            </a:r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 flipH="1">
            <a:off x="5080000" y="4495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5892800" y="45085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445" name="Oval 13"/>
          <p:cNvSpPr>
            <a:spLocks noChangeArrowheads="1"/>
          </p:cNvSpPr>
          <p:nvPr/>
        </p:nvSpPr>
        <p:spPr bwMode="auto">
          <a:xfrm>
            <a:off x="73533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42</a:t>
            </a:r>
          </a:p>
        </p:txBody>
      </p:sp>
      <p:sp>
        <p:nvSpPr>
          <p:cNvPr id="18446" name="Line 14"/>
          <p:cNvSpPr>
            <a:spLocks noChangeShapeType="1"/>
          </p:cNvSpPr>
          <p:nvPr/>
        </p:nvSpPr>
        <p:spPr bwMode="auto">
          <a:xfrm flipH="1">
            <a:off x="72517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>
            <a:off x="80645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76800" y="4800600"/>
            <a:ext cx="342900" cy="355600"/>
            <a:chOff x="3032" y="3032"/>
            <a:chExt cx="216" cy="224"/>
          </a:xfrm>
        </p:grpSpPr>
        <p:sp>
          <p:nvSpPr>
            <p:cNvPr id="18465" name="Line 17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466" name="Line 18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099300" y="3860800"/>
            <a:ext cx="342900" cy="355600"/>
            <a:chOff x="3032" y="3032"/>
            <a:chExt cx="216" cy="224"/>
          </a:xfrm>
        </p:grpSpPr>
        <p:sp>
          <p:nvSpPr>
            <p:cNvPr id="18463" name="Line 20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464" name="Line 21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H="1">
            <a:off x="6096000" y="4775200"/>
            <a:ext cx="342900" cy="355600"/>
            <a:chOff x="3032" y="3032"/>
            <a:chExt cx="216" cy="224"/>
          </a:xfrm>
        </p:grpSpPr>
        <p:sp>
          <p:nvSpPr>
            <p:cNvPr id="18461" name="Line 23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462" name="Line 24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 flipH="1">
            <a:off x="6718300" y="3886200"/>
            <a:ext cx="342900" cy="355600"/>
            <a:chOff x="3032" y="3032"/>
            <a:chExt cx="216" cy="224"/>
          </a:xfrm>
        </p:grpSpPr>
        <p:sp>
          <p:nvSpPr>
            <p:cNvPr id="18459" name="Line 2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460" name="Line 2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 flipH="1">
            <a:off x="8216900" y="3848100"/>
            <a:ext cx="342900" cy="355600"/>
            <a:chOff x="3032" y="3032"/>
            <a:chExt cx="216" cy="224"/>
          </a:xfrm>
        </p:grpSpPr>
        <p:sp>
          <p:nvSpPr>
            <p:cNvPr id="18457" name="Line 29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458" name="Line 30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453" name="Line 31"/>
          <p:cNvSpPr>
            <a:spLocks noChangeShapeType="1"/>
          </p:cNvSpPr>
          <p:nvPr/>
        </p:nvSpPr>
        <p:spPr bwMode="auto">
          <a:xfrm>
            <a:off x="889000" y="4089400"/>
            <a:ext cx="0" cy="226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454" name="Line 32"/>
          <p:cNvSpPr>
            <a:spLocks noChangeShapeType="1"/>
          </p:cNvSpPr>
          <p:nvPr/>
        </p:nvSpPr>
        <p:spPr bwMode="auto">
          <a:xfrm>
            <a:off x="889000" y="6350000"/>
            <a:ext cx="307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455" name="Line 33"/>
          <p:cNvSpPr>
            <a:spLocks noChangeShapeType="1"/>
          </p:cNvSpPr>
          <p:nvPr/>
        </p:nvSpPr>
        <p:spPr bwMode="auto">
          <a:xfrm flipV="1">
            <a:off x="3962400" y="4102100"/>
            <a:ext cx="0" cy="223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456" name="Rectangle 34"/>
          <p:cNvSpPr>
            <a:spLocks noChangeArrowheads="1"/>
          </p:cNvSpPr>
          <p:nvPr/>
        </p:nvSpPr>
        <p:spPr bwMode="auto">
          <a:xfrm>
            <a:off x="889000" y="59817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At 13 – do current</a:t>
            </a:r>
          </a:p>
        </p:txBody>
      </p:sp>
    </p:spTree>
    <p:extLst>
      <p:ext uri="{BB962C8B-B14F-4D97-AF65-F5344CB8AC3E}">
        <p14:creationId xmlns:p14="http://schemas.microsoft.com/office/powerpoint/2010/main" xmlns="" val="3368811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 the Activation Stack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775200" cy="4114800"/>
          </a:xfrm>
        </p:spPr>
        <p:txBody>
          <a:bodyPr/>
          <a:lstStyle/>
          <a:p>
            <a:r>
              <a:rPr lang="en-US" altLang="en-US" b="1" smtClean="0"/>
              <a:t>With a recursive module, we can make use of the activation stack to </a:t>
            </a:r>
            <a:r>
              <a:rPr lang="en-US" altLang="en-US" b="1" smtClean="0">
                <a:solidFill>
                  <a:srgbClr val="3333FF"/>
                </a:solidFill>
              </a:rPr>
              <a:t>visit the sub-trees</a:t>
            </a:r>
            <a:r>
              <a:rPr lang="en-US" altLang="en-US" b="1" smtClean="0"/>
              <a:t> and </a:t>
            </a:r>
            <a:r>
              <a:rPr lang="en-US" altLang="en-US" b="1" smtClean="0">
                <a:solidFill>
                  <a:srgbClr val="3333FF"/>
                </a:solidFill>
              </a:rPr>
              <a:t>“remember” where we left off</a:t>
            </a:r>
            <a:r>
              <a:rPr lang="en-US" altLang="en-US" b="1" smtClean="0"/>
              <a:t>.</a:t>
            </a: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6540500" y="2006600"/>
            <a:ext cx="914400" cy="609600"/>
          </a:xfrm>
          <a:prstGeom prst="ellipse">
            <a:avLst/>
          </a:prstGeom>
          <a:noFill/>
          <a:ln w="381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13</a:t>
            </a:r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 flipH="1">
            <a:off x="6438900" y="25781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7251700" y="2590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63" name="Oval 7"/>
          <p:cNvSpPr>
            <a:spLocks noChangeArrowheads="1"/>
          </p:cNvSpPr>
          <p:nvPr/>
        </p:nvSpPr>
        <p:spPr bwMode="auto">
          <a:xfrm>
            <a:off x="58928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</a:t>
            </a:r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 flipH="1">
            <a:off x="57912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66040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66" name="Oval 10"/>
          <p:cNvSpPr>
            <a:spLocks noChangeArrowheads="1"/>
          </p:cNvSpPr>
          <p:nvPr/>
        </p:nvSpPr>
        <p:spPr bwMode="auto">
          <a:xfrm>
            <a:off x="5181600" y="39243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2</a:t>
            </a:r>
          </a:p>
        </p:txBody>
      </p:sp>
      <p:sp>
        <p:nvSpPr>
          <p:cNvPr id="19467" name="Line 11"/>
          <p:cNvSpPr>
            <a:spLocks noChangeShapeType="1"/>
          </p:cNvSpPr>
          <p:nvPr/>
        </p:nvSpPr>
        <p:spPr bwMode="auto">
          <a:xfrm flipH="1">
            <a:off x="5080000" y="4495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5892800" y="45085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69" name="Oval 13"/>
          <p:cNvSpPr>
            <a:spLocks noChangeArrowheads="1"/>
          </p:cNvSpPr>
          <p:nvPr/>
        </p:nvSpPr>
        <p:spPr bwMode="auto">
          <a:xfrm>
            <a:off x="73533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42</a:t>
            </a:r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 flipH="1">
            <a:off x="72517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>
            <a:off x="80645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76800" y="4800600"/>
            <a:ext cx="342900" cy="355600"/>
            <a:chOff x="3032" y="3032"/>
            <a:chExt cx="216" cy="224"/>
          </a:xfrm>
        </p:grpSpPr>
        <p:sp>
          <p:nvSpPr>
            <p:cNvPr id="19489" name="Line 17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490" name="Line 18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099300" y="3860800"/>
            <a:ext cx="342900" cy="355600"/>
            <a:chOff x="3032" y="3032"/>
            <a:chExt cx="216" cy="224"/>
          </a:xfrm>
        </p:grpSpPr>
        <p:sp>
          <p:nvSpPr>
            <p:cNvPr id="19487" name="Line 20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488" name="Line 21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H="1">
            <a:off x="6096000" y="4775200"/>
            <a:ext cx="342900" cy="355600"/>
            <a:chOff x="3032" y="3032"/>
            <a:chExt cx="216" cy="224"/>
          </a:xfrm>
        </p:grpSpPr>
        <p:sp>
          <p:nvSpPr>
            <p:cNvPr id="19485" name="Line 23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486" name="Line 24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 flipH="1">
            <a:off x="6718300" y="3886200"/>
            <a:ext cx="342900" cy="355600"/>
            <a:chOff x="3032" y="3032"/>
            <a:chExt cx="216" cy="224"/>
          </a:xfrm>
        </p:grpSpPr>
        <p:sp>
          <p:nvSpPr>
            <p:cNvPr id="19483" name="Line 2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484" name="Line 2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 flipH="1">
            <a:off x="8216900" y="3848100"/>
            <a:ext cx="342900" cy="355600"/>
            <a:chOff x="3032" y="3032"/>
            <a:chExt cx="216" cy="224"/>
          </a:xfrm>
        </p:grpSpPr>
        <p:sp>
          <p:nvSpPr>
            <p:cNvPr id="19481" name="Line 29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482" name="Line 30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477" name="Line 31"/>
          <p:cNvSpPr>
            <a:spLocks noChangeShapeType="1"/>
          </p:cNvSpPr>
          <p:nvPr/>
        </p:nvSpPr>
        <p:spPr bwMode="auto">
          <a:xfrm>
            <a:off x="889000" y="4089400"/>
            <a:ext cx="0" cy="226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78" name="Line 32"/>
          <p:cNvSpPr>
            <a:spLocks noChangeShapeType="1"/>
          </p:cNvSpPr>
          <p:nvPr/>
        </p:nvSpPr>
        <p:spPr bwMode="auto">
          <a:xfrm>
            <a:off x="889000" y="6350000"/>
            <a:ext cx="307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79" name="Line 33"/>
          <p:cNvSpPr>
            <a:spLocks noChangeShapeType="1"/>
          </p:cNvSpPr>
          <p:nvPr/>
        </p:nvSpPr>
        <p:spPr bwMode="auto">
          <a:xfrm flipV="1">
            <a:off x="3962400" y="4102100"/>
            <a:ext cx="0" cy="223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80" name="Rectangle 34"/>
          <p:cNvSpPr>
            <a:spLocks noChangeArrowheads="1"/>
          </p:cNvSpPr>
          <p:nvPr/>
        </p:nvSpPr>
        <p:spPr bwMode="auto">
          <a:xfrm>
            <a:off x="889000" y="59817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At 13 – do right</a:t>
            </a:r>
          </a:p>
        </p:txBody>
      </p:sp>
    </p:spTree>
    <p:extLst>
      <p:ext uri="{BB962C8B-B14F-4D97-AF65-F5344CB8AC3E}">
        <p14:creationId xmlns:p14="http://schemas.microsoft.com/office/powerpoint/2010/main" xmlns="" val="2398862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 the Activation Stack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775200" cy="4114800"/>
          </a:xfrm>
        </p:spPr>
        <p:txBody>
          <a:bodyPr/>
          <a:lstStyle/>
          <a:p>
            <a:r>
              <a:rPr lang="en-US" altLang="en-US" b="1" smtClean="0"/>
              <a:t>With a recursive module, we can make use of the activation stack to </a:t>
            </a:r>
            <a:r>
              <a:rPr lang="en-US" altLang="en-US" b="1" smtClean="0">
                <a:solidFill>
                  <a:srgbClr val="3333FF"/>
                </a:solidFill>
              </a:rPr>
              <a:t>visit the sub-trees</a:t>
            </a:r>
            <a:r>
              <a:rPr lang="en-US" altLang="en-US" b="1" smtClean="0"/>
              <a:t> and </a:t>
            </a:r>
            <a:r>
              <a:rPr lang="en-US" altLang="en-US" b="1" smtClean="0">
                <a:solidFill>
                  <a:srgbClr val="3333FF"/>
                </a:solidFill>
              </a:rPr>
              <a:t>“remember” where we left off</a:t>
            </a:r>
            <a:r>
              <a:rPr lang="en-US" altLang="en-US" b="1" smtClean="0"/>
              <a:t>.</a:t>
            </a:r>
          </a:p>
        </p:txBody>
      </p:sp>
      <p:sp>
        <p:nvSpPr>
          <p:cNvPr id="20484" name="Oval 4"/>
          <p:cNvSpPr>
            <a:spLocks noChangeArrowheads="1"/>
          </p:cNvSpPr>
          <p:nvPr/>
        </p:nvSpPr>
        <p:spPr bwMode="auto">
          <a:xfrm>
            <a:off x="6540500" y="20066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13</a:t>
            </a:r>
          </a:p>
        </p:txBody>
      </p:sp>
      <p:sp>
        <p:nvSpPr>
          <p:cNvPr id="20485" name="Line 5"/>
          <p:cNvSpPr>
            <a:spLocks noChangeShapeType="1"/>
          </p:cNvSpPr>
          <p:nvPr/>
        </p:nvSpPr>
        <p:spPr bwMode="auto">
          <a:xfrm flipH="1">
            <a:off x="6438900" y="25781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7251700" y="2590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487" name="Oval 7"/>
          <p:cNvSpPr>
            <a:spLocks noChangeArrowheads="1"/>
          </p:cNvSpPr>
          <p:nvPr/>
        </p:nvSpPr>
        <p:spPr bwMode="auto">
          <a:xfrm>
            <a:off x="58928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</a:t>
            </a: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57912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66040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5181600" y="39243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2</a:t>
            </a:r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 flipH="1">
            <a:off x="5080000" y="4495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5892800" y="45085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493" name="Oval 13"/>
          <p:cNvSpPr>
            <a:spLocks noChangeArrowheads="1"/>
          </p:cNvSpPr>
          <p:nvPr/>
        </p:nvSpPr>
        <p:spPr bwMode="auto">
          <a:xfrm>
            <a:off x="7353300" y="2971800"/>
            <a:ext cx="914400" cy="609600"/>
          </a:xfrm>
          <a:prstGeom prst="ellipse">
            <a:avLst/>
          </a:prstGeom>
          <a:noFill/>
          <a:ln w="381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42</a:t>
            </a:r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 flipH="1">
            <a:off x="72517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>
            <a:off x="80645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76800" y="4800600"/>
            <a:ext cx="342900" cy="355600"/>
            <a:chOff x="3032" y="3032"/>
            <a:chExt cx="216" cy="224"/>
          </a:xfrm>
        </p:grpSpPr>
        <p:sp>
          <p:nvSpPr>
            <p:cNvPr id="20514" name="Line 17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15" name="Line 18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099300" y="3860800"/>
            <a:ext cx="342900" cy="355600"/>
            <a:chOff x="3032" y="3032"/>
            <a:chExt cx="216" cy="224"/>
          </a:xfrm>
        </p:grpSpPr>
        <p:sp>
          <p:nvSpPr>
            <p:cNvPr id="20512" name="Line 20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13" name="Line 21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H="1">
            <a:off x="6096000" y="4775200"/>
            <a:ext cx="342900" cy="355600"/>
            <a:chOff x="3032" y="3032"/>
            <a:chExt cx="216" cy="224"/>
          </a:xfrm>
        </p:grpSpPr>
        <p:sp>
          <p:nvSpPr>
            <p:cNvPr id="20510" name="Line 23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11" name="Line 24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 flipH="1">
            <a:off x="6718300" y="3886200"/>
            <a:ext cx="342900" cy="355600"/>
            <a:chOff x="3032" y="3032"/>
            <a:chExt cx="216" cy="224"/>
          </a:xfrm>
        </p:grpSpPr>
        <p:sp>
          <p:nvSpPr>
            <p:cNvPr id="20508" name="Line 2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09" name="Line 2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 flipH="1">
            <a:off x="8216900" y="3848100"/>
            <a:ext cx="342900" cy="355600"/>
            <a:chOff x="3032" y="3032"/>
            <a:chExt cx="216" cy="224"/>
          </a:xfrm>
        </p:grpSpPr>
        <p:sp>
          <p:nvSpPr>
            <p:cNvPr id="20506" name="Line 29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07" name="Line 30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501" name="Line 31"/>
          <p:cNvSpPr>
            <a:spLocks noChangeShapeType="1"/>
          </p:cNvSpPr>
          <p:nvPr/>
        </p:nvSpPr>
        <p:spPr bwMode="auto">
          <a:xfrm>
            <a:off x="889000" y="4089400"/>
            <a:ext cx="0" cy="226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502" name="Line 32"/>
          <p:cNvSpPr>
            <a:spLocks noChangeShapeType="1"/>
          </p:cNvSpPr>
          <p:nvPr/>
        </p:nvSpPr>
        <p:spPr bwMode="auto">
          <a:xfrm>
            <a:off x="889000" y="6350000"/>
            <a:ext cx="307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503" name="Line 33"/>
          <p:cNvSpPr>
            <a:spLocks noChangeShapeType="1"/>
          </p:cNvSpPr>
          <p:nvPr/>
        </p:nvSpPr>
        <p:spPr bwMode="auto">
          <a:xfrm flipV="1">
            <a:off x="3962400" y="4102100"/>
            <a:ext cx="0" cy="223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504" name="Rectangle 34"/>
          <p:cNvSpPr>
            <a:spLocks noChangeArrowheads="1"/>
          </p:cNvSpPr>
          <p:nvPr/>
        </p:nvSpPr>
        <p:spPr bwMode="auto">
          <a:xfrm>
            <a:off x="889000" y="59817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13 – do right</a:t>
            </a:r>
          </a:p>
        </p:txBody>
      </p:sp>
      <p:sp>
        <p:nvSpPr>
          <p:cNvPr id="20505" name="Rectangle 35"/>
          <p:cNvSpPr>
            <a:spLocks noChangeArrowheads="1"/>
          </p:cNvSpPr>
          <p:nvPr/>
        </p:nvSpPr>
        <p:spPr bwMode="auto">
          <a:xfrm>
            <a:off x="889000" y="56134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At 42 – do left</a:t>
            </a:r>
          </a:p>
        </p:txBody>
      </p:sp>
    </p:spTree>
    <p:extLst>
      <p:ext uri="{BB962C8B-B14F-4D97-AF65-F5344CB8AC3E}">
        <p14:creationId xmlns:p14="http://schemas.microsoft.com/office/powerpoint/2010/main" xmlns="" val="1501010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 the Activation Stack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775200" cy="4114800"/>
          </a:xfrm>
        </p:spPr>
        <p:txBody>
          <a:bodyPr/>
          <a:lstStyle/>
          <a:p>
            <a:r>
              <a:rPr lang="en-US" altLang="en-US" b="1" smtClean="0"/>
              <a:t>With a recursive module, we can make use of the activation stack to </a:t>
            </a:r>
            <a:r>
              <a:rPr lang="en-US" altLang="en-US" b="1" smtClean="0">
                <a:solidFill>
                  <a:srgbClr val="3333FF"/>
                </a:solidFill>
              </a:rPr>
              <a:t>visit the sub-trees</a:t>
            </a:r>
            <a:r>
              <a:rPr lang="en-US" altLang="en-US" b="1" smtClean="0"/>
              <a:t> and </a:t>
            </a:r>
            <a:r>
              <a:rPr lang="en-US" altLang="en-US" b="1" smtClean="0">
                <a:solidFill>
                  <a:srgbClr val="3333FF"/>
                </a:solidFill>
              </a:rPr>
              <a:t>“remember” where we left off</a:t>
            </a:r>
            <a:r>
              <a:rPr lang="en-US" altLang="en-US" b="1" smtClean="0"/>
              <a:t>.</a:t>
            </a:r>
          </a:p>
        </p:txBody>
      </p:sp>
      <p:sp>
        <p:nvSpPr>
          <p:cNvPr id="21508" name="Oval 4"/>
          <p:cNvSpPr>
            <a:spLocks noChangeArrowheads="1"/>
          </p:cNvSpPr>
          <p:nvPr/>
        </p:nvSpPr>
        <p:spPr bwMode="auto">
          <a:xfrm>
            <a:off x="6540500" y="20066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13</a:t>
            </a:r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 flipH="1">
            <a:off x="6438900" y="25781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7251700" y="2590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11" name="Oval 7"/>
          <p:cNvSpPr>
            <a:spLocks noChangeArrowheads="1"/>
          </p:cNvSpPr>
          <p:nvPr/>
        </p:nvSpPr>
        <p:spPr bwMode="auto">
          <a:xfrm>
            <a:off x="58928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</a:t>
            </a:r>
          </a:p>
        </p:txBody>
      </p:sp>
      <p:sp>
        <p:nvSpPr>
          <p:cNvPr id="21512" name="Line 8"/>
          <p:cNvSpPr>
            <a:spLocks noChangeShapeType="1"/>
          </p:cNvSpPr>
          <p:nvPr/>
        </p:nvSpPr>
        <p:spPr bwMode="auto">
          <a:xfrm flipH="1">
            <a:off x="57912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>
            <a:off x="66040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14" name="Oval 10"/>
          <p:cNvSpPr>
            <a:spLocks noChangeArrowheads="1"/>
          </p:cNvSpPr>
          <p:nvPr/>
        </p:nvSpPr>
        <p:spPr bwMode="auto">
          <a:xfrm>
            <a:off x="5181600" y="39243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2</a:t>
            </a:r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 flipH="1">
            <a:off x="5080000" y="4495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>
            <a:off x="5892800" y="45085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17" name="Oval 13"/>
          <p:cNvSpPr>
            <a:spLocks noChangeArrowheads="1"/>
          </p:cNvSpPr>
          <p:nvPr/>
        </p:nvSpPr>
        <p:spPr bwMode="auto">
          <a:xfrm>
            <a:off x="73533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42</a:t>
            </a:r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 flipH="1">
            <a:off x="72517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>
            <a:off x="80645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76800" y="4800600"/>
            <a:ext cx="342900" cy="355600"/>
            <a:chOff x="3032" y="3032"/>
            <a:chExt cx="216" cy="224"/>
          </a:xfrm>
        </p:grpSpPr>
        <p:sp>
          <p:nvSpPr>
            <p:cNvPr id="21539" name="Line 17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540" name="Line 18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099300" y="3860800"/>
            <a:ext cx="342900" cy="355600"/>
            <a:chOff x="3032" y="3032"/>
            <a:chExt cx="216" cy="224"/>
          </a:xfrm>
        </p:grpSpPr>
        <p:sp>
          <p:nvSpPr>
            <p:cNvPr id="21537" name="Line 20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538" name="Line 21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H="1">
            <a:off x="6096000" y="4775200"/>
            <a:ext cx="342900" cy="355600"/>
            <a:chOff x="3032" y="3032"/>
            <a:chExt cx="216" cy="224"/>
          </a:xfrm>
        </p:grpSpPr>
        <p:sp>
          <p:nvSpPr>
            <p:cNvPr id="21535" name="Line 23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536" name="Line 24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 flipH="1">
            <a:off x="6718300" y="3886200"/>
            <a:ext cx="342900" cy="355600"/>
            <a:chOff x="3032" y="3032"/>
            <a:chExt cx="216" cy="224"/>
          </a:xfrm>
        </p:grpSpPr>
        <p:sp>
          <p:nvSpPr>
            <p:cNvPr id="21533" name="Line 2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534" name="Line 2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 flipH="1">
            <a:off x="8216900" y="3848100"/>
            <a:ext cx="342900" cy="355600"/>
            <a:chOff x="3032" y="3032"/>
            <a:chExt cx="216" cy="224"/>
          </a:xfrm>
        </p:grpSpPr>
        <p:sp>
          <p:nvSpPr>
            <p:cNvPr id="21531" name="Line 29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532" name="Line 30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525" name="Line 31"/>
          <p:cNvSpPr>
            <a:spLocks noChangeShapeType="1"/>
          </p:cNvSpPr>
          <p:nvPr/>
        </p:nvSpPr>
        <p:spPr bwMode="auto">
          <a:xfrm>
            <a:off x="889000" y="4089400"/>
            <a:ext cx="0" cy="226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26" name="Line 32"/>
          <p:cNvSpPr>
            <a:spLocks noChangeShapeType="1"/>
          </p:cNvSpPr>
          <p:nvPr/>
        </p:nvSpPr>
        <p:spPr bwMode="auto">
          <a:xfrm>
            <a:off x="889000" y="6350000"/>
            <a:ext cx="307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27" name="Line 33"/>
          <p:cNvSpPr>
            <a:spLocks noChangeShapeType="1"/>
          </p:cNvSpPr>
          <p:nvPr/>
        </p:nvSpPr>
        <p:spPr bwMode="auto">
          <a:xfrm flipV="1">
            <a:off x="3962400" y="4102100"/>
            <a:ext cx="0" cy="223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28" name="Rectangle 34"/>
          <p:cNvSpPr>
            <a:spLocks noChangeArrowheads="1"/>
          </p:cNvSpPr>
          <p:nvPr/>
        </p:nvSpPr>
        <p:spPr bwMode="auto">
          <a:xfrm>
            <a:off x="889000" y="59817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13 – do right</a:t>
            </a:r>
          </a:p>
        </p:txBody>
      </p:sp>
      <p:sp>
        <p:nvSpPr>
          <p:cNvPr id="21529" name="Rectangle 35"/>
          <p:cNvSpPr>
            <a:spLocks noChangeArrowheads="1"/>
          </p:cNvSpPr>
          <p:nvPr/>
        </p:nvSpPr>
        <p:spPr bwMode="auto">
          <a:xfrm>
            <a:off x="889000" y="56134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42 – do left</a:t>
            </a:r>
          </a:p>
        </p:txBody>
      </p:sp>
      <p:sp>
        <p:nvSpPr>
          <p:cNvPr id="21530" name="Rectangle 36"/>
          <p:cNvSpPr>
            <a:spLocks noChangeArrowheads="1"/>
          </p:cNvSpPr>
          <p:nvPr/>
        </p:nvSpPr>
        <p:spPr bwMode="auto">
          <a:xfrm>
            <a:off x="889000" y="52451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At NIL</a:t>
            </a:r>
          </a:p>
        </p:txBody>
      </p:sp>
    </p:spTree>
    <p:extLst>
      <p:ext uri="{BB962C8B-B14F-4D97-AF65-F5344CB8AC3E}">
        <p14:creationId xmlns:p14="http://schemas.microsoft.com/office/powerpoint/2010/main" xmlns="" val="1958540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 the Activation Stack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775200" cy="4114800"/>
          </a:xfrm>
        </p:spPr>
        <p:txBody>
          <a:bodyPr/>
          <a:lstStyle/>
          <a:p>
            <a:r>
              <a:rPr lang="en-US" altLang="en-US" b="1" smtClean="0"/>
              <a:t>With a recursive module, we can make use of the activation stack to </a:t>
            </a:r>
            <a:r>
              <a:rPr lang="en-US" altLang="en-US" b="1" smtClean="0">
                <a:solidFill>
                  <a:srgbClr val="3333FF"/>
                </a:solidFill>
              </a:rPr>
              <a:t>visit the sub-trees</a:t>
            </a:r>
            <a:r>
              <a:rPr lang="en-US" altLang="en-US" b="1" smtClean="0"/>
              <a:t> and </a:t>
            </a:r>
            <a:r>
              <a:rPr lang="en-US" altLang="en-US" b="1" smtClean="0">
                <a:solidFill>
                  <a:srgbClr val="3333FF"/>
                </a:solidFill>
              </a:rPr>
              <a:t>“remember” where we left off</a:t>
            </a:r>
            <a:r>
              <a:rPr lang="en-US" altLang="en-US" b="1" smtClean="0"/>
              <a:t>.</a:t>
            </a:r>
          </a:p>
        </p:txBody>
      </p:sp>
      <p:sp>
        <p:nvSpPr>
          <p:cNvPr id="22532" name="Oval 4"/>
          <p:cNvSpPr>
            <a:spLocks noChangeArrowheads="1"/>
          </p:cNvSpPr>
          <p:nvPr/>
        </p:nvSpPr>
        <p:spPr bwMode="auto">
          <a:xfrm>
            <a:off x="6540500" y="20066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13</a:t>
            </a:r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 flipH="1">
            <a:off x="6438900" y="25781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7251700" y="2590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535" name="Oval 7"/>
          <p:cNvSpPr>
            <a:spLocks noChangeArrowheads="1"/>
          </p:cNvSpPr>
          <p:nvPr/>
        </p:nvSpPr>
        <p:spPr bwMode="auto">
          <a:xfrm>
            <a:off x="58928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</a:t>
            </a:r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 flipH="1">
            <a:off x="57912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>
            <a:off x="66040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538" name="Oval 10"/>
          <p:cNvSpPr>
            <a:spLocks noChangeArrowheads="1"/>
          </p:cNvSpPr>
          <p:nvPr/>
        </p:nvSpPr>
        <p:spPr bwMode="auto">
          <a:xfrm>
            <a:off x="5181600" y="39243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2</a:t>
            </a:r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 flipH="1">
            <a:off x="5080000" y="4495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5892800" y="45085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541" name="Oval 13"/>
          <p:cNvSpPr>
            <a:spLocks noChangeArrowheads="1"/>
          </p:cNvSpPr>
          <p:nvPr/>
        </p:nvSpPr>
        <p:spPr bwMode="auto">
          <a:xfrm>
            <a:off x="7353300" y="2971800"/>
            <a:ext cx="914400" cy="609600"/>
          </a:xfrm>
          <a:prstGeom prst="ellipse">
            <a:avLst/>
          </a:prstGeom>
          <a:noFill/>
          <a:ln w="381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42</a:t>
            </a:r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 flipH="1">
            <a:off x="72517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>
            <a:off x="80645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76800" y="4800600"/>
            <a:ext cx="342900" cy="355600"/>
            <a:chOff x="3032" y="3032"/>
            <a:chExt cx="216" cy="224"/>
          </a:xfrm>
        </p:grpSpPr>
        <p:sp>
          <p:nvSpPr>
            <p:cNvPr id="22562" name="Line 17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563" name="Line 18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099300" y="3860800"/>
            <a:ext cx="342900" cy="355600"/>
            <a:chOff x="3032" y="3032"/>
            <a:chExt cx="216" cy="224"/>
          </a:xfrm>
        </p:grpSpPr>
        <p:sp>
          <p:nvSpPr>
            <p:cNvPr id="22560" name="Line 20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561" name="Line 21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H="1">
            <a:off x="6096000" y="4775200"/>
            <a:ext cx="342900" cy="355600"/>
            <a:chOff x="3032" y="3032"/>
            <a:chExt cx="216" cy="224"/>
          </a:xfrm>
        </p:grpSpPr>
        <p:sp>
          <p:nvSpPr>
            <p:cNvPr id="22558" name="Line 23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559" name="Line 24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 flipH="1">
            <a:off x="6718300" y="3886200"/>
            <a:ext cx="342900" cy="355600"/>
            <a:chOff x="3032" y="3032"/>
            <a:chExt cx="216" cy="224"/>
          </a:xfrm>
        </p:grpSpPr>
        <p:sp>
          <p:nvSpPr>
            <p:cNvPr id="22556" name="Line 2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557" name="Line 2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 flipH="1">
            <a:off x="8216900" y="3848100"/>
            <a:ext cx="342900" cy="355600"/>
            <a:chOff x="3032" y="3032"/>
            <a:chExt cx="216" cy="224"/>
          </a:xfrm>
        </p:grpSpPr>
        <p:sp>
          <p:nvSpPr>
            <p:cNvPr id="22554" name="Line 29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555" name="Line 30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549" name="Line 31"/>
          <p:cNvSpPr>
            <a:spLocks noChangeShapeType="1"/>
          </p:cNvSpPr>
          <p:nvPr/>
        </p:nvSpPr>
        <p:spPr bwMode="auto">
          <a:xfrm>
            <a:off x="889000" y="4089400"/>
            <a:ext cx="0" cy="226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550" name="Line 32"/>
          <p:cNvSpPr>
            <a:spLocks noChangeShapeType="1"/>
          </p:cNvSpPr>
          <p:nvPr/>
        </p:nvSpPr>
        <p:spPr bwMode="auto">
          <a:xfrm>
            <a:off x="889000" y="6350000"/>
            <a:ext cx="307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551" name="Line 33"/>
          <p:cNvSpPr>
            <a:spLocks noChangeShapeType="1"/>
          </p:cNvSpPr>
          <p:nvPr/>
        </p:nvSpPr>
        <p:spPr bwMode="auto">
          <a:xfrm flipV="1">
            <a:off x="3962400" y="4102100"/>
            <a:ext cx="0" cy="223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552" name="Rectangle 34"/>
          <p:cNvSpPr>
            <a:spLocks noChangeArrowheads="1"/>
          </p:cNvSpPr>
          <p:nvPr/>
        </p:nvSpPr>
        <p:spPr bwMode="auto">
          <a:xfrm>
            <a:off x="889000" y="59817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13 – do right</a:t>
            </a:r>
          </a:p>
        </p:txBody>
      </p:sp>
      <p:sp>
        <p:nvSpPr>
          <p:cNvPr id="22553" name="Rectangle 35"/>
          <p:cNvSpPr>
            <a:spLocks noChangeArrowheads="1"/>
          </p:cNvSpPr>
          <p:nvPr/>
        </p:nvSpPr>
        <p:spPr bwMode="auto">
          <a:xfrm>
            <a:off x="889000" y="56134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At 42 – do current</a:t>
            </a:r>
          </a:p>
        </p:txBody>
      </p:sp>
    </p:spTree>
    <p:extLst>
      <p:ext uri="{BB962C8B-B14F-4D97-AF65-F5344CB8AC3E}">
        <p14:creationId xmlns:p14="http://schemas.microsoft.com/office/powerpoint/2010/main" xmlns="" val="793474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 the Activation Stack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775200" cy="4114800"/>
          </a:xfrm>
        </p:spPr>
        <p:txBody>
          <a:bodyPr/>
          <a:lstStyle/>
          <a:p>
            <a:r>
              <a:rPr lang="en-US" altLang="en-US" b="1" smtClean="0"/>
              <a:t>With a recursive module, we can make use of the activation stack to </a:t>
            </a:r>
            <a:r>
              <a:rPr lang="en-US" altLang="en-US" b="1" smtClean="0">
                <a:solidFill>
                  <a:srgbClr val="3333FF"/>
                </a:solidFill>
              </a:rPr>
              <a:t>visit the sub-trees</a:t>
            </a:r>
            <a:r>
              <a:rPr lang="en-US" altLang="en-US" b="1" smtClean="0"/>
              <a:t> and </a:t>
            </a:r>
            <a:r>
              <a:rPr lang="en-US" altLang="en-US" b="1" smtClean="0">
                <a:solidFill>
                  <a:srgbClr val="3333FF"/>
                </a:solidFill>
              </a:rPr>
              <a:t>“remember” where we left off</a:t>
            </a:r>
            <a:r>
              <a:rPr lang="en-US" altLang="en-US" b="1" smtClean="0"/>
              <a:t>.</a:t>
            </a:r>
          </a:p>
        </p:txBody>
      </p:sp>
      <p:sp>
        <p:nvSpPr>
          <p:cNvPr id="23556" name="Oval 4"/>
          <p:cNvSpPr>
            <a:spLocks noChangeArrowheads="1"/>
          </p:cNvSpPr>
          <p:nvPr/>
        </p:nvSpPr>
        <p:spPr bwMode="auto">
          <a:xfrm>
            <a:off x="6540500" y="20066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13</a:t>
            </a:r>
          </a:p>
        </p:txBody>
      </p:sp>
      <p:sp>
        <p:nvSpPr>
          <p:cNvPr id="23557" name="Line 5"/>
          <p:cNvSpPr>
            <a:spLocks noChangeShapeType="1"/>
          </p:cNvSpPr>
          <p:nvPr/>
        </p:nvSpPr>
        <p:spPr bwMode="auto">
          <a:xfrm flipH="1">
            <a:off x="6438900" y="25781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7251700" y="2590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58928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</a:t>
            </a:r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 flipH="1">
            <a:off x="57912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66040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562" name="Oval 10"/>
          <p:cNvSpPr>
            <a:spLocks noChangeArrowheads="1"/>
          </p:cNvSpPr>
          <p:nvPr/>
        </p:nvSpPr>
        <p:spPr bwMode="auto">
          <a:xfrm>
            <a:off x="5181600" y="39243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2</a:t>
            </a:r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 flipH="1">
            <a:off x="5080000" y="4495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5892800" y="45085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565" name="Oval 13"/>
          <p:cNvSpPr>
            <a:spLocks noChangeArrowheads="1"/>
          </p:cNvSpPr>
          <p:nvPr/>
        </p:nvSpPr>
        <p:spPr bwMode="auto">
          <a:xfrm>
            <a:off x="7353300" y="2971800"/>
            <a:ext cx="914400" cy="609600"/>
          </a:xfrm>
          <a:prstGeom prst="ellipse">
            <a:avLst/>
          </a:prstGeom>
          <a:noFill/>
          <a:ln w="381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42</a:t>
            </a:r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 flipH="1">
            <a:off x="72517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>
            <a:off x="80645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76800" y="4800600"/>
            <a:ext cx="342900" cy="355600"/>
            <a:chOff x="3032" y="3032"/>
            <a:chExt cx="216" cy="224"/>
          </a:xfrm>
        </p:grpSpPr>
        <p:sp>
          <p:nvSpPr>
            <p:cNvPr id="23586" name="Line 17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587" name="Line 18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099300" y="3860800"/>
            <a:ext cx="342900" cy="355600"/>
            <a:chOff x="3032" y="3032"/>
            <a:chExt cx="216" cy="224"/>
          </a:xfrm>
        </p:grpSpPr>
        <p:sp>
          <p:nvSpPr>
            <p:cNvPr id="23584" name="Line 20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585" name="Line 21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H="1">
            <a:off x="6096000" y="4775200"/>
            <a:ext cx="342900" cy="355600"/>
            <a:chOff x="3032" y="3032"/>
            <a:chExt cx="216" cy="224"/>
          </a:xfrm>
        </p:grpSpPr>
        <p:sp>
          <p:nvSpPr>
            <p:cNvPr id="23582" name="Line 23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583" name="Line 24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 flipH="1">
            <a:off x="6718300" y="3886200"/>
            <a:ext cx="342900" cy="355600"/>
            <a:chOff x="3032" y="3032"/>
            <a:chExt cx="216" cy="224"/>
          </a:xfrm>
        </p:grpSpPr>
        <p:sp>
          <p:nvSpPr>
            <p:cNvPr id="23580" name="Line 2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581" name="Line 2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 flipH="1">
            <a:off x="8216900" y="3848100"/>
            <a:ext cx="342900" cy="355600"/>
            <a:chOff x="3032" y="3032"/>
            <a:chExt cx="216" cy="224"/>
          </a:xfrm>
        </p:grpSpPr>
        <p:sp>
          <p:nvSpPr>
            <p:cNvPr id="23578" name="Line 29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579" name="Line 30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573" name="Line 31"/>
          <p:cNvSpPr>
            <a:spLocks noChangeShapeType="1"/>
          </p:cNvSpPr>
          <p:nvPr/>
        </p:nvSpPr>
        <p:spPr bwMode="auto">
          <a:xfrm>
            <a:off x="889000" y="4089400"/>
            <a:ext cx="0" cy="226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574" name="Line 32"/>
          <p:cNvSpPr>
            <a:spLocks noChangeShapeType="1"/>
          </p:cNvSpPr>
          <p:nvPr/>
        </p:nvSpPr>
        <p:spPr bwMode="auto">
          <a:xfrm>
            <a:off x="889000" y="6350000"/>
            <a:ext cx="307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575" name="Line 33"/>
          <p:cNvSpPr>
            <a:spLocks noChangeShapeType="1"/>
          </p:cNvSpPr>
          <p:nvPr/>
        </p:nvSpPr>
        <p:spPr bwMode="auto">
          <a:xfrm flipV="1">
            <a:off x="3962400" y="4102100"/>
            <a:ext cx="0" cy="223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576" name="Rectangle 34"/>
          <p:cNvSpPr>
            <a:spLocks noChangeArrowheads="1"/>
          </p:cNvSpPr>
          <p:nvPr/>
        </p:nvSpPr>
        <p:spPr bwMode="auto">
          <a:xfrm>
            <a:off x="889000" y="59817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13 – do right</a:t>
            </a:r>
          </a:p>
        </p:txBody>
      </p:sp>
      <p:sp>
        <p:nvSpPr>
          <p:cNvPr id="23577" name="Rectangle 35"/>
          <p:cNvSpPr>
            <a:spLocks noChangeArrowheads="1"/>
          </p:cNvSpPr>
          <p:nvPr/>
        </p:nvSpPr>
        <p:spPr bwMode="auto">
          <a:xfrm>
            <a:off x="889000" y="56134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At 42 – do right</a:t>
            </a:r>
          </a:p>
        </p:txBody>
      </p:sp>
    </p:spTree>
    <p:extLst>
      <p:ext uri="{BB962C8B-B14F-4D97-AF65-F5344CB8AC3E}">
        <p14:creationId xmlns:p14="http://schemas.microsoft.com/office/powerpoint/2010/main" xmlns="" val="3094551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 the Activation Stack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775200" cy="4114800"/>
          </a:xfrm>
        </p:spPr>
        <p:txBody>
          <a:bodyPr/>
          <a:lstStyle/>
          <a:p>
            <a:r>
              <a:rPr lang="en-US" altLang="en-US" b="1" smtClean="0"/>
              <a:t>With a recursive module, we can make use of the activation stack to </a:t>
            </a:r>
            <a:r>
              <a:rPr lang="en-US" altLang="en-US" b="1" smtClean="0">
                <a:solidFill>
                  <a:srgbClr val="3333FF"/>
                </a:solidFill>
              </a:rPr>
              <a:t>visit the sub-trees</a:t>
            </a:r>
            <a:r>
              <a:rPr lang="en-US" altLang="en-US" b="1" smtClean="0"/>
              <a:t> and </a:t>
            </a:r>
            <a:r>
              <a:rPr lang="en-US" altLang="en-US" b="1" smtClean="0">
                <a:solidFill>
                  <a:srgbClr val="3333FF"/>
                </a:solidFill>
              </a:rPr>
              <a:t>“remember” where we left off</a:t>
            </a:r>
            <a:r>
              <a:rPr lang="en-US" altLang="en-US" b="1" smtClean="0"/>
              <a:t>.</a:t>
            </a:r>
          </a:p>
        </p:txBody>
      </p:sp>
      <p:sp>
        <p:nvSpPr>
          <p:cNvPr id="24580" name="Oval 4"/>
          <p:cNvSpPr>
            <a:spLocks noChangeArrowheads="1"/>
          </p:cNvSpPr>
          <p:nvPr/>
        </p:nvSpPr>
        <p:spPr bwMode="auto">
          <a:xfrm>
            <a:off x="6540500" y="20066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13</a:t>
            </a:r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 flipH="1">
            <a:off x="6438900" y="25781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7251700" y="2590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83" name="Oval 7"/>
          <p:cNvSpPr>
            <a:spLocks noChangeArrowheads="1"/>
          </p:cNvSpPr>
          <p:nvPr/>
        </p:nvSpPr>
        <p:spPr bwMode="auto">
          <a:xfrm>
            <a:off x="58928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</a:t>
            </a:r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 flipH="1">
            <a:off x="57912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66040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86" name="Oval 10"/>
          <p:cNvSpPr>
            <a:spLocks noChangeArrowheads="1"/>
          </p:cNvSpPr>
          <p:nvPr/>
        </p:nvSpPr>
        <p:spPr bwMode="auto">
          <a:xfrm>
            <a:off x="5181600" y="39243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2</a:t>
            </a:r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 flipH="1">
            <a:off x="5080000" y="4495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5892800" y="45085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89" name="Oval 13"/>
          <p:cNvSpPr>
            <a:spLocks noChangeArrowheads="1"/>
          </p:cNvSpPr>
          <p:nvPr/>
        </p:nvSpPr>
        <p:spPr bwMode="auto">
          <a:xfrm>
            <a:off x="73533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42</a:t>
            </a:r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 flipH="1">
            <a:off x="72517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>
            <a:off x="80645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76800" y="4800600"/>
            <a:ext cx="342900" cy="355600"/>
            <a:chOff x="3032" y="3032"/>
            <a:chExt cx="216" cy="224"/>
          </a:xfrm>
        </p:grpSpPr>
        <p:sp>
          <p:nvSpPr>
            <p:cNvPr id="24611" name="Line 17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12" name="Line 18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099300" y="3860800"/>
            <a:ext cx="342900" cy="355600"/>
            <a:chOff x="3032" y="3032"/>
            <a:chExt cx="216" cy="224"/>
          </a:xfrm>
        </p:grpSpPr>
        <p:sp>
          <p:nvSpPr>
            <p:cNvPr id="24609" name="Line 20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10" name="Line 21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H="1">
            <a:off x="6096000" y="4775200"/>
            <a:ext cx="342900" cy="355600"/>
            <a:chOff x="3032" y="3032"/>
            <a:chExt cx="216" cy="224"/>
          </a:xfrm>
        </p:grpSpPr>
        <p:sp>
          <p:nvSpPr>
            <p:cNvPr id="24607" name="Line 23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08" name="Line 24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 flipH="1">
            <a:off x="6718300" y="3886200"/>
            <a:ext cx="342900" cy="355600"/>
            <a:chOff x="3032" y="3032"/>
            <a:chExt cx="216" cy="224"/>
          </a:xfrm>
        </p:grpSpPr>
        <p:sp>
          <p:nvSpPr>
            <p:cNvPr id="24605" name="Line 2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06" name="Line 2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 flipH="1">
            <a:off x="8216900" y="3848100"/>
            <a:ext cx="342900" cy="355600"/>
            <a:chOff x="3032" y="3032"/>
            <a:chExt cx="216" cy="224"/>
          </a:xfrm>
        </p:grpSpPr>
        <p:sp>
          <p:nvSpPr>
            <p:cNvPr id="24603" name="Line 29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04" name="Line 30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597" name="Line 31"/>
          <p:cNvSpPr>
            <a:spLocks noChangeShapeType="1"/>
          </p:cNvSpPr>
          <p:nvPr/>
        </p:nvSpPr>
        <p:spPr bwMode="auto">
          <a:xfrm>
            <a:off x="889000" y="4089400"/>
            <a:ext cx="0" cy="226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98" name="Line 32"/>
          <p:cNvSpPr>
            <a:spLocks noChangeShapeType="1"/>
          </p:cNvSpPr>
          <p:nvPr/>
        </p:nvSpPr>
        <p:spPr bwMode="auto">
          <a:xfrm>
            <a:off x="889000" y="6350000"/>
            <a:ext cx="307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99" name="Line 33"/>
          <p:cNvSpPr>
            <a:spLocks noChangeShapeType="1"/>
          </p:cNvSpPr>
          <p:nvPr/>
        </p:nvSpPr>
        <p:spPr bwMode="auto">
          <a:xfrm flipV="1">
            <a:off x="3962400" y="4102100"/>
            <a:ext cx="0" cy="223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600" name="Rectangle 34"/>
          <p:cNvSpPr>
            <a:spLocks noChangeArrowheads="1"/>
          </p:cNvSpPr>
          <p:nvPr/>
        </p:nvSpPr>
        <p:spPr bwMode="auto">
          <a:xfrm>
            <a:off x="889000" y="59817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13 – do right</a:t>
            </a:r>
          </a:p>
        </p:txBody>
      </p:sp>
      <p:sp>
        <p:nvSpPr>
          <p:cNvPr id="24601" name="Rectangle 35"/>
          <p:cNvSpPr>
            <a:spLocks noChangeArrowheads="1"/>
          </p:cNvSpPr>
          <p:nvPr/>
        </p:nvSpPr>
        <p:spPr bwMode="auto">
          <a:xfrm>
            <a:off x="889000" y="56134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42 – do right</a:t>
            </a:r>
          </a:p>
        </p:txBody>
      </p:sp>
      <p:sp>
        <p:nvSpPr>
          <p:cNvPr id="24602" name="Rectangle 36"/>
          <p:cNvSpPr>
            <a:spLocks noChangeArrowheads="1"/>
          </p:cNvSpPr>
          <p:nvPr/>
        </p:nvSpPr>
        <p:spPr bwMode="auto">
          <a:xfrm>
            <a:off x="889000" y="52451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At NIL</a:t>
            </a:r>
          </a:p>
        </p:txBody>
      </p:sp>
    </p:spTree>
    <p:extLst>
      <p:ext uri="{BB962C8B-B14F-4D97-AF65-F5344CB8AC3E}">
        <p14:creationId xmlns:p14="http://schemas.microsoft.com/office/powerpoint/2010/main" xmlns="" val="579923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 the Activation Stack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775200" cy="4114800"/>
          </a:xfrm>
        </p:spPr>
        <p:txBody>
          <a:bodyPr/>
          <a:lstStyle/>
          <a:p>
            <a:r>
              <a:rPr lang="en-US" altLang="en-US" b="1" smtClean="0"/>
              <a:t>With a recursive module, we can make use of the activation stack to </a:t>
            </a:r>
            <a:r>
              <a:rPr lang="en-US" altLang="en-US" b="1" smtClean="0">
                <a:solidFill>
                  <a:srgbClr val="3333FF"/>
                </a:solidFill>
              </a:rPr>
              <a:t>visit the sub-trees</a:t>
            </a:r>
            <a:r>
              <a:rPr lang="en-US" altLang="en-US" b="1" smtClean="0"/>
              <a:t> and </a:t>
            </a:r>
            <a:r>
              <a:rPr lang="en-US" altLang="en-US" b="1" smtClean="0">
                <a:solidFill>
                  <a:srgbClr val="3333FF"/>
                </a:solidFill>
              </a:rPr>
              <a:t>“remember” where we left off</a:t>
            </a:r>
            <a:r>
              <a:rPr lang="en-US" altLang="en-US" b="1" smtClean="0"/>
              <a:t>.</a:t>
            </a:r>
          </a:p>
        </p:txBody>
      </p:sp>
      <p:sp>
        <p:nvSpPr>
          <p:cNvPr id="25604" name="Oval 4"/>
          <p:cNvSpPr>
            <a:spLocks noChangeArrowheads="1"/>
          </p:cNvSpPr>
          <p:nvPr/>
        </p:nvSpPr>
        <p:spPr bwMode="auto">
          <a:xfrm>
            <a:off x="6540500" y="20066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13</a:t>
            </a:r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 flipH="1">
            <a:off x="6438900" y="25781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7251700" y="2590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07" name="Oval 7"/>
          <p:cNvSpPr>
            <a:spLocks noChangeArrowheads="1"/>
          </p:cNvSpPr>
          <p:nvPr/>
        </p:nvSpPr>
        <p:spPr bwMode="auto">
          <a:xfrm>
            <a:off x="58928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</a:t>
            </a:r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 flipH="1">
            <a:off x="57912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66040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10" name="Oval 10"/>
          <p:cNvSpPr>
            <a:spLocks noChangeArrowheads="1"/>
          </p:cNvSpPr>
          <p:nvPr/>
        </p:nvSpPr>
        <p:spPr bwMode="auto">
          <a:xfrm>
            <a:off x="5181600" y="39243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2</a:t>
            </a:r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 flipH="1">
            <a:off x="5080000" y="4495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5892800" y="45085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13" name="Oval 13"/>
          <p:cNvSpPr>
            <a:spLocks noChangeArrowheads="1"/>
          </p:cNvSpPr>
          <p:nvPr/>
        </p:nvSpPr>
        <p:spPr bwMode="auto">
          <a:xfrm>
            <a:off x="7353300" y="2971800"/>
            <a:ext cx="914400" cy="609600"/>
          </a:xfrm>
          <a:prstGeom prst="ellipse">
            <a:avLst/>
          </a:prstGeom>
          <a:noFill/>
          <a:ln w="381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42</a:t>
            </a:r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 flipH="1">
            <a:off x="72517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15" name="Line 15"/>
          <p:cNvSpPr>
            <a:spLocks noChangeShapeType="1"/>
          </p:cNvSpPr>
          <p:nvPr/>
        </p:nvSpPr>
        <p:spPr bwMode="auto">
          <a:xfrm>
            <a:off x="80645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76800" y="4800600"/>
            <a:ext cx="342900" cy="355600"/>
            <a:chOff x="3032" y="3032"/>
            <a:chExt cx="216" cy="224"/>
          </a:xfrm>
        </p:grpSpPr>
        <p:sp>
          <p:nvSpPr>
            <p:cNvPr id="25634" name="Line 17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635" name="Line 18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099300" y="3860800"/>
            <a:ext cx="342900" cy="355600"/>
            <a:chOff x="3032" y="3032"/>
            <a:chExt cx="216" cy="224"/>
          </a:xfrm>
        </p:grpSpPr>
        <p:sp>
          <p:nvSpPr>
            <p:cNvPr id="25632" name="Line 20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633" name="Line 21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H="1">
            <a:off x="6096000" y="4775200"/>
            <a:ext cx="342900" cy="355600"/>
            <a:chOff x="3032" y="3032"/>
            <a:chExt cx="216" cy="224"/>
          </a:xfrm>
        </p:grpSpPr>
        <p:sp>
          <p:nvSpPr>
            <p:cNvPr id="25630" name="Line 23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631" name="Line 24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 flipH="1">
            <a:off x="6718300" y="3886200"/>
            <a:ext cx="342900" cy="355600"/>
            <a:chOff x="3032" y="3032"/>
            <a:chExt cx="216" cy="224"/>
          </a:xfrm>
        </p:grpSpPr>
        <p:sp>
          <p:nvSpPr>
            <p:cNvPr id="25628" name="Line 2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629" name="Line 2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 flipH="1">
            <a:off x="8216900" y="3848100"/>
            <a:ext cx="342900" cy="355600"/>
            <a:chOff x="3032" y="3032"/>
            <a:chExt cx="216" cy="224"/>
          </a:xfrm>
        </p:grpSpPr>
        <p:sp>
          <p:nvSpPr>
            <p:cNvPr id="25626" name="Line 29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627" name="Line 30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621" name="Line 31"/>
          <p:cNvSpPr>
            <a:spLocks noChangeShapeType="1"/>
          </p:cNvSpPr>
          <p:nvPr/>
        </p:nvSpPr>
        <p:spPr bwMode="auto">
          <a:xfrm>
            <a:off x="889000" y="4089400"/>
            <a:ext cx="0" cy="226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22" name="Line 32"/>
          <p:cNvSpPr>
            <a:spLocks noChangeShapeType="1"/>
          </p:cNvSpPr>
          <p:nvPr/>
        </p:nvSpPr>
        <p:spPr bwMode="auto">
          <a:xfrm>
            <a:off x="889000" y="6350000"/>
            <a:ext cx="307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23" name="Line 33"/>
          <p:cNvSpPr>
            <a:spLocks noChangeShapeType="1"/>
          </p:cNvSpPr>
          <p:nvPr/>
        </p:nvSpPr>
        <p:spPr bwMode="auto">
          <a:xfrm flipV="1">
            <a:off x="3962400" y="4102100"/>
            <a:ext cx="0" cy="223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624" name="Rectangle 34"/>
          <p:cNvSpPr>
            <a:spLocks noChangeArrowheads="1"/>
          </p:cNvSpPr>
          <p:nvPr/>
        </p:nvSpPr>
        <p:spPr bwMode="auto">
          <a:xfrm>
            <a:off x="889000" y="59817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At 13 – do right</a:t>
            </a:r>
          </a:p>
        </p:txBody>
      </p:sp>
      <p:sp>
        <p:nvSpPr>
          <p:cNvPr id="25625" name="Rectangle 35"/>
          <p:cNvSpPr>
            <a:spLocks noChangeArrowheads="1"/>
          </p:cNvSpPr>
          <p:nvPr/>
        </p:nvSpPr>
        <p:spPr bwMode="auto">
          <a:xfrm>
            <a:off x="889000" y="56134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At 42 – done</a:t>
            </a:r>
          </a:p>
        </p:txBody>
      </p:sp>
    </p:spTree>
    <p:extLst>
      <p:ext uri="{BB962C8B-B14F-4D97-AF65-F5344CB8AC3E}">
        <p14:creationId xmlns:p14="http://schemas.microsoft.com/office/powerpoint/2010/main" xmlns="" val="604232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 the Activation Stack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775200" cy="4114800"/>
          </a:xfrm>
        </p:spPr>
        <p:txBody>
          <a:bodyPr/>
          <a:lstStyle/>
          <a:p>
            <a:r>
              <a:rPr lang="en-US" altLang="en-US" b="1" smtClean="0"/>
              <a:t>With a recursive module, we can make use of the activation stack to </a:t>
            </a:r>
            <a:r>
              <a:rPr lang="en-US" altLang="en-US" b="1" smtClean="0">
                <a:solidFill>
                  <a:srgbClr val="3333FF"/>
                </a:solidFill>
              </a:rPr>
              <a:t>visit the sub-trees</a:t>
            </a:r>
            <a:r>
              <a:rPr lang="en-US" altLang="en-US" b="1" smtClean="0"/>
              <a:t> and </a:t>
            </a:r>
            <a:r>
              <a:rPr lang="en-US" altLang="en-US" b="1" smtClean="0">
                <a:solidFill>
                  <a:srgbClr val="3333FF"/>
                </a:solidFill>
              </a:rPr>
              <a:t>“remember” where we left off</a:t>
            </a:r>
            <a:r>
              <a:rPr lang="en-US" altLang="en-US" b="1" smtClean="0"/>
              <a:t>.</a:t>
            </a:r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6540500" y="2006600"/>
            <a:ext cx="914400" cy="609600"/>
          </a:xfrm>
          <a:prstGeom prst="ellipse">
            <a:avLst/>
          </a:prstGeom>
          <a:noFill/>
          <a:ln w="381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13</a:t>
            </a:r>
          </a:p>
        </p:txBody>
      </p:sp>
      <p:sp>
        <p:nvSpPr>
          <p:cNvPr id="26629" name="Line 5"/>
          <p:cNvSpPr>
            <a:spLocks noChangeShapeType="1"/>
          </p:cNvSpPr>
          <p:nvPr/>
        </p:nvSpPr>
        <p:spPr bwMode="auto">
          <a:xfrm flipH="1">
            <a:off x="6438900" y="25781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630" name="Line 6"/>
          <p:cNvSpPr>
            <a:spLocks noChangeShapeType="1"/>
          </p:cNvSpPr>
          <p:nvPr/>
        </p:nvSpPr>
        <p:spPr bwMode="auto">
          <a:xfrm>
            <a:off x="7251700" y="2590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631" name="Oval 7"/>
          <p:cNvSpPr>
            <a:spLocks noChangeArrowheads="1"/>
          </p:cNvSpPr>
          <p:nvPr/>
        </p:nvSpPr>
        <p:spPr bwMode="auto">
          <a:xfrm>
            <a:off x="58928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9</a:t>
            </a:r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 flipH="1">
            <a:off x="57912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633" name="Line 9"/>
          <p:cNvSpPr>
            <a:spLocks noChangeShapeType="1"/>
          </p:cNvSpPr>
          <p:nvPr/>
        </p:nvSpPr>
        <p:spPr bwMode="auto">
          <a:xfrm>
            <a:off x="66040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634" name="Oval 10"/>
          <p:cNvSpPr>
            <a:spLocks noChangeArrowheads="1"/>
          </p:cNvSpPr>
          <p:nvPr/>
        </p:nvSpPr>
        <p:spPr bwMode="auto">
          <a:xfrm>
            <a:off x="5181600" y="39243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2</a:t>
            </a:r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 flipH="1">
            <a:off x="5080000" y="44958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>
            <a:off x="5892800" y="45085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637" name="Oval 13"/>
          <p:cNvSpPr>
            <a:spLocks noChangeArrowheads="1"/>
          </p:cNvSpPr>
          <p:nvPr/>
        </p:nvSpPr>
        <p:spPr bwMode="auto">
          <a:xfrm>
            <a:off x="7353300" y="2971800"/>
            <a:ext cx="9144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42</a:t>
            </a:r>
          </a:p>
        </p:txBody>
      </p:sp>
      <p:sp>
        <p:nvSpPr>
          <p:cNvPr id="26638" name="Line 14"/>
          <p:cNvSpPr>
            <a:spLocks noChangeShapeType="1"/>
          </p:cNvSpPr>
          <p:nvPr/>
        </p:nvSpPr>
        <p:spPr bwMode="auto">
          <a:xfrm flipH="1">
            <a:off x="7251700" y="35433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639" name="Line 15"/>
          <p:cNvSpPr>
            <a:spLocks noChangeShapeType="1"/>
          </p:cNvSpPr>
          <p:nvPr/>
        </p:nvSpPr>
        <p:spPr bwMode="auto">
          <a:xfrm>
            <a:off x="8064500" y="3556000"/>
            <a:ext cx="31750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76800" y="4800600"/>
            <a:ext cx="342900" cy="355600"/>
            <a:chOff x="3032" y="3032"/>
            <a:chExt cx="216" cy="224"/>
          </a:xfrm>
        </p:grpSpPr>
        <p:sp>
          <p:nvSpPr>
            <p:cNvPr id="26657" name="Line 17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658" name="Line 18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099300" y="3860800"/>
            <a:ext cx="342900" cy="355600"/>
            <a:chOff x="3032" y="3032"/>
            <a:chExt cx="216" cy="224"/>
          </a:xfrm>
        </p:grpSpPr>
        <p:sp>
          <p:nvSpPr>
            <p:cNvPr id="26655" name="Line 20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656" name="Line 21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H="1">
            <a:off x="6096000" y="4775200"/>
            <a:ext cx="342900" cy="355600"/>
            <a:chOff x="3032" y="3032"/>
            <a:chExt cx="216" cy="224"/>
          </a:xfrm>
        </p:grpSpPr>
        <p:sp>
          <p:nvSpPr>
            <p:cNvPr id="26653" name="Line 23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654" name="Line 24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 flipH="1">
            <a:off x="6718300" y="3886200"/>
            <a:ext cx="342900" cy="355600"/>
            <a:chOff x="3032" y="3032"/>
            <a:chExt cx="216" cy="224"/>
          </a:xfrm>
        </p:grpSpPr>
        <p:sp>
          <p:nvSpPr>
            <p:cNvPr id="26651" name="Line 26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652" name="Line 27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 flipH="1">
            <a:off x="8216900" y="3848100"/>
            <a:ext cx="342900" cy="355600"/>
            <a:chOff x="3032" y="3032"/>
            <a:chExt cx="216" cy="224"/>
          </a:xfrm>
        </p:grpSpPr>
        <p:sp>
          <p:nvSpPr>
            <p:cNvPr id="26649" name="Line 29"/>
            <p:cNvSpPr>
              <a:spLocks noChangeShapeType="1"/>
            </p:cNvSpPr>
            <p:nvPr/>
          </p:nvSpPr>
          <p:spPr bwMode="auto">
            <a:xfrm>
              <a:off x="3040" y="3032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650" name="Line 30"/>
            <p:cNvSpPr>
              <a:spLocks noChangeShapeType="1"/>
            </p:cNvSpPr>
            <p:nvPr/>
          </p:nvSpPr>
          <p:spPr bwMode="auto">
            <a:xfrm>
              <a:off x="3032" y="3088"/>
              <a:ext cx="208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6645" name="Line 31"/>
          <p:cNvSpPr>
            <a:spLocks noChangeShapeType="1"/>
          </p:cNvSpPr>
          <p:nvPr/>
        </p:nvSpPr>
        <p:spPr bwMode="auto">
          <a:xfrm>
            <a:off x="889000" y="4089400"/>
            <a:ext cx="0" cy="226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646" name="Line 32"/>
          <p:cNvSpPr>
            <a:spLocks noChangeShapeType="1"/>
          </p:cNvSpPr>
          <p:nvPr/>
        </p:nvSpPr>
        <p:spPr bwMode="auto">
          <a:xfrm>
            <a:off x="889000" y="6350000"/>
            <a:ext cx="307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647" name="Line 33"/>
          <p:cNvSpPr>
            <a:spLocks noChangeShapeType="1"/>
          </p:cNvSpPr>
          <p:nvPr/>
        </p:nvSpPr>
        <p:spPr bwMode="auto">
          <a:xfrm flipV="1">
            <a:off x="3962400" y="4102100"/>
            <a:ext cx="0" cy="223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648" name="Rectangle 34"/>
          <p:cNvSpPr>
            <a:spLocks noChangeArrowheads="1"/>
          </p:cNvSpPr>
          <p:nvPr/>
        </p:nvSpPr>
        <p:spPr bwMode="auto">
          <a:xfrm>
            <a:off x="889000" y="5981700"/>
            <a:ext cx="3073400" cy="368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33FF"/>
                </a:solidFill>
              </a:rPr>
              <a:t>At 13 – done</a:t>
            </a:r>
          </a:p>
        </p:txBody>
      </p:sp>
    </p:spTree>
    <p:extLst>
      <p:ext uri="{BB962C8B-B14F-4D97-AF65-F5344CB8AC3E}">
        <p14:creationId xmlns:p14="http://schemas.microsoft.com/office/powerpoint/2010/main" xmlns="" val="4244233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Vs Graph</a:t>
            </a:r>
            <a:endParaRPr lang="en-US" dirty="0"/>
          </a:p>
        </p:txBody>
      </p:sp>
      <p:sp>
        <p:nvSpPr>
          <p:cNvPr id="15360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76400"/>
            <a:ext cx="7086600" cy="4454525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4521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of Trees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tree is a data structure. It is used for</a:t>
            </a:r>
          </a:p>
          <a:p>
            <a:pPr lvl="1"/>
            <a:r>
              <a:rPr lang="en-US" dirty="0"/>
              <a:t>storing files</a:t>
            </a:r>
          </a:p>
          <a:p>
            <a:pPr lvl="1"/>
            <a:r>
              <a:rPr lang="en-US" dirty="0" smtClean="0"/>
              <a:t>text </a:t>
            </a:r>
            <a:r>
              <a:rPr lang="en-US" dirty="0"/>
              <a:t>processing</a:t>
            </a:r>
          </a:p>
          <a:p>
            <a:pPr lvl="1"/>
            <a:r>
              <a:rPr lang="en-US" dirty="0"/>
              <a:t>searching algorithms</a:t>
            </a:r>
          </a:p>
          <a:p>
            <a:r>
              <a:rPr lang="en-US" b="1" dirty="0">
                <a:solidFill>
                  <a:srgbClr val="FF0000"/>
                </a:solidFill>
              </a:rPr>
              <a:t>A tree can be defined non-recursively or recursively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99950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2625" y="609600"/>
            <a:ext cx="2593975" cy="216217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Full, Complete or Other?</a:t>
            </a:r>
          </a:p>
        </p:txBody>
      </p:sp>
      <p:grpSp>
        <p:nvGrpSpPr>
          <p:cNvPr id="7171" name="Group 3"/>
          <p:cNvGrpSpPr>
            <a:grpSpLocks/>
          </p:cNvGrpSpPr>
          <p:nvPr/>
        </p:nvGrpSpPr>
        <p:grpSpPr bwMode="auto">
          <a:xfrm>
            <a:off x="838200" y="1055688"/>
            <a:ext cx="7038975" cy="4956175"/>
            <a:chOff x="858" y="702"/>
            <a:chExt cx="4434" cy="3122"/>
          </a:xfrm>
        </p:grpSpPr>
        <p:sp>
          <p:nvSpPr>
            <p:cNvPr id="80900" name="Oval 4"/>
            <p:cNvSpPr>
              <a:spLocks noChangeArrowheads="1"/>
            </p:cNvSpPr>
            <p:nvPr/>
          </p:nvSpPr>
          <p:spPr bwMode="auto">
            <a:xfrm>
              <a:off x="3168" y="702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80901" name="Oval 5"/>
            <p:cNvSpPr>
              <a:spLocks noChangeArrowheads="1"/>
            </p:cNvSpPr>
            <p:nvPr/>
          </p:nvSpPr>
          <p:spPr bwMode="auto">
            <a:xfrm>
              <a:off x="3169" y="1357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80902" name="Oval 6"/>
            <p:cNvSpPr>
              <a:spLocks noChangeArrowheads="1"/>
            </p:cNvSpPr>
            <p:nvPr/>
          </p:nvSpPr>
          <p:spPr bwMode="auto">
            <a:xfrm>
              <a:off x="4249" y="1357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80903" name="Oval 7"/>
            <p:cNvSpPr>
              <a:spLocks noChangeArrowheads="1"/>
            </p:cNvSpPr>
            <p:nvPr/>
          </p:nvSpPr>
          <p:spPr bwMode="auto">
            <a:xfrm>
              <a:off x="4249" y="2070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F</a:t>
              </a:r>
            </a:p>
          </p:txBody>
        </p:sp>
        <p:sp>
          <p:nvSpPr>
            <p:cNvPr id="80904" name="Oval 8"/>
            <p:cNvSpPr>
              <a:spLocks noChangeArrowheads="1"/>
            </p:cNvSpPr>
            <p:nvPr/>
          </p:nvSpPr>
          <p:spPr bwMode="auto">
            <a:xfrm>
              <a:off x="1759" y="2070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I</a:t>
              </a:r>
            </a:p>
          </p:txBody>
        </p:sp>
        <p:sp>
          <p:nvSpPr>
            <p:cNvPr id="80905" name="Oval 9"/>
            <p:cNvSpPr>
              <a:spLocks noChangeArrowheads="1"/>
            </p:cNvSpPr>
            <p:nvPr/>
          </p:nvSpPr>
          <p:spPr bwMode="auto">
            <a:xfrm>
              <a:off x="4904" y="2070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E</a:t>
              </a:r>
            </a:p>
          </p:txBody>
        </p:sp>
        <p:sp>
          <p:nvSpPr>
            <p:cNvPr id="80906" name="Oval 10"/>
            <p:cNvSpPr>
              <a:spLocks noChangeArrowheads="1"/>
            </p:cNvSpPr>
            <p:nvPr/>
          </p:nvSpPr>
          <p:spPr bwMode="auto">
            <a:xfrm>
              <a:off x="2488" y="1357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80907" name="Oval 11"/>
            <p:cNvSpPr>
              <a:spLocks noChangeArrowheads="1"/>
            </p:cNvSpPr>
            <p:nvPr/>
          </p:nvSpPr>
          <p:spPr bwMode="auto">
            <a:xfrm>
              <a:off x="3688" y="3445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R</a:t>
              </a:r>
            </a:p>
          </p:txBody>
        </p:sp>
        <p:sp>
          <p:nvSpPr>
            <p:cNvPr id="80908" name="Oval 12"/>
            <p:cNvSpPr>
              <a:spLocks noChangeArrowheads="1"/>
            </p:cNvSpPr>
            <p:nvPr/>
          </p:nvSpPr>
          <p:spPr bwMode="auto">
            <a:xfrm>
              <a:off x="2845" y="3445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S</a:t>
              </a:r>
            </a:p>
          </p:txBody>
        </p:sp>
        <p:sp>
          <p:nvSpPr>
            <p:cNvPr id="80909" name="Oval 13"/>
            <p:cNvSpPr>
              <a:spLocks noChangeArrowheads="1"/>
            </p:cNvSpPr>
            <p:nvPr/>
          </p:nvSpPr>
          <p:spPr bwMode="auto">
            <a:xfrm>
              <a:off x="4882" y="3445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P</a:t>
              </a:r>
            </a:p>
          </p:txBody>
        </p:sp>
        <p:sp>
          <p:nvSpPr>
            <p:cNvPr id="80910" name="Oval 14"/>
            <p:cNvSpPr>
              <a:spLocks noChangeArrowheads="1"/>
            </p:cNvSpPr>
            <p:nvPr/>
          </p:nvSpPr>
          <p:spPr bwMode="auto">
            <a:xfrm>
              <a:off x="3608" y="2070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G</a:t>
              </a:r>
            </a:p>
          </p:txBody>
        </p:sp>
        <p:sp>
          <p:nvSpPr>
            <p:cNvPr id="80911" name="Oval 15"/>
            <p:cNvSpPr>
              <a:spLocks noChangeArrowheads="1"/>
            </p:cNvSpPr>
            <p:nvPr/>
          </p:nvSpPr>
          <p:spPr bwMode="auto">
            <a:xfrm>
              <a:off x="2808" y="2070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sp>
          <p:nvSpPr>
            <p:cNvPr id="80912" name="Oval 16"/>
            <p:cNvSpPr>
              <a:spLocks noChangeArrowheads="1"/>
            </p:cNvSpPr>
            <p:nvPr/>
          </p:nvSpPr>
          <p:spPr bwMode="auto">
            <a:xfrm>
              <a:off x="2136" y="3445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sp>
          <p:nvSpPr>
            <p:cNvPr id="80913" name="Oval 17"/>
            <p:cNvSpPr>
              <a:spLocks noChangeArrowheads="1"/>
            </p:cNvSpPr>
            <p:nvPr/>
          </p:nvSpPr>
          <p:spPr bwMode="auto">
            <a:xfrm>
              <a:off x="2808" y="2819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M</a:t>
              </a:r>
            </a:p>
          </p:txBody>
        </p:sp>
        <p:sp>
          <p:nvSpPr>
            <p:cNvPr id="80914" name="Oval 18"/>
            <p:cNvSpPr>
              <a:spLocks noChangeArrowheads="1"/>
            </p:cNvSpPr>
            <p:nvPr/>
          </p:nvSpPr>
          <p:spPr bwMode="auto">
            <a:xfrm>
              <a:off x="2136" y="2819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L</a:t>
              </a:r>
            </a:p>
          </p:txBody>
        </p:sp>
        <p:sp>
          <p:nvSpPr>
            <p:cNvPr id="80915" name="Oval 19"/>
            <p:cNvSpPr>
              <a:spLocks noChangeArrowheads="1"/>
            </p:cNvSpPr>
            <p:nvPr/>
          </p:nvSpPr>
          <p:spPr bwMode="auto">
            <a:xfrm>
              <a:off x="4249" y="2781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O</a:t>
              </a:r>
            </a:p>
          </p:txBody>
        </p:sp>
        <p:sp>
          <p:nvSpPr>
            <p:cNvPr id="80916" name="Oval 20"/>
            <p:cNvSpPr>
              <a:spLocks noChangeArrowheads="1"/>
            </p:cNvSpPr>
            <p:nvPr/>
          </p:nvSpPr>
          <p:spPr bwMode="auto">
            <a:xfrm>
              <a:off x="1498" y="2819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K</a:t>
              </a:r>
            </a:p>
          </p:txBody>
        </p:sp>
        <p:sp>
          <p:nvSpPr>
            <p:cNvPr id="80917" name="Oval 21"/>
            <p:cNvSpPr>
              <a:spLocks noChangeArrowheads="1"/>
            </p:cNvSpPr>
            <p:nvPr/>
          </p:nvSpPr>
          <p:spPr bwMode="auto">
            <a:xfrm>
              <a:off x="858" y="2819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J</a:t>
              </a:r>
            </a:p>
          </p:txBody>
        </p:sp>
        <p:sp>
          <p:nvSpPr>
            <p:cNvPr id="7191" name="Line 22"/>
            <p:cNvSpPr>
              <a:spLocks noChangeShapeType="1"/>
            </p:cNvSpPr>
            <p:nvPr/>
          </p:nvSpPr>
          <p:spPr bwMode="auto">
            <a:xfrm>
              <a:off x="3371" y="1067"/>
              <a:ext cx="0" cy="293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192" name="Line 23"/>
            <p:cNvSpPr>
              <a:spLocks noChangeShapeType="1"/>
            </p:cNvSpPr>
            <p:nvPr/>
          </p:nvSpPr>
          <p:spPr bwMode="auto">
            <a:xfrm flipH="1">
              <a:off x="2805" y="993"/>
              <a:ext cx="415" cy="435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193" name="Line 24"/>
            <p:cNvSpPr>
              <a:spLocks noChangeShapeType="1"/>
            </p:cNvSpPr>
            <p:nvPr/>
          </p:nvSpPr>
          <p:spPr bwMode="auto">
            <a:xfrm>
              <a:off x="3516" y="994"/>
              <a:ext cx="793" cy="491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194" name="Line 25"/>
            <p:cNvSpPr>
              <a:spLocks noChangeShapeType="1"/>
            </p:cNvSpPr>
            <p:nvPr/>
          </p:nvSpPr>
          <p:spPr bwMode="auto">
            <a:xfrm>
              <a:off x="4565" y="1694"/>
              <a:ext cx="444" cy="425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195" name="Line 26"/>
            <p:cNvSpPr>
              <a:spLocks noChangeShapeType="1"/>
            </p:cNvSpPr>
            <p:nvPr/>
          </p:nvSpPr>
          <p:spPr bwMode="auto">
            <a:xfrm>
              <a:off x="4443" y="1733"/>
              <a:ext cx="0" cy="349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196" name="Line 27"/>
            <p:cNvSpPr>
              <a:spLocks noChangeShapeType="1"/>
            </p:cNvSpPr>
            <p:nvPr/>
          </p:nvSpPr>
          <p:spPr bwMode="auto">
            <a:xfrm flipH="1">
              <a:off x="3917" y="1669"/>
              <a:ext cx="387" cy="453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197" name="Line 28"/>
            <p:cNvSpPr>
              <a:spLocks noChangeShapeType="1"/>
            </p:cNvSpPr>
            <p:nvPr/>
          </p:nvSpPr>
          <p:spPr bwMode="auto">
            <a:xfrm flipH="1">
              <a:off x="2077" y="1671"/>
              <a:ext cx="491" cy="472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198" name="Line 29"/>
            <p:cNvSpPr>
              <a:spLocks noChangeShapeType="1"/>
            </p:cNvSpPr>
            <p:nvPr/>
          </p:nvSpPr>
          <p:spPr bwMode="auto">
            <a:xfrm>
              <a:off x="2739" y="1701"/>
              <a:ext cx="151" cy="37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199" name="Line 30"/>
            <p:cNvSpPr>
              <a:spLocks noChangeShapeType="1"/>
            </p:cNvSpPr>
            <p:nvPr/>
          </p:nvSpPr>
          <p:spPr bwMode="auto">
            <a:xfrm flipH="1">
              <a:off x="4443" y="2439"/>
              <a:ext cx="0" cy="359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200" name="Line 31"/>
            <p:cNvSpPr>
              <a:spLocks noChangeShapeType="1"/>
            </p:cNvSpPr>
            <p:nvPr/>
          </p:nvSpPr>
          <p:spPr bwMode="auto">
            <a:xfrm flipH="1">
              <a:off x="2997" y="2460"/>
              <a:ext cx="0" cy="359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201" name="Line 32"/>
            <p:cNvSpPr>
              <a:spLocks noChangeShapeType="1"/>
            </p:cNvSpPr>
            <p:nvPr/>
          </p:nvSpPr>
          <p:spPr bwMode="auto">
            <a:xfrm flipH="1">
              <a:off x="1743" y="2424"/>
              <a:ext cx="170" cy="40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202" name="Line 33"/>
            <p:cNvSpPr>
              <a:spLocks noChangeShapeType="1"/>
            </p:cNvSpPr>
            <p:nvPr/>
          </p:nvSpPr>
          <p:spPr bwMode="auto">
            <a:xfrm>
              <a:off x="2046" y="2417"/>
              <a:ext cx="208" cy="454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203" name="Line 34"/>
            <p:cNvSpPr>
              <a:spLocks noChangeShapeType="1"/>
            </p:cNvSpPr>
            <p:nvPr/>
          </p:nvSpPr>
          <p:spPr bwMode="auto">
            <a:xfrm flipH="1">
              <a:off x="1170" y="2332"/>
              <a:ext cx="641" cy="557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204" name="Line 35"/>
            <p:cNvSpPr>
              <a:spLocks noChangeShapeType="1"/>
            </p:cNvSpPr>
            <p:nvPr/>
          </p:nvSpPr>
          <p:spPr bwMode="auto">
            <a:xfrm flipH="1">
              <a:off x="2330" y="3161"/>
              <a:ext cx="0" cy="321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205" name="Line 36"/>
            <p:cNvSpPr>
              <a:spLocks noChangeShapeType="1"/>
            </p:cNvSpPr>
            <p:nvPr/>
          </p:nvSpPr>
          <p:spPr bwMode="auto">
            <a:xfrm>
              <a:off x="2435" y="3144"/>
              <a:ext cx="463" cy="41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206" name="Line 37"/>
            <p:cNvSpPr>
              <a:spLocks noChangeShapeType="1"/>
            </p:cNvSpPr>
            <p:nvPr/>
          </p:nvSpPr>
          <p:spPr bwMode="auto">
            <a:xfrm>
              <a:off x="4543" y="3099"/>
              <a:ext cx="426" cy="435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207" name="Line 38"/>
            <p:cNvSpPr>
              <a:spLocks noChangeShapeType="1"/>
            </p:cNvSpPr>
            <p:nvPr/>
          </p:nvSpPr>
          <p:spPr bwMode="auto">
            <a:xfrm flipH="1">
              <a:off x="3998" y="3101"/>
              <a:ext cx="339" cy="38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80935" name="Oval 39"/>
            <p:cNvSpPr>
              <a:spLocks noChangeArrowheads="1"/>
            </p:cNvSpPr>
            <p:nvPr/>
          </p:nvSpPr>
          <p:spPr bwMode="auto">
            <a:xfrm>
              <a:off x="4249" y="3445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7209" name="Line 40"/>
            <p:cNvSpPr>
              <a:spLocks noChangeShapeType="1"/>
            </p:cNvSpPr>
            <p:nvPr/>
          </p:nvSpPr>
          <p:spPr bwMode="auto">
            <a:xfrm flipH="1">
              <a:off x="4443" y="3130"/>
              <a:ext cx="0" cy="359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80937" name="Oval 41"/>
            <p:cNvSpPr>
              <a:spLocks noChangeArrowheads="1"/>
            </p:cNvSpPr>
            <p:nvPr/>
          </p:nvSpPr>
          <p:spPr bwMode="auto">
            <a:xfrm>
              <a:off x="3509" y="2801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N</a:t>
              </a:r>
            </a:p>
          </p:txBody>
        </p:sp>
        <p:sp>
          <p:nvSpPr>
            <p:cNvPr id="7211" name="Line 42"/>
            <p:cNvSpPr>
              <a:spLocks noChangeShapeType="1"/>
            </p:cNvSpPr>
            <p:nvPr/>
          </p:nvSpPr>
          <p:spPr bwMode="auto">
            <a:xfrm>
              <a:off x="3123" y="2432"/>
              <a:ext cx="444" cy="41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0939" name="Text Box 43"/>
          <p:cNvSpPr txBox="1">
            <a:spLocks noChangeArrowheads="1"/>
          </p:cNvSpPr>
          <p:nvPr/>
        </p:nvSpPr>
        <p:spPr bwMode="auto">
          <a:xfrm>
            <a:off x="5921375" y="979488"/>
            <a:ext cx="1866900" cy="5334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tIns="0">
            <a:spAutoFit/>
          </a:bodyPr>
          <a:lstStyle/>
          <a:p>
            <a:pPr algn="ctr">
              <a:defRPr/>
            </a:pPr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not binary</a:t>
            </a:r>
          </a:p>
        </p:txBody>
      </p:sp>
    </p:spTree>
    <p:extLst>
      <p:ext uri="{BB962C8B-B14F-4D97-AF65-F5344CB8AC3E}">
        <p14:creationId xmlns="" xmlns:p14="http://schemas.microsoft.com/office/powerpoint/2010/main" val="6158057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39" grpId="0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Vs Graph</a:t>
            </a:r>
            <a:endParaRPr lang="en-US" dirty="0"/>
          </a:p>
        </p:txBody>
      </p:sp>
      <p:sp>
        <p:nvSpPr>
          <p:cNvPr id="15360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76400"/>
            <a:ext cx="7086600" cy="44545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 smtClean="0"/>
              <a:t>A </a:t>
            </a:r>
            <a:r>
              <a:rPr lang="en-US" sz="2600" dirty="0"/>
              <a:t>tree is a connected </a:t>
            </a:r>
            <a:r>
              <a:rPr lang="en-US" sz="2600" b="1" dirty="0"/>
              <a:t>graph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There is a path to every node in the tree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There are no cycles in the tree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64713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it a Tree?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581400" y="1676400"/>
            <a:ext cx="2286000" cy="2286000"/>
            <a:chOff x="3504" y="1632"/>
            <a:chExt cx="1440" cy="1440"/>
          </a:xfrm>
        </p:grpSpPr>
        <p:sp>
          <p:nvSpPr>
            <p:cNvPr id="1538052" name="Oval 4"/>
            <p:cNvSpPr>
              <a:spLocks noChangeArrowheads="1"/>
            </p:cNvSpPr>
            <p:nvPr/>
          </p:nvSpPr>
          <p:spPr bwMode="auto">
            <a:xfrm>
              <a:off x="3744" y="2016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3" name="Oval 5"/>
            <p:cNvSpPr>
              <a:spLocks noChangeArrowheads="1"/>
            </p:cNvSpPr>
            <p:nvPr/>
          </p:nvSpPr>
          <p:spPr bwMode="auto">
            <a:xfrm>
              <a:off x="4128" y="1632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4" name="Oval 6"/>
            <p:cNvSpPr>
              <a:spLocks noChangeArrowheads="1"/>
            </p:cNvSpPr>
            <p:nvPr/>
          </p:nvSpPr>
          <p:spPr bwMode="auto">
            <a:xfrm>
              <a:off x="4512" y="2016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5" name="Line 7"/>
            <p:cNvSpPr>
              <a:spLocks noChangeShapeType="1"/>
            </p:cNvSpPr>
            <p:nvPr/>
          </p:nvSpPr>
          <p:spPr bwMode="auto">
            <a:xfrm flipH="1">
              <a:off x="3840" y="1824"/>
              <a:ext cx="336" cy="192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6" name="Line 8"/>
            <p:cNvSpPr>
              <a:spLocks noChangeShapeType="1"/>
            </p:cNvSpPr>
            <p:nvPr/>
          </p:nvSpPr>
          <p:spPr bwMode="auto">
            <a:xfrm>
              <a:off x="4272" y="1824"/>
              <a:ext cx="336" cy="192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7" name="Oval 9"/>
            <p:cNvSpPr>
              <a:spLocks noChangeArrowheads="1"/>
            </p:cNvSpPr>
            <p:nvPr/>
          </p:nvSpPr>
          <p:spPr bwMode="auto">
            <a:xfrm>
              <a:off x="3504" y="2448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8" name="Oval 10"/>
            <p:cNvSpPr>
              <a:spLocks noChangeArrowheads="1"/>
            </p:cNvSpPr>
            <p:nvPr/>
          </p:nvSpPr>
          <p:spPr bwMode="auto">
            <a:xfrm>
              <a:off x="3984" y="2448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9" name="Line 11"/>
            <p:cNvSpPr>
              <a:spLocks noChangeShapeType="1"/>
            </p:cNvSpPr>
            <p:nvPr/>
          </p:nvSpPr>
          <p:spPr bwMode="auto">
            <a:xfrm flipH="1">
              <a:off x="3648" y="2208"/>
              <a:ext cx="144" cy="240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0" name="Oval 12"/>
            <p:cNvSpPr>
              <a:spLocks noChangeArrowheads="1"/>
            </p:cNvSpPr>
            <p:nvPr/>
          </p:nvSpPr>
          <p:spPr bwMode="auto">
            <a:xfrm>
              <a:off x="4752" y="2448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1" name="Line 13"/>
            <p:cNvSpPr>
              <a:spLocks noChangeShapeType="1"/>
            </p:cNvSpPr>
            <p:nvPr/>
          </p:nvSpPr>
          <p:spPr bwMode="auto">
            <a:xfrm>
              <a:off x="4656" y="2208"/>
              <a:ext cx="144" cy="240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2" name="Oval 14"/>
            <p:cNvSpPr>
              <a:spLocks noChangeArrowheads="1"/>
            </p:cNvSpPr>
            <p:nvPr/>
          </p:nvSpPr>
          <p:spPr bwMode="auto">
            <a:xfrm>
              <a:off x="3744" y="2880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3" name="Line 15"/>
            <p:cNvSpPr>
              <a:spLocks noChangeShapeType="1"/>
            </p:cNvSpPr>
            <p:nvPr/>
          </p:nvSpPr>
          <p:spPr bwMode="auto">
            <a:xfrm>
              <a:off x="3648" y="2640"/>
              <a:ext cx="144" cy="240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295400" y="4267200"/>
            <a:ext cx="1905000" cy="1600200"/>
            <a:chOff x="2160" y="1056"/>
            <a:chExt cx="1200" cy="1008"/>
          </a:xfrm>
        </p:grpSpPr>
        <p:sp>
          <p:nvSpPr>
            <p:cNvPr id="1538065" name="Oval 17"/>
            <p:cNvSpPr>
              <a:spLocks noChangeArrowheads="1"/>
            </p:cNvSpPr>
            <p:nvPr/>
          </p:nvSpPr>
          <p:spPr bwMode="auto">
            <a:xfrm>
              <a:off x="2400" y="1440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6" name="Oval 18"/>
            <p:cNvSpPr>
              <a:spLocks noChangeArrowheads="1"/>
            </p:cNvSpPr>
            <p:nvPr/>
          </p:nvSpPr>
          <p:spPr bwMode="auto">
            <a:xfrm>
              <a:off x="2784" y="1056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7" name="Oval 19"/>
            <p:cNvSpPr>
              <a:spLocks noChangeArrowheads="1"/>
            </p:cNvSpPr>
            <p:nvPr/>
          </p:nvSpPr>
          <p:spPr bwMode="auto">
            <a:xfrm>
              <a:off x="3168" y="1440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8" name="Line 20"/>
            <p:cNvSpPr>
              <a:spLocks noChangeShapeType="1"/>
            </p:cNvSpPr>
            <p:nvPr/>
          </p:nvSpPr>
          <p:spPr bwMode="auto">
            <a:xfrm flipH="1">
              <a:off x="2496" y="1248"/>
              <a:ext cx="336" cy="192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9" name="Line 21"/>
            <p:cNvSpPr>
              <a:spLocks noChangeShapeType="1"/>
            </p:cNvSpPr>
            <p:nvPr/>
          </p:nvSpPr>
          <p:spPr bwMode="auto">
            <a:xfrm>
              <a:off x="2928" y="1248"/>
              <a:ext cx="336" cy="192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0" name="Oval 22"/>
            <p:cNvSpPr>
              <a:spLocks noChangeArrowheads="1"/>
            </p:cNvSpPr>
            <p:nvPr/>
          </p:nvSpPr>
          <p:spPr bwMode="auto">
            <a:xfrm>
              <a:off x="2160" y="1872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1" name="Oval 23"/>
            <p:cNvSpPr>
              <a:spLocks noChangeArrowheads="1"/>
            </p:cNvSpPr>
            <p:nvPr/>
          </p:nvSpPr>
          <p:spPr bwMode="auto">
            <a:xfrm>
              <a:off x="2640" y="1872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2" name="Line 24"/>
            <p:cNvSpPr>
              <a:spLocks noChangeShapeType="1"/>
            </p:cNvSpPr>
            <p:nvPr/>
          </p:nvSpPr>
          <p:spPr bwMode="auto">
            <a:xfrm flipH="1">
              <a:off x="2304" y="1632"/>
              <a:ext cx="144" cy="240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3" name="Line 25"/>
            <p:cNvSpPr>
              <a:spLocks noChangeShapeType="1"/>
            </p:cNvSpPr>
            <p:nvPr/>
          </p:nvSpPr>
          <p:spPr bwMode="auto">
            <a:xfrm>
              <a:off x="2544" y="1632"/>
              <a:ext cx="144" cy="240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4" name="Line 26"/>
            <p:cNvSpPr>
              <a:spLocks noChangeShapeType="1"/>
            </p:cNvSpPr>
            <p:nvPr/>
          </p:nvSpPr>
          <p:spPr bwMode="auto">
            <a:xfrm flipH="1">
              <a:off x="2784" y="1632"/>
              <a:ext cx="432" cy="240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6553200" y="1676400"/>
            <a:ext cx="1905000" cy="1600200"/>
            <a:chOff x="1920" y="2352"/>
            <a:chExt cx="1200" cy="1008"/>
          </a:xfrm>
        </p:grpSpPr>
        <p:sp>
          <p:nvSpPr>
            <p:cNvPr id="1538076" name="Oval 28"/>
            <p:cNvSpPr>
              <a:spLocks noChangeArrowheads="1"/>
            </p:cNvSpPr>
            <p:nvPr/>
          </p:nvSpPr>
          <p:spPr bwMode="auto">
            <a:xfrm>
              <a:off x="2160" y="2736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7" name="Oval 29"/>
            <p:cNvSpPr>
              <a:spLocks noChangeArrowheads="1"/>
            </p:cNvSpPr>
            <p:nvPr/>
          </p:nvSpPr>
          <p:spPr bwMode="auto">
            <a:xfrm>
              <a:off x="2544" y="2352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8" name="Oval 30"/>
            <p:cNvSpPr>
              <a:spLocks noChangeArrowheads="1"/>
            </p:cNvSpPr>
            <p:nvPr/>
          </p:nvSpPr>
          <p:spPr bwMode="auto">
            <a:xfrm>
              <a:off x="2928" y="2736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9" name="Line 31"/>
            <p:cNvSpPr>
              <a:spLocks noChangeShapeType="1"/>
            </p:cNvSpPr>
            <p:nvPr/>
          </p:nvSpPr>
          <p:spPr bwMode="auto">
            <a:xfrm flipH="1">
              <a:off x="2256" y="2544"/>
              <a:ext cx="336" cy="192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0" name="Line 32"/>
            <p:cNvSpPr>
              <a:spLocks noChangeShapeType="1"/>
            </p:cNvSpPr>
            <p:nvPr/>
          </p:nvSpPr>
          <p:spPr bwMode="auto">
            <a:xfrm>
              <a:off x="2688" y="2544"/>
              <a:ext cx="336" cy="192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1" name="Oval 33"/>
            <p:cNvSpPr>
              <a:spLocks noChangeArrowheads="1"/>
            </p:cNvSpPr>
            <p:nvPr/>
          </p:nvSpPr>
          <p:spPr bwMode="auto">
            <a:xfrm>
              <a:off x="1920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2" name="Oval 34"/>
            <p:cNvSpPr>
              <a:spLocks noChangeArrowheads="1"/>
            </p:cNvSpPr>
            <p:nvPr/>
          </p:nvSpPr>
          <p:spPr bwMode="auto">
            <a:xfrm>
              <a:off x="2400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3" name="Line 35"/>
            <p:cNvSpPr>
              <a:spLocks noChangeShapeType="1"/>
            </p:cNvSpPr>
            <p:nvPr/>
          </p:nvSpPr>
          <p:spPr bwMode="auto">
            <a:xfrm flipH="1">
              <a:off x="2064" y="2928"/>
              <a:ext cx="144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4" name="Line 36"/>
            <p:cNvSpPr>
              <a:spLocks noChangeShapeType="1"/>
            </p:cNvSpPr>
            <p:nvPr/>
          </p:nvSpPr>
          <p:spPr bwMode="auto">
            <a:xfrm>
              <a:off x="2304" y="2928"/>
              <a:ext cx="144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5" name="Oval 37"/>
            <p:cNvSpPr>
              <a:spLocks noChangeArrowheads="1"/>
            </p:cNvSpPr>
            <p:nvPr/>
          </p:nvSpPr>
          <p:spPr bwMode="auto">
            <a:xfrm>
              <a:off x="2928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6" name="Line 38"/>
            <p:cNvSpPr>
              <a:spLocks noChangeShapeType="1"/>
            </p:cNvSpPr>
            <p:nvPr/>
          </p:nvSpPr>
          <p:spPr bwMode="auto">
            <a:xfrm>
              <a:off x="3024" y="2928"/>
              <a:ext cx="0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7" name="Oval 39"/>
            <p:cNvSpPr>
              <a:spLocks noChangeArrowheads="1"/>
            </p:cNvSpPr>
            <p:nvPr/>
          </p:nvSpPr>
          <p:spPr bwMode="auto">
            <a:xfrm>
              <a:off x="2160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8" name="Line 40"/>
            <p:cNvSpPr>
              <a:spLocks noChangeShapeType="1"/>
            </p:cNvSpPr>
            <p:nvPr/>
          </p:nvSpPr>
          <p:spPr bwMode="auto">
            <a:xfrm>
              <a:off x="2256" y="2928"/>
              <a:ext cx="0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9" name="Oval 41"/>
            <p:cNvSpPr>
              <a:spLocks noChangeArrowheads="1"/>
            </p:cNvSpPr>
            <p:nvPr/>
          </p:nvSpPr>
          <p:spPr bwMode="auto">
            <a:xfrm>
              <a:off x="2544" y="2736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0" name="Line 42"/>
            <p:cNvSpPr>
              <a:spLocks noChangeShapeType="1"/>
            </p:cNvSpPr>
            <p:nvPr/>
          </p:nvSpPr>
          <p:spPr bwMode="auto">
            <a:xfrm flipH="1">
              <a:off x="2640" y="2544"/>
              <a:ext cx="0" cy="192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685800" y="1676400"/>
            <a:ext cx="2286000" cy="2286000"/>
            <a:chOff x="2688" y="1536"/>
            <a:chExt cx="1440" cy="1440"/>
          </a:xfrm>
        </p:grpSpPr>
        <p:sp>
          <p:nvSpPr>
            <p:cNvPr id="1538092" name="Oval 44"/>
            <p:cNvSpPr>
              <a:spLocks noChangeArrowheads="1"/>
            </p:cNvSpPr>
            <p:nvPr/>
          </p:nvSpPr>
          <p:spPr bwMode="auto">
            <a:xfrm>
              <a:off x="2928" y="1920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3" name="Oval 45"/>
            <p:cNvSpPr>
              <a:spLocks noChangeArrowheads="1"/>
            </p:cNvSpPr>
            <p:nvPr/>
          </p:nvSpPr>
          <p:spPr bwMode="auto">
            <a:xfrm>
              <a:off x="3312" y="1536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4" name="Oval 46"/>
            <p:cNvSpPr>
              <a:spLocks noChangeArrowheads="1"/>
            </p:cNvSpPr>
            <p:nvPr/>
          </p:nvSpPr>
          <p:spPr bwMode="auto">
            <a:xfrm>
              <a:off x="3696" y="1920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5" name="Line 47"/>
            <p:cNvSpPr>
              <a:spLocks noChangeShapeType="1"/>
            </p:cNvSpPr>
            <p:nvPr/>
          </p:nvSpPr>
          <p:spPr bwMode="auto">
            <a:xfrm flipH="1">
              <a:off x="3024" y="1728"/>
              <a:ext cx="336" cy="192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6" name="Line 48"/>
            <p:cNvSpPr>
              <a:spLocks noChangeShapeType="1"/>
            </p:cNvSpPr>
            <p:nvPr/>
          </p:nvSpPr>
          <p:spPr bwMode="auto">
            <a:xfrm>
              <a:off x="3456" y="1728"/>
              <a:ext cx="336" cy="192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7" name="Oval 49"/>
            <p:cNvSpPr>
              <a:spLocks noChangeArrowheads="1"/>
            </p:cNvSpPr>
            <p:nvPr/>
          </p:nvSpPr>
          <p:spPr bwMode="auto">
            <a:xfrm>
              <a:off x="2688" y="2352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8" name="Oval 50"/>
            <p:cNvSpPr>
              <a:spLocks noChangeArrowheads="1"/>
            </p:cNvSpPr>
            <p:nvPr/>
          </p:nvSpPr>
          <p:spPr bwMode="auto">
            <a:xfrm>
              <a:off x="3168" y="2352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9" name="Line 51"/>
            <p:cNvSpPr>
              <a:spLocks noChangeShapeType="1"/>
            </p:cNvSpPr>
            <p:nvPr/>
          </p:nvSpPr>
          <p:spPr bwMode="auto">
            <a:xfrm flipH="1">
              <a:off x="2832" y="2112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0" name="Line 52"/>
            <p:cNvSpPr>
              <a:spLocks noChangeShapeType="1"/>
            </p:cNvSpPr>
            <p:nvPr/>
          </p:nvSpPr>
          <p:spPr bwMode="auto">
            <a:xfrm>
              <a:off x="3072" y="2112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1" name="Oval 53"/>
            <p:cNvSpPr>
              <a:spLocks noChangeArrowheads="1"/>
            </p:cNvSpPr>
            <p:nvPr/>
          </p:nvSpPr>
          <p:spPr bwMode="auto">
            <a:xfrm>
              <a:off x="3936" y="2352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2" name="Line 54"/>
            <p:cNvSpPr>
              <a:spLocks noChangeShapeType="1"/>
            </p:cNvSpPr>
            <p:nvPr/>
          </p:nvSpPr>
          <p:spPr bwMode="auto">
            <a:xfrm>
              <a:off x="3840" y="2112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3" name="Oval 55"/>
            <p:cNvSpPr>
              <a:spLocks noChangeArrowheads="1"/>
            </p:cNvSpPr>
            <p:nvPr/>
          </p:nvSpPr>
          <p:spPr bwMode="auto">
            <a:xfrm>
              <a:off x="2928" y="2784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4" name="Line 56"/>
            <p:cNvSpPr>
              <a:spLocks noChangeShapeType="1"/>
            </p:cNvSpPr>
            <p:nvPr/>
          </p:nvSpPr>
          <p:spPr bwMode="auto">
            <a:xfrm>
              <a:off x="2832" y="2544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57"/>
          <p:cNvGrpSpPr>
            <a:grpSpLocks/>
          </p:cNvGrpSpPr>
          <p:nvPr/>
        </p:nvGrpSpPr>
        <p:grpSpPr bwMode="auto">
          <a:xfrm>
            <a:off x="5334000" y="4191000"/>
            <a:ext cx="1524000" cy="1752600"/>
            <a:chOff x="3360" y="2640"/>
            <a:chExt cx="960" cy="1104"/>
          </a:xfrm>
        </p:grpSpPr>
        <p:sp>
          <p:nvSpPr>
            <p:cNvPr id="1538106" name="Oval 58"/>
            <p:cNvSpPr>
              <a:spLocks noChangeArrowheads="1"/>
            </p:cNvSpPr>
            <p:nvPr/>
          </p:nvSpPr>
          <p:spPr bwMode="auto">
            <a:xfrm>
              <a:off x="3360" y="307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7" name="Oval 59"/>
            <p:cNvSpPr>
              <a:spLocks noChangeArrowheads="1"/>
            </p:cNvSpPr>
            <p:nvPr/>
          </p:nvSpPr>
          <p:spPr bwMode="auto">
            <a:xfrm>
              <a:off x="3744" y="331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8" name="Oval 60"/>
            <p:cNvSpPr>
              <a:spLocks noChangeArrowheads="1"/>
            </p:cNvSpPr>
            <p:nvPr/>
          </p:nvSpPr>
          <p:spPr bwMode="auto">
            <a:xfrm>
              <a:off x="4128" y="307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9" name="Line 61"/>
            <p:cNvSpPr>
              <a:spLocks noChangeShapeType="1"/>
            </p:cNvSpPr>
            <p:nvPr/>
          </p:nvSpPr>
          <p:spPr bwMode="auto">
            <a:xfrm flipH="1" flipV="1">
              <a:off x="3552" y="3216"/>
              <a:ext cx="192" cy="144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0" name="Line 62"/>
            <p:cNvSpPr>
              <a:spLocks noChangeShapeType="1"/>
            </p:cNvSpPr>
            <p:nvPr/>
          </p:nvSpPr>
          <p:spPr bwMode="auto">
            <a:xfrm flipV="1">
              <a:off x="3936" y="3216"/>
              <a:ext cx="192" cy="144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1" name="Oval 63"/>
            <p:cNvSpPr>
              <a:spLocks noChangeArrowheads="1"/>
            </p:cNvSpPr>
            <p:nvPr/>
          </p:nvSpPr>
          <p:spPr bwMode="auto">
            <a:xfrm>
              <a:off x="3744" y="355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2" name="Oval 64"/>
            <p:cNvSpPr>
              <a:spLocks noChangeArrowheads="1"/>
            </p:cNvSpPr>
            <p:nvPr/>
          </p:nvSpPr>
          <p:spPr bwMode="auto">
            <a:xfrm>
              <a:off x="3744" y="307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3" name="Line 65"/>
            <p:cNvSpPr>
              <a:spLocks noChangeShapeType="1"/>
            </p:cNvSpPr>
            <p:nvPr/>
          </p:nvSpPr>
          <p:spPr bwMode="auto">
            <a:xfrm flipH="1">
              <a:off x="3456" y="3264"/>
              <a:ext cx="0" cy="288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4" name="Line 66"/>
            <p:cNvSpPr>
              <a:spLocks noChangeShapeType="1"/>
            </p:cNvSpPr>
            <p:nvPr/>
          </p:nvSpPr>
          <p:spPr bwMode="auto">
            <a:xfrm>
              <a:off x="3552" y="3168"/>
              <a:ext cx="192" cy="0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5" name="Oval 67"/>
            <p:cNvSpPr>
              <a:spLocks noChangeArrowheads="1"/>
            </p:cNvSpPr>
            <p:nvPr/>
          </p:nvSpPr>
          <p:spPr bwMode="auto">
            <a:xfrm>
              <a:off x="4128" y="2640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6" name="Line 68"/>
            <p:cNvSpPr>
              <a:spLocks noChangeShapeType="1"/>
            </p:cNvSpPr>
            <p:nvPr/>
          </p:nvSpPr>
          <p:spPr bwMode="auto">
            <a:xfrm>
              <a:off x="4224" y="2832"/>
              <a:ext cx="0" cy="240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7" name="Oval 69"/>
            <p:cNvSpPr>
              <a:spLocks noChangeArrowheads="1"/>
            </p:cNvSpPr>
            <p:nvPr/>
          </p:nvSpPr>
          <p:spPr bwMode="auto">
            <a:xfrm>
              <a:off x="3360" y="355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8" name="Line 70"/>
            <p:cNvSpPr>
              <a:spLocks noChangeShapeType="1"/>
            </p:cNvSpPr>
            <p:nvPr/>
          </p:nvSpPr>
          <p:spPr bwMode="auto">
            <a:xfrm>
              <a:off x="3552" y="3648"/>
              <a:ext cx="192" cy="0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357520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it a Tree?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581400" y="1676400"/>
            <a:ext cx="2286000" cy="2286000"/>
            <a:chOff x="3504" y="1632"/>
            <a:chExt cx="1440" cy="1440"/>
          </a:xfrm>
        </p:grpSpPr>
        <p:sp>
          <p:nvSpPr>
            <p:cNvPr id="1538052" name="Oval 4"/>
            <p:cNvSpPr>
              <a:spLocks noChangeArrowheads="1"/>
            </p:cNvSpPr>
            <p:nvPr/>
          </p:nvSpPr>
          <p:spPr bwMode="auto">
            <a:xfrm>
              <a:off x="3744" y="2016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3" name="Oval 5"/>
            <p:cNvSpPr>
              <a:spLocks noChangeArrowheads="1"/>
            </p:cNvSpPr>
            <p:nvPr/>
          </p:nvSpPr>
          <p:spPr bwMode="auto">
            <a:xfrm>
              <a:off x="4128" y="1632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4" name="Oval 6"/>
            <p:cNvSpPr>
              <a:spLocks noChangeArrowheads="1"/>
            </p:cNvSpPr>
            <p:nvPr/>
          </p:nvSpPr>
          <p:spPr bwMode="auto">
            <a:xfrm>
              <a:off x="4512" y="2016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5" name="Line 7"/>
            <p:cNvSpPr>
              <a:spLocks noChangeShapeType="1"/>
            </p:cNvSpPr>
            <p:nvPr/>
          </p:nvSpPr>
          <p:spPr bwMode="auto">
            <a:xfrm flipH="1">
              <a:off x="3840" y="1824"/>
              <a:ext cx="336" cy="192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6" name="Line 8"/>
            <p:cNvSpPr>
              <a:spLocks noChangeShapeType="1"/>
            </p:cNvSpPr>
            <p:nvPr/>
          </p:nvSpPr>
          <p:spPr bwMode="auto">
            <a:xfrm>
              <a:off x="4272" y="1824"/>
              <a:ext cx="336" cy="192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7" name="Oval 9"/>
            <p:cNvSpPr>
              <a:spLocks noChangeArrowheads="1"/>
            </p:cNvSpPr>
            <p:nvPr/>
          </p:nvSpPr>
          <p:spPr bwMode="auto">
            <a:xfrm>
              <a:off x="3504" y="2448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8" name="Oval 10"/>
            <p:cNvSpPr>
              <a:spLocks noChangeArrowheads="1"/>
            </p:cNvSpPr>
            <p:nvPr/>
          </p:nvSpPr>
          <p:spPr bwMode="auto">
            <a:xfrm>
              <a:off x="3984" y="2448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9" name="Line 11"/>
            <p:cNvSpPr>
              <a:spLocks noChangeShapeType="1"/>
            </p:cNvSpPr>
            <p:nvPr/>
          </p:nvSpPr>
          <p:spPr bwMode="auto">
            <a:xfrm flipH="1">
              <a:off x="3648" y="2208"/>
              <a:ext cx="144" cy="240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0" name="Oval 12"/>
            <p:cNvSpPr>
              <a:spLocks noChangeArrowheads="1"/>
            </p:cNvSpPr>
            <p:nvPr/>
          </p:nvSpPr>
          <p:spPr bwMode="auto">
            <a:xfrm>
              <a:off x="4752" y="2448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1" name="Line 13"/>
            <p:cNvSpPr>
              <a:spLocks noChangeShapeType="1"/>
            </p:cNvSpPr>
            <p:nvPr/>
          </p:nvSpPr>
          <p:spPr bwMode="auto">
            <a:xfrm>
              <a:off x="4656" y="2208"/>
              <a:ext cx="144" cy="240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2" name="Oval 14"/>
            <p:cNvSpPr>
              <a:spLocks noChangeArrowheads="1"/>
            </p:cNvSpPr>
            <p:nvPr/>
          </p:nvSpPr>
          <p:spPr bwMode="auto">
            <a:xfrm>
              <a:off x="3744" y="2880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3" name="Line 15"/>
            <p:cNvSpPr>
              <a:spLocks noChangeShapeType="1"/>
            </p:cNvSpPr>
            <p:nvPr/>
          </p:nvSpPr>
          <p:spPr bwMode="auto">
            <a:xfrm>
              <a:off x="3648" y="2640"/>
              <a:ext cx="144" cy="240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295400" y="4267200"/>
            <a:ext cx="1905000" cy="1600200"/>
            <a:chOff x="2160" y="1056"/>
            <a:chExt cx="1200" cy="1008"/>
          </a:xfrm>
        </p:grpSpPr>
        <p:sp>
          <p:nvSpPr>
            <p:cNvPr id="1538065" name="Oval 17"/>
            <p:cNvSpPr>
              <a:spLocks noChangeArrowheads="1"/>
            </p:cNvSpPr>
            <p:nvPr/>
          </p:nvSpPr>
          <p:spPr bwMode="auto">
            <a:xfrm>
              <a:off x="2400" y="1440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6" name="Oval 18"/>
            <p:cNvSpPr>
              <a:spLocks noChangeArrowheads="1"/>
            </p:cNvSpPr>
            <p:nvPr/>
          </p:nvSpPr>
          <p:spPr bwMode="auto">
            <a:xfrm>
              <a:off x="2784" y="1056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7" name="Oval 19"/>
            <p:cNvSpPr>
              <a:spLocks noChangeArrowheads="1"/>
            </p:cNvSpPr>
            <p:nvPr/>
          </p:nvSpPr>
          <p:spPr bwMode="auto">
            <a:xfrm>
              <a:off x="3168" y="1440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8" name="Line 20"/>
            <p:cNvSpPr>
              <a:spLocks noChangeShapeType="1"/>
            </p:cNvSpPr>
            <p:nvPr/>
          </p:nvSpPr>
          <p:spPr bwMode="auto">
            <a:xfrm flipH="1">
              <a:off x="2496" y="1248"/>
              <a:ext cx="336" cy="192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9" name="Line 21"/>
            <p:cNvSpPr>
              <a:spLocks noChangeShapeType="1"/>
            </p:cNvSpPr>
            <p:nvPr/>
          </p:nvSpPr>
          <p:spPr bwMode="auto">
            <a:xfrm>
              <a:off x="2928" y="1248"/>
              <a:ext cx="336" cy="192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0" name="Oval 22"/>
            <p:cNvSpPr>
              <a:spLocks noChangeArrowheads="1"/>
            </p:cNvSpPr>
            <p:nvPr/>
          </p:nvSpPr>
          <p:spPr bwMode="auto">
            <a:xfrm>
              <a:off x="2160" y="1872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1" name="Oval 23"/>
            <p:cNvSpPr>
              <a:spLocks noChangeArrowheads="1"/>
            </p:cNvSpPr>
            <p:nvPr/>
          </p:nvSpPr>
          <p:spPr bwMode="auto">
            <a:xfrm>
              <a:off x="2640" y="1872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2" name="Line 24"/>
            <p:cNvSpPr>
              <a:spLocks noChangeShapeType="1"/>
            </p:cNvSpPr>
            <p:nvPr/>
          </p:nvSpPr>
          <p:spPr bwMode="auto">
            <a:xfrm flipH="1">
              <a:off x="2304" y="1632"/>
              <a:ext cx="144" cy="240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3" name="Line 25"/>
            <p:cNvSpPr>
              <a:spLocks noChangeShapeType="1"/>
            </p:cNvSpPr>
            <p:nvPr/>
          </p:nvSpPr>
          <p:spPr bwMode="auto">
            <a:xfrm>
              <a:off x="2544" y="1632"/>
              <a:ext cx="144" cy="240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4" name="Line 26"/>
            <p:cNvSpPr>
              <a:spLocks noChangeShapeType="1"/>
            </p:cNvSpPr>
            <p:nvPr/>
          </p:nvSpPr>
          <p:spPr bwMode="auto">
            <a:xfrm flipH="1">
              <a:off x="2784" y="1632"/>
              <a:ext cx="432" cy="240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6553200" y="1676400"/>
            <a:ext cx="1905000" cy="1600200"/>
            <a:chOff x="1920" y="2352"/>
            <a:chExt cx="1200" cy="1008"/>
          </a:xfrm>
        </p:grpSpPr>
        <p:sp>
          <p:nvSpPr>
            <p:cNvPr id="1538076" name="Oval 28"/>
            <p:cNvSpPr>
              <a:spLocks noChangeArrowheads="1"/>
            </p:cNvSpPr>
            <p:nvPr/>
          </p:nvSpPr>
          <p:spPr bwMode="auto">
            <a:xfrm>
              <a:off x="2160" y="2736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7" name="Oval 29"/>
            <p:cNvSpPr>
              <a:spLocks noChangeArrowheads="1"/>
            </p:cNvSpPr>
            <p:nvPr/>
          </p:nvSpPr>
          <p:spPr bwMode="auto">
            <a:xfrm>
              <a:off x="2544" y="2352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8" name="Oval 30"/>
            <p:cNvSpPr>
              <a:spLocks noChangeArrowheads="1"/>
            </p:cNvSpPr>
            <p:nvPr/>
          </p:nvSpPr>
          <p:spPr bwMode="auto">
            <a:xfrm>
              <a:off x="2928" y="2736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9" name="Line 31"/>
            <p:cNvSpPr>
              <a:spLocks noChangeShapeType="1"/>
            </p:cNvSpPr>
            <p:nvPr/>
          </p:nvSpPr>
          <p:spPr bwMode="auto">
            <a:xfrm flipH="1">
              <a:off x="2256" y="2544"/>
              <a:ext cx="336" cy="192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0" name="Line 32"/>
            <p:cNvSpPr>
              <a:spLocks noChangeShapeType="1"/>
            </p:cNvSpPr>
            <p:nvPr/>
          </p:nvSpPr>
          <p:spPr bwMode="auto">
            <a:xfrm>
              <a:off x="2688" y="2544"/>
              <a:ext cx="336" cy="192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1" name="Oval 33"/>
            <p:cNvSpPr>
              <a:spLocks noChangeArrowheads="1"/>
            </p:cNvSpPr>
            <p:nvPr/>
          </p:nvSpPr>
          <p:spPr bwMode="auto">
            <a:xfrm>
              <a:off x="1920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2" name="Oval 34"/>
            <p:cNvSpPr>
              <a:spLocks noChangeArrowheads="1"/>
            </p:cNvSpPr>
            <p:nvPr/>
          </p:nvSpPr>
          <p:spPr bwMode="auto">
            <a:xfrm>
              <a:off x="2400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3" name="Line 35"/>
            <p:cNvSpPr>
              <a:spLocks noChangeShapeType="1"/>
            </p:cNvSpPr>
            <p:nvPr/>
          </p:nvSpPr>
          <p:spPr bwMode="auto">
            <a:xfrm flipH="1">
              <a:off x="2064" y="2928"/>
              <a:ext cx="144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4" name="Line 36"/>
            <p:cNvSpPr>
              <a:spLocks noChangeShapeType="1"/>
            </p:cNvSpPr>
            <p:nvPr/>
          </p:nvSpPr>
          <p:spPr bwMode="auto">
            <a:xfrm>
              <a:off x="2304" y="2928"/>
              <a:ext cx="144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5" name="Oval 37"/>
            <p:cNvSpPr>
              <a:spLocks noChangeArrowheads="1"/>
            </p:cNvSpPr>
            <p:nvPr/>
          </p:nvSpPr>
          <p:spPr bwMode="auto">
            <a:xfrm>
              <a:off x="2928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6" name="Line 38"/>
            <p:cNvSpPr>
              <a:spLocks noChangeShapeType="1"/>
            </p:cNvSpPr>
            <p:nvPr/>
          </p:nvSpPr>
          <p:spPr bwMode="auto">
            <a:xfrm>
              <a:off x="3024" y="2928"/>
              <a:ext cx="0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7" name="Oval 39"/>
            <p:cNvSpPr>
              <a:spLocks noChangeArrowheads="1"/>
            </p:cNvSpPr>
            <p:nvPr/>
          </p:nvSpPr>
          <p:spPr bwMode="auto">
            <a:xfrm>
              <a:off x="2160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8" name="Line 40"/>
            <p:cNvSpPr>
              <a:spLocks noChangeShapeType="1"/>
            </p:cNvSpPr>
            <p:nvPr/>
          </p:nvSpPr>
          <p:spPr bwMode="auto">
            <a:xfrm>
              <a:off x="2256" y="2928"/>
              <a:ext cx="0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9" name="Oval 41"/>
            <p:cNvSpPr>
              <a:spLocks noChangeArrowheads="1"/>
            </p:cNvSpPr>
            <p:nvPr/>
          </p:nvSpPr>
          <p:spPr bwMode="auto">
            <a:xfrm>
              <a:off x="2544" y="2736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0" name="Line 42"/>
            <p:cNvSpPr>
              <a:spLocks noChangeShapeType="1"/>
            </p:cNvSpPr>
            <p:nvPr/>
          </p:nvSpPr>
          <p:spPr bwMode="auto">
            <a:xfrm flipH="1">
              <a:off x="2640" y="2544"/>
              <a:ext cx="0" cy="192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685800" y="1676400"/>
            <a:ext cx="2286000" cy="2286000"/>
            <a:chOff x="2688" y="1536"/>
            <a:chExt cx="1440" cy="1440"/>
          </a:xfrm>
        </p:grpSpPr>
        <p:sp>
          <p:nvSpPr>
            <p:cNvPr id="1538092" name="Oval 44"/>
            <p:cNvSpPr>
              <a:spLocks noChangeArrowheads="1"/>
            </p:cNvSpPr>
            <p:nvPr/>
          </p:nvSpPr>
          <p:spPr bwMode="auto">
            <a:xfrm>
              <a:off x="2928" y="1920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3" name="Oval 45"/>
            <p:cNvSpPr>
              <a:spLocks noChangeArrowheads="1"/>
            </p:cNvSpPr>
            <p:nvPr/>
          </p:nvSpPr>
          <p:spPr bwMode="auto">
            <a:xfrm>
              <a:off x="3312" y="1536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4" name="Oval 46"/>
            <p:cNvSpPr>
              <a:spLocks noChangeArrowheads="1"/>
            </p:cNvSpPr>
            <p:nvPr/>
          </p:nvSpPr>
          <p:spPr bwMode="auto">
            <a:xfrm>
              <a:off x="3696" y="1920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5" name="Line 47"/>
            <p:cNvSpPr>
              <a:spLocks noChangeShapeType="1"/>
            </p:cNvSpPr>
            <p:nvPr/>
          </p:nvSpPr>
          <p:spPr bwMode="auto">
            <a:xfrm flipH="1">
              <a:off x="3024" y="1728"/>
              <a:ext cx="336" cy="192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6" name="Line 48"/>
            <p:cNvSpPr>
              <a:spLocks noChangeShapeType="1"/>
            </p:cNvSpPr>
            <p:nvPr/>
          </p:nvSpPr>
          <p:spPr bwMode="auto">
            <a:xfrm>
              <a:off x="3456" y="1728"/>
              <a:ext cx="336" cy="192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7" name="Oval 49"/>
            <p:cNvSpPr>
              <a:spLocks noChangeArrowheads="1"/>
            </p:cNvSpPr>
            <p:nvPr/>
          </p:nvSpPr>
          <p:spPr bwMode="auto">
            <a:xfrm>
              <a:off x="2688" y="2352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8" name="Oval 50"/>
            <p:cNvSpPr>
              <a:spLocks noChangeArrowheads="1"/>
            </p:cNvSpPr>
            <p:nvPr/>
          </p:nvSpPr>
          <p:spPr bwMode="auto">
            <a:xfrm>
              <a:off x="3168" y="2352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9" name="Line 51"/>
            <p:cNvSpPr>
              <a:spLocks noChangeShapeType="1"/>
            </p:cNvSpPr>
            <p:nvPr/>
          </p:nvSpPr>
          <p:spPr bwMode="auto">
            <a:xfrm flipH="1">
              <a:off x="2832" y="2112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0" name="Line 52"/>
            <p:cNvSpPr>
              <a:spLocks noChangeShapeType="1"/>
            </p:cNvSpPr>
            <p:nvPr/>
          </p:nvSpPr>
          <p:spPr bwMode="auto">
            <a:xfrm>
              <a:off x="3072" y="2112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1" name="Oval 53"/>
            <p:cNvSpPr>
              <a:spLocks noChangeArrowheads="1"/>
            </p:cNvSpPr>
            <p:nvPr/>
          </p:nvSpPr>
          <p:spPr bwMode="auto">
            <a:xfrm>
              <a:off x="3936" y="2352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2" name="Line 54"/>
            <p:cNvSpPr>
              <a:spLocks noChangeShapeType="1"/>
            </p:cNvSpPr>
            <p:nvPr/>
          </p:nvSpPr>
          <p:spPr bwMode="auto">
            <a:xfrm>
              <a:off x="3840" y="2112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3" name="Oval 55"/>
            <p:cNvSpPr>
              <a:spLocks noChangeArrowheads="1"/>
            </p:cNvSpPr>
            <p:nvPr/>
          </p:nvSpPr>
          <p:spPr bwMode="auto">
            <a:xfrm>
              <a:off x="2928" y="2784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4" name="Line 56"/>
            <p:cNvSpPr>
              <a:spLocks noChangeShapeType="1"/>
            </p:cNvSpPr>
            <p:nvPr/>
          </p:nvSpPr>
          <p:spPr bwMode="auto">
            <a:xfrm>
              <a:off x="2832" y="2544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57"/>
          <p:cNvGrpSpPr>
            <a:grpSpLocks/>
          </p:cNvGrpSpPr>
          <p:nvPr/>
        </p:nvGrpSpPr>
        <p:grpSpPr bwMode="auto">
          <a:xfrm>
            <a:off x="5334000" y="4191000"/>
            <a:ext cx="1524000" cy="1752600"/>
            <a:chOff x="3360" y="2640"/>
            <a:chExt cx="960" cy="1104"/>
          </a:xfrm>
        </p:grpSpPr>
        <p:sp>
          <p:nvSpPr>
            <p:cNvPr id="1538106" name="Oval 58"/>
            <p:cNvSpPr>
              <a:spLocks noChangeArrowheads="1"/>
            </p:cNvSpPr>
            <p:nvPr/>
          </p:nvSpPr>
          <p:spPr bwMode="auto">
            <a:xfrm>
              <a:off x="3360" y="307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7" name="Oval 59"/>
            <p:cNvSpPr>
              <a:spLocks noChangeArrowheads="1"/>
            </p:cNvSpPr>
            <p:nvPr/>
          </p:nvSpPr>
          <p:spPr bwMode="auto">
            <a:xfrm>
              <a:off x="3744" y="331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8" name="Oval 60"/>
            <p:cNvSpPr>
              <a:spLocks noChangeArrowheads="1"/>
            </p:cNvSpPr>
            <p:nvPr/>
          </p:nvSpPr>
          <p:spPr bwMode="auto">
            <a:xfrm>
              <a:off x="4128" y="307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9" name="Line 61"/>
            <p:cNvSpPr>
              <a:spLocks noChangeShapeType="1"/>
            </p:cNvSpPr>
            <p:nvPr/>
          </p:nvSpPr>
          <p:spPr bwMode="auto">
            <a:xfrm flipH="1" flipV="1">
              <a:off x="3552" y="3216"/>
              <a:ext cx="192" cy="144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0" name="Line 62"/>
            <p:cNvSpPr>
              <a:spLocks noChangeShapeType="1"/>
            </p:cNvSpPr>
            <p:nvPr/>
          </p:nvSpPr>
          <p:spPr bwMode="auto">
            <a:xfrm flipV="1">
              <a:off x="3936" y="3216"/>
              <a:ext cx="192" cy="144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1" name="Oval 63"/>
            <p:cNvSpPr>
              <a:spLocks noChangeArrowheads="1"/>
            </p:cNvSpPr>
            <p:nvPr/>
          </p:nvSpPr>
          <p:spPr bwMode="auto">
            <a:xfrm>
              <a:off x="3744" y="355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2" name="Oval 64"/>
            <p:cNvSpPr>
              <a:spLocks noChangeArrowheads="1"/>
            </p:cNvSpPr>
            <p:nvPr/>
          </p:nvSpPr>
          <p:spPr bwMode="auto">
            <a:xfrm>
              <a:off x="3744" y="307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3" name="Line 65"/>
            <p:cNvSpPr>
              <a:spLocks noChangeShapeType="1"/>
            </p:cNvSpPr>
            <p:nvPr/>
          </p:nvSpPr>
          <p:spPr bwMode="auto">
            <a:xfrm flipH="1">
              <a:off x="3456" y="3264"/>
              <a:ext cx="0" cy="288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4" name="Line 66"/>
            <p:cNvSpPr>
              <a:spLocks noChangeShapeType="1"/>
            </p:cNvSpPr>
            <p:nvPr/>
          </p:nvSpPr>
          <p:spPr bwMode="auto">
            <a:xfrm>
              <a:off x="3552" y="3168"/>
              <a:ext cx="192" cy="0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5" name="Oval 67"/>
            <p:cNvSpPr>
              <a:spLocks noChangeArrowheads="1"/>
            </p:cNvSpPr>
            <p:nvPr/>
          </p:nvSpPr>
          <p:spPr bwMode="auto">
            <a:xfrm>
              <a:off x="4128" y="2640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6" name="Line 68"/>
            <p:cNvSpPr>
              <a:spLocks noChangeShapeType="1"/>
            </p:cNvSpPr>
            <p:nvPr/>
          </p:nvSpPr>
          <p:spPr bwMode="auto">
            <a:xfrm>
              <a:off x="4224" y="2832"/>
              <a:ext cx="0" cy="240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7" name="Oval 69"/>
            <p:cNvSpPr>
              <a:spLocks noChangeArrowheads="1"/>
            </p:cNvSpPr>
            <p:nvPr/>
          </p:nvSpPr>
          <p:spPr bwMode="auto">
            <a:xfrm>
              <a:off x="3360" y="355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8" name="Line 70"/>
            <p:cNvSpPr>
              <a:spLocks noChangeShapeType="1"/>
            </p:cNvSpPr>
            <p:nvPr/>
          </p:nvSpPr>
          <p:spPr bwMode="auto">
            <a:xfrm>
              <a:off x="3552" y="3648"/>
              <a:ext cx="192" cy="0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38119" name="Text Box 71"/>
          <p:cNvSpPr txBox="1">
            <a:spLocks noChangeArrowheads="1"/>
          </p:cNvSpPr>
          <p:nvPr/>
        </p:nvSpPr>
        <p:spPr bwMode="auto">
          <a:xfrm>
            <a:off x="1905000" y="32766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400" b="1">
                <a:solidFill>
                  <a:srgbClr val="00FF00"/>
                </a:solidFill>
              </a:rPr>
              <a:t>yes!</a:t>
            </a:r>
            <a:endParaRPr lang="en-US" sz="2400"/>
          </a:p>
        </p:txBody>
      </p:sp>
      <p:sp>
        <p:nvSpPr>
          <p:cNvPr id="1538120" name="Text Box 72"/>
          <p:cNvSpPr txBox="1">
            <a:spLocks noChangeArrowheads="1"/>
          </p:cNvSpPr>
          <p:nvPr/>
        </p:nvSpPr>
        <p:spPr bwMode="auto">
          <a:xfrm>
            <a:off x="4114800" y="2819400"/>
            <a:ext cx="1981200" cy="114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>
                <a:solidFill>
                  <a:srgbClr val="FF0000"/>
                </a:solidFill>
              </a:rPr>
              <a:t>NO!</a:t>
            </a:r>
            <a:endParaRPr lang="en-US" sz="2400">
              <a:solidFill>
                <a:srgbClr val="FF0000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/>
              <a:t>All the nodes are not connected</a:t>
            </a:r>
          </a:p>
        </p:txBody>
      </p:sp>
      <p:sp>
        <p:nvSpPr>
          <p:cNvPr id="1538121" name="Text Box 73"/>
          <p:cNvSpPr txBox="1">
            <a:spLocks noChangeArrowheads="1"/>
          </p:cNvSpPr>
          <p:nvPr/>
        </p:nvSpPr>
        <p:spPr bwMode="auto">
          <a:xfrm>
            <a:off x="2590800" y="4800600"/>
            <a:ext cx="1981200" cy="169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>
                <a:solidFill>
                  <a:srgbClr val="FF0000"/>
                </a:solidFill>
              </a:rPr>
              <a:t>NO!</a:t>
            </a:r>
            <a:endParaRPr lang="en-US" sz="2400">
              <a:solidFill>
                <a:srgbClr val="FF0000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/>
              <a:t>There is a cycle and an extra edge (5 nodes and 5 edges)</a:t>
            </a:r>
          </a:p>
        </p:txBody>
      </p:sp>
      <p:sp>
        <p:nvSpPr>
          <p:cNvPr id="1538122" name="Text Box 74"/>
          <p:cNvSpPr txBox="1">
            <a:spLocks noChangeArrowheads="1"/>
          </p:cNvSpPr>
          <p:nvPr/>
        </p:nvSpPr>
        <p:spPr bwMode="auto">
          <a:xfrm>
            <a:off x="6858000" y="3200400"/>
            <a:ext cx="17526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>
                <a:solidFill>
                  <a:srgbClr val="00FF00"/>
                </a:solidFill>
              </a:rPr>
              <a:t>yes!</a:t>
            </a:r>
            <a:r>
              <a:rPr lang="en-US"/>
              <a:t> (but not a binary tree)</a:t>
            </a:r>
          </a:p>
        </p:txBody>
      </p:sp>
      <p:sp>
        <p:nvSpPr>
          <p:cNvPr id="1538123" name="Text Box 75"/>
          <p:cNvSpPr txBox="1">
            <a:spLocks noChangeArrowheads="1"/>
          </p:cNvSpPr>
          <p:nvPr/>
        </p:nvSpPr>
        <p:spPr bwMode="auto">
          <a:xfrm>
            <a:off x="6324600" y="5181600"/>
            <a:ext cx="213360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>
                <a:solidFill>
                  <a:srgbClr val="00FF00"/>
                </a:solidFill>
              </a:rPr>
              <a:t>yes!</a:t>
            </a:r>
            <a:r>
              <a:rPr lang="en-US"/>
              <a:t> (it’s actually the same graph as the blue one) – but usually we draw tree by its “levels”</a:t>
            </a:r>
          </a:p>
        </p:txBody>
      </p:sp>
    </p:spTree>
    <p:extLst>
      <p:ext uri="{BB962C8B-B14F-4D97-AF65-F5344CB8AC3E}">
        <p14:creationId xmlns:p14="http://schemas.microsoft.com/office/powerpoint/2010/main" xmlns="" val="172041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15381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1538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1538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15381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1538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1538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1538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1538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1538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8" dur="80"/>
                                        <p:tgtEl>
                                          <p:spTgt spid="15381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9" dur="80"/>
                                        <p:tgtEl>
                                          <p:spTgt spid="1538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80"/>
                                        <p:tgtEl>
                                          <p:spTgt spid="1538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0" dur="80"/>
                                        <p:tgtEl>
                                          <p:spTgt spid="15381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1" dur="80"/>
                                        <p:tgtEl>
                                          <p:spTgt spid="15381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80"/>
                                        <p:tgtEl>
                                          <p:spTgt spid="15381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119" grpId="0"/>
      <p:bldP spid="1538120" grpId="0"/>
      <p:bldP spid="1538121" grpId="0"/>
      <p:bldP spid="1538122" grpId="0"/>
      <p:bldP spid="1538123" grpId="0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of Nodes and No of edges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2679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No of Nodes and No of edges </a:t>
            </a:r>
          </a:p>
          <a:p>
            <a:pPr>
              <a:buNone/>
            </a:pPr>
            <a:endParaRPr lang="en-US" sz="2800" dirty="0" smtClean="0"/>
          </a:p>
          <a:p>
            <a:r>
              <a:rPr lang="en-US" sz="2800" dirty="0" smtClean="0"/>
              <a:t>Number of edges in a tree is one less than the number of nodes. (</a:t>
            </a:r>
            <a:r>
              <a:rPr lang="en-US" sz="2800" b="1" dirty="0" smtClean="0">
                <a:solidFill>
                  <a:srgbClr val="FF0000"/>
                </a:solidFill>
              </a:rPr>
              <a:t>Prove ? Assignment</a:t>
            </a:r>
            <a:r>
              <a:rPr lang="en-US" sz="2800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51055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a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Height</a:t>
            </a:r>
          </a:p>
          <a:p>
            <a:r>
              <a:rPr lang="en-US" dirty="0" smtClean="0"/>
              <a:t>Calculate No of Nodes</a:t>
            </a:r>
          </a:p>
          <a:p>
            <a:r>
              <a:rPr lang="en-US" dirty="0" smtClean="0"/>
              <a:t>Calculate No of Leave Nodes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362575" y="3184525"/>
            <a:ext cx="3095625" cy="2665413"/>
            <a:chOff x="692" y="1249"/>
            <a:chExt cx="1950" cy="1679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1508" y="1249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54" y="1295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A</a:t>
              </a: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965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010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B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053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2098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C</a:t>
              </a: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2325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2370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G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692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737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D</a:t>
              </a: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191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236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E</a:t>
              </a: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119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78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 flipH="1">
              <a:off x="874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1146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2280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1778" y="2606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1823" y="2652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F</a:t>
              </a: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1960" y="2243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5430838" y="6034088"/>
            <a:ext cx="29559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Full binary tree</a:t>
            </a:r>
          </a:p>
        </p:txBody>
      </p:sp>
    </p:spTree>
    <p:extLst>
      <p:ext uri="{BB962C8B-B14F-4D97-AF65-F5344CB8AC3E}">
        <p14:creationId xmlns:p14="http://schemas.microsoft.com/office/powerpoint/2010/main" xmlns="" val="3250020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a Tree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981575" y="2117725"/>
            <a:ext cx="3095625" cy="2665413"/>
            <a:chOff x="692" y="1249"/>
            <a:chExt cx="1950" cy="1679"/>
          </a:xfrm>
        </p:grpSpPr>
        <p:sp>
          <p:nvSpPr>
            <p:cNvPr id="1700868" name="Oval 4"/>
            <p:cNvSpPr>
              <a:spLocks noChangeArrowheads="1"/>
            </p:cNvSpPr>
            <p:nvPr/>
          </p:nvSpPr>
          <p:spPr bwMode="auto">
            <a:xfrm>
              <a:off x="1508" y="1249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69" name="Text Box 5"/>
            <p:cNvSpPr txBox="1">
              <a:spLocks noChangeArrowheads="1"/>
            </p:cNvSpPr>
            <p:nvPr/>
          </p:nvSpPr>
          <p:spPr bwMode="auto">
            <a:xfrm>
              <a:off x="1554" y="1295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A</a:t>
              </a:r>
            </a:p>
          </p:txBody>
        </p:sp>
        <p:sp>
          <p:nvSpPr>
            <p:cNvPr id="1700870" name="Oval 6"/>
            <p:cNvSpPr>
              <a:spLocks noChangeArrowheads="1"/>
            </p:cNvSpPr>
            <p:nvPr/>
          </p:nvSpPr>
          <p:spPr bwMode="auto">
            <a:xfrm>
              <a:off x="965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1" name="Text Box 7"/>
            <p:cNvSpPr txBox="1">
              <a:spLocks noChangeArrowheads="1"/>
            </p:cNvSpPr>
            <p:nvPr/>
          </p:nvSpPr>
          <p:spPr bwMode="auto">
            <a:xfrm>
              <a:off x="1010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B</a:t>
              </a:r>
            </a:p>
          </p:txBody>
        </p:sp>
        <p:sp>
          <p:nvSpPr>
            <p:cNvPr id="1700872" name="Oval 8"/>
            <p:cNvSpPr>
              <a:spLocks noChangeArrowheads="1"/>
            </p:cNvSpPr>
            <p:nvPr/>
          </p:nvSpPr>
          <p:spPr bwMode="auto">
            <a:xfrm>
              <a:off x="2053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3" name="Text Box 9"/>
            <p:cNvSpPr txBox="1">
              <a:spLocks noChangeArrowheads="1"/>
            </p:cNvSpPr>
            <p:nvPr/>
          </p:nvSpPr>
          <p:spPr bwMode="auto">
            <a:xfrm>
              <a:off x="2098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C</a:t>
              </a:r>
            </a:p>
          </p:txBody>
        </p:sp>
        <p:sp>
          <p:nvSpPr>
            <p:cNvPr id="1700874" name="Oval 10"/>
            <p:cNvSpPr>
              <a:spLocks noChangeArrowheads="1"/>
            </p:cNvSpPr>
            <p:nvPr/>
          </p:nvSpPr>
          <p:spPr bwMode="auto">
            <a:xfrm>
              <a:off x="2325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5" name="Text Box 11"/>
            <p:cNvSpPr txBox="1">
              <a:spLocks noChangeArrowheads="1"/>
            </p:cNvSpPr>
            <p:nvPr/>
          </p:nvSpPr>
          <p:spPr bwMode="auto">
            <a:xfrm>
              <a:off x="2370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G</a:t>
              </a:r>
            </a:p>
          </p:txBody>
        </p:sp>
        <p:sp>
          <p:nvSpPr>
            <p:cNvPr id="1700876" name="Oval 12"/>
            <p:cNvSpPr>
              <a:spLocks noChangeArrowheads="1"/>
            </p:cNvSpPr>
            <p:nvPr/>
          </p:nvSpPr>
          <p:spPr bwMode="auto">
            <a:xfrm>
              <a:off x="692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7" name="Text Box 13"/>
            <p:cNvSpPr txBox="1">
              <a:spLocks noChangeArrowheads="1"/>
            </p:cNvSpPr>
            <p:nvPr/>
          </p:nvSpPr>
          <p:spPr bwMode="auto">
            <a:xfrm>
              <a:off x="737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D</a:t>
              </a:r>
            </a:p>
          </p:txBody>
        </p:sp>
        <p:sp>
          <p:nvSpPr>
            <p:cNvPr id="1700878" name="Oval 14"/>
            <p:cNvSpPr>
              <a:spLocks noChangeArrowheads="1"/>
            </p:cNvSpPr>
            <p:nvPr/>
          </p:nvSpPr>
          <p:spPr bwMode="auto">
            <a:xfrm>
              <a:off x="1191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9" name="Text Box 15"/>
            <p:cNvSpPr txBox="1">
              <a:spLocks noChangeArrowheads="1"/>
            </p:cNvSpPr>
            <p:nvPr/>
          </p:nvSpPr>
          <p:spPr bwMode="auto">
            <a:xfrm>
              <a:off x="1236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E</a:t>
              </a:r>
            </a:p>
          </p:txBody>
        </p:sp>
        <p:sp>
          <p:nvSpPr>
            <p:cNvPr id="1700880" name="Line 16"/>
            <p:cNvSpPr>
              <a:spLocks noChangeShapeType="1"/>
            </p:cNvSpPr>
            <p:nvPr/>
          </p:nvSpPr>
          <p:spPr bwMode="auto">
            <a:xfrm flipH="1">
              <a:off x="119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1" name="Line 17"/>
            <p:cNvSpPr>
              <a:spLocks noChangeShapeType="1"/>
            </p:cNvSpPr>
            <p:nvPr/>
          </p:nvSpPr>
          <p:spPr bwMode="auto">
            <a:xfrm>
              <a:off x="178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2" name="Line 18"/>
            <p:cNvSpPr>
              <a:spLocks noChangeShapeType="1"/>
            </p:cNvSpPr>
            <p:nvPr/>
          </p:nvSpPr>
          <p:spPr bwMode="auto">
            <a:xfrm flipH="1">
              <a:off x="874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3" name="Line 19"/>
            <p:cNvSpPr>
              <a:spLocks noChangeShapeType="1"/>
            </p:cNvSpPr>
            <p:nvPr/>
          </p:nvSpPr>
          <p:spPr bwMode="auto">
            <a:xfrm>
              <a:off x="1146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4" name="Line 20"/>
            <p:cNvSpPr>
              <a:spLocks noChangeShapeType="1"/>
            </p:cNvSpPr>
            <p:nvPr/>
          </p:nvSpPr>
          <p:spPr bwMode="auto">
            <a:xfrm>
              <a:off x="2280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5" name="Oval 21"/>
            <p:cNvSpPr>
              <a:spLocks noChangeArrowheads="1"/>
            </p:cNvSpPr>
            <p:nvPr/>
          </p:nvSpPr>
          <p:spPr bwMode="auto">
            <a:xfrm>
              <a:off x="1778" y="2606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86" name="Text Box 22"/>
            <p:cNvSpPr txBox="1">
              <a:spLocks noChangeArrowheads="1"/>
            </p:cNvSpPr>
            <p:nvPr/>
          </p:nvSpPr>
          <p:spPr bwMode="auto">
            <a:xfrm>
              <a:off x="1823" y="2652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F</a:t>
              </a:r>
            </a:p>
          </p:txBody>
        </p:sp>
        <p:sp>
          <p:nvSpPr>
            <p:cNvPr id="1700887" name="Line 23"/>
            <p:cNvSpPr>
              <a:spLocks noChangeShapeType="1"/>
            </p:cNvSpPr>
            <p:nvPr/>
          </p:nvSpPr>
          <p:spPr bwMode="auto">
            <a:xfrm flipH="1">
              <a:off x="1960" y="2243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00888" name="Text Box 24"/>
          <p:cNvSpPr txBox="1">
            <a:spLocks noChangeArrowheads="1"/>
          </p:cNvSpPr>
          <p:nvPr/>
        </p:nvSpPr>
        <p:spPr bwMode="auto">
          <a:xfrm>
            <a:off x="5049838" y="4967288"/>
            <a:ext cx="29559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Full binary tree</a:t>
            </a:r>
          </a:p>
        </p:txBody>
      </p:sp>
      <p:sp>
        <p:nvSpPr>
          <p:cNvPr id="1700889" name="Rectangle 25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4648200" cy="4545013"/>
          </a:xfrm>
          <a:noFill/>
          <a:ln/>
        </p:spPr>
        <p:txBody>
          <a:bodyPr/>
          <a:lstStyle/>
          <a:p>
            <a:r>
              <a:rPr lang="en-US" sz="2600" dirty="0"/>
              <a:t>A binary tree is </a:t>
            </a:r>
            <a:r>
              <a:rPr lang="en-US" sz="2600" b="1" dirty="0"/>
              <a:t>full</a:t>
            </a:r>
            <a:r>
              <a:rPr lang="en-US" sz="2600" dirty="0"/>
              <a:t> if all the </a:t>
            </a:r>
            <a:r>
              <a:rPr lang="en-US" sz="2600" i="1" dirty="0"/>
              <a:t>internal</a:t>
            </a:r>
            <a:r>
              <a:rPr lang="en-US" sz="2600" dirty="0"/>
              <a:t> nodes (nodes other than leaves) has two children and if all the leaves have the same </a:t>
            </a:r>
            <a:r>
              <a:rPr lang="en-US" sz="2600" dirty="0" smtClean="0"/>
              <a:t>depth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xmlns="" val="533189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a Tree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981575" y="2117725"/>
            <a:ext cx="3095625" cy="2665413"/>
            <a:chOff x="692" y="1249"/>
            <a:chExt cx="1950" cy="1679"/>
          </a:xfrm>
        </p:grpSpPr>
        <p:sp>
          <p:nvSpPr>
            <p:cNvPr id="1700868" name="Oval 4"/>
            <p:cNvSpPr>
              <a:spLocks noChangeArrowheads="1"/>
            </p:cNvSpPr>
            <p:nvPr/>
          </p:nvSpPr>
          <p:spPr bwMode="auto">
            <a:xfrm>
              <a:off x="1508" y="1249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69" name="Text Box 5"/>
            <p:cNvSpPr txBox="1">
              <a:spLocks noChangeArrowheads="1"/>
            </p:cNvSpPr>
            <p:nvPr/>
          </p:nvSpPr>
          <p:spPr bwMode="auto">
            <a:xfrm>
              <a:off x="1554" y="1295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A</a:t>
              </a:r>
            </a:p>
          </p:txBody>
        </p:sp>
        <p:sp>
          <p:nvSpPr>
            <p:cNvPr id="1700870" name="Oval 6"/>
            <p:cNvSpPr>
              <a:spLocks noChangeArrowheads="1"/>
            </p:cNvSpPr>
            <p:nvPr/>
          </p:nvSpPr>
          <p:spPr bwMode="auto">
            <a:xfrm>
              <a:off x="965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1" name="Text Box 7"/>
            <p:cNvSpPr txBox="1">
              <a:spLocks noChangeArrowheads="1"/>
            </p:cNvSpPr>
            <p:nvPr/>
          </p:nvSpPr>
          <p:spPr bwMode="auto">
            <a:xfrm>
              <a:off x="1010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B</a:t>
              </a:r>
            </a:p>
          </p:txBody>
        </p:sp>
        <p:sp>
          <p:nvSpPr>
            <p:cNvPr id="1700872" name="Oval 8"/>
            <p:cNvSpPr>
              <a:spLocks noChangeArrowheads="1"/>
            </p:cNvSpPr>
            <p:nvPr/>
          </p:nvSpPr>
          <p:spPr bwMode="auto">
            <a:xfrm>
              <a:off x="2053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3" name="Text Box 9"/>
            <p:cNvSpPr txBox="1">
              <a:spLocks noChangeArrowheads="1"/>
            </p:cNvSpPr>
            <p:nvPr/>
          </p:nvSpPr>
          <p:spPr bwMode="auto">
            <a:xfrm>
              <a:off x="2098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C</a:t>
              </a:r>
            </a:p>
          </p:txBody>
        </p:sp>
        <p:sp>
          <p:nvSpPr>
            <p:cNvPr id="1700874" name="Oval 10"/>
            <p:cNvSpPr>
              <a:spLocks noChangeArrowheads="1"/>
            </p:cNvSpPr>
            <p:nvPr/>
          </p:nvSpPr>
          <p:spPr bwMode="auto">
            <a:xfrm>
              <a:off x="2325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5" name="Text Box 11"/>
            <p:cNvSpPr txBox="1">
              <a:spLocks noChangeArrowheads="1"/>
            </p:cNvSpPr>
            <p:nvPr/>
          </p:nvSpPr>
          <p:spPr bwMode="auto">
            <a:xfrm>
              <a:off x="2370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G</a:t>
              </a:r>
            </a:p>
          </p:txBody>
        </p:sp>
        <p:sp>
          <p:nvSpPr>
            <p:cNvPr id="1700876" name="Oval 12"/>
            <p:cNvSpPr>
              <a:spLocks noChangeArrowheads="1"/>
            </p:cNvSpPr>
            <p:nvPr/>
          </p:nvSpPr>
          <p:spPr bwMode="auto">
            <a:xfrm>
              <a:off x="692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7" name="Text Box 13"/>
            <p:cNvSpPr txBox="1">
              <a:spLocks noChangeArrowheads="1"/>
            </p:cNvSpPr>
            <p:nvPr/>
          </p:nvSpPr>
          <p:spPr bwMode="auto">
            <a:xfrm>
              <a:off x="737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D</a:t>
              </a:r>
            </a:p>
          </p:txBody>
        </p:sp>
        <p:sp>
          <p:nvSpPr>
            <p:cNvPr id="1700878" name="Oval 14"/>
            <p:cNvSpPr>
              <a:spLocks noChangeArrowheads="1"/>
            </p:cNvSpPr>
            <p:nvPr/>
          </p:nvSpPr>
          <p:spPr bwMode="auto">
            <a:xfrm>
              <a:off x="1191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9" name="Text Box 15"/>
            <p:cNvSpPr txBox="1">
              <a:spLocks noChangeArrowheads="1"/>
            </p:cNvSpPr>
            <p:nvPr/>
          </p:nvSpPr>
          <p:spPr bwMode="auto">
            <a:xfrm>
              <a:off x="1236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E</a:t>
              </a:r>
            </a:p>
          </p:txBody>
        </p:sp>
        <p:sp>
          <p:nvSpPr>
            <p:cNvPr id="1700880" name="Line 16"/>
            <p:cNvSpPr>
              <a:spLocks noChangeShapeType="1"/>
            </p:cNvSpPr>
            <p:nvPr/>
          </p:nvSpPr>
          <p:spPr bwMode="auto">
            <a:xfrm flipH="1">
              <a:off x="119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1" name="Line 17"/>
            <p:cNvSpPr>
              <a:spLocks noChangeShapeType="1"/>
            </p:cNvSpPr>
            <p:nvPr/>
          </p:nvSpPr>
          <p:spPr bwMode="auto">
            <a:xfrm>
              <a:off x="178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2" name="Line 18"/>
            <p:cNvSpPr>
              <a:spLocks noChangeShapeType="1"/>
            </p:cNvSpPr>
            <p:nvPr/>
          </p:nvSpPr>
          <p:spPr bwMode="auto">
            <a:xfrm flipH="1">
              <a:off x="874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3" name="Line 19"/>
            <p:cNvSpPr>
              <a:spLocks noChangeShapeType="1"/>
            </p:cNvSpPr>
            <p:nvPr/>
          </p:nvSpPr>
          <p:spPr bwMode="auto">
            <a:xfrm>
              <a:off x="1146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4" name="Line 20"/>
            <p:cNvSpPr>
              <a:spLocks noChangeShapeType="1"/>
            </p:cNvSpPr>
            <p:nvPr/>
          </p:nvSpPr>
          <p:spPr bwMode="auto">
            <a:xfrm>
              <a:off x="2280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5" name="Oval 21"/>
            <p:cNvSpPr>
              <a:spLocks noChangeArrowheads="1"/>
            </p:cNvSpPr>
            <p:nvPr/>
          </p:nvSpPr>
          <p:spPr bwMode="auto">
            <a:xfrm>
              <a:off x="1778" y="2606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86" name="Text Box 22"/>
            <p:cNvSpPr txBox="1">
              <a:spLocks noChangeArrowheads="1"/>
            </p:cNvSpPr>
            <p:nvPr/>
          </p:nvSpPr>
          <p:spPr bwMode="auto">
            <a:xfrm>
              <a:off x="1823" y="2652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F</a:t>
              </a:r>
            </a:p>
          </p:txBody>
        </p:sp>
        <p:sp>
          <p:nvSpPr>
            <p:cNvPr id="1700887" name="Line 23"/>
            <p:cNvSpPr>
              <a:spLocks noChangeShapeType="1"/>
            </p:cNvSpPr>
            <p:nvPr/>
          </p:nvSpPr>
          <p:spPr bwMode="auto">
            <a:xfrm flipH="1">
              <a:off x="1960" y="2243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00888" name="Text Box 24"/>
          <p:cNvSpPr txBox="1">
            <a:spLocks noChangeArrowheads="1"/>
          </p:cNvSpPr>
          <p:nvPr/>
        </p:nvSpPr>
        <p:spPr bwMode="auto">
          <a:xfrm>
            <a:off x="5049838" y="4967288"/>
            <a:ext cx="29559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Full binary tree</a:t>
            </a:r>
          </a:p>
        </p:txBody>
      </p:sp>
      <p:sp>
        <p:nvSpPr>
          <p:cNvPr id="1700889" name="Rectangle 25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5029200" cy="4545013"/>
          </a:xfrm>
          <a:noFill/>
          <a:ln/>
        </p:spPr>
        <p:txBody>
          <a:bodyPr/>
          <a:lstStyle/>
          <a:p>
            <a:pPr marL="463550" lvl="1" indent="-6350">
              <a:buNone/>
            </a:pPr>
            <a:r>
              <a:rPr lang="en-US" sz="2400" dirty="0" smtClean="0"/>
              <a:t>A </a:t>
            </a:r>
            <a:r>
              <a:rPr lang="en-US" sz="2400" dirty="0"/>
              <a:t>full binary tree of height </a:t>
            </a:r>
            <a:r>
              <a:rPr lang="en-US" sz="2400" i="1" dirty="0"/>
              <a:t>h</a:t>
            </a:r>
            <a:r>
              <a:rPr lang="en-US" sz="2400" dirty="0"/>
              <a:t> </a:t>
            </a:r>
            <a:r>
              <a:rPr lang="en-US" sz="2400" dirty="0" smtClean="0"/>
              <a:t>has (2</a:t>
            </a:r>
            <a:r>
              <a:rPr lang="en-US" sz="2400" i="1" baseline="30000" dirty="0" smtClean="0"/>
              <a:t>h</a:t>
            </a:r>
            <a:r>
              <a:rPr lang="en-US" sz="2400" dirty="0" smtClean="0"/>
              <a:t> </a:t>
            </a:r>
            <a:r>
              <a:rPr lang="en-US" sz="2400" dirty="0"/>
              <a:t>– 1) nodes, of which 2</a:t>
            </a:r>
            <a:r>
              <a:rPr lang="en-US" sz="2400" i="1" baseline="30000" dirty="0"/>
              <a:t>h-1</a:t>
            </a:r>
            <a:r>
              <a:rPr lang="en-US" sz="2400" dirty="0"/>
              <a:t> are leaves </a:t>
            </a:r>
            <a:endParaRPr lang="en-US" sz="2400" dirty="0" smtClean="0"/>
          </a:p>
          <a:p>
            <a:pPr marL="463550" lvl="1" indent="-6350">
              <a:buNone/>
            </a:pPr>
            <a:r>
              <a:rPr lang="en-US" sz="2400" i="1" dirty="0" smtClean="0">
                <a:solidFill>
                  <a:srgbClr val="FF0000"/>
                </a:solidFill>
              </a:rPr>
              <a:t>(</a:t>
            </a:r>
            <a:r>
              <a:rPr lang="en-US" sz="2400" i="1" dirty="0">
                <a:solidFill>
                  <a:srgbClr val="FF0000"/>
                </a:solidFill>
              </a:rPr>
              <a:t>can be proved by induction on the height of the tree).</a:t>
            </a:r>
          </a:p>
        </p:txBody>
      </p:sp>
      <p:sp>
        <p:nvSpPr>
          <p:cNvPr id="1700890" name="Text Box 26"/>
          <p:cNvSpPr txBox="1">
            <a:spLocks noChangeArrowheads="1"/>
          </p:cNvSpPr>
          <p:nvPr/>
        </p:nvSpPr>
        <p:spPr bwMode="auto">
          <a:xfrm>
            <a:off x="457200" y="3733800"/>
            <a:ext cx="4191000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/>
              <a:t>Height of this tree </a:t>
            </a:r>
            <a:r>
              <a:rPr lang="en-US" sz="2400" dirty="0" smtClean="0"/>
              <a:t>= Level = </a:t>
            </a:r>
            <a:r>
              <a:rPr lang="en-US" sz="2400" dirty="0"/>
              <a:t>3 </a:t>
            </a:r>
            <a:r>
              <a:rPr lang="en-US" sz="2400" dirty="0" smtClean="0"/>
              <a:t> </a:t>
            </a:r>
          </a:p>
          <a:p>
            <a:endParaRPr lang="en-US" sz="2400" dirty="0" smtClean="0"/>
          </a:p>
          <a:p>
            <a:r>
              <a:rPr lang="en-US" sz="2400" dirty="0" smtClean="0"/>
              <a:t>Nodes: 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 </a:t>
            </a:r>
            <a:r>
              <a:rPr lang="en-US" sz="2400" dirty="0"/>
              <a:t>– 1=7 nodes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Leaves: 2</a:t>
            </a:r>
            <a:r>
              <a:rPr lang="en-US" sz="2400" baseline="30000" dirty="0" smtClean="0"/>
              <a:t>3 </a:t>
            </a:r>
            <a:r>
              <a:rPr lang="en-US" sz="2400" baseline="30000" dirty="0"/>
              <a:t>-1</a:t>
            </a:r>
            <a:r>
              <a:rPr lang="en-US" sz="2400" dirty="0"/>
              <a:t> = 4 of them are leaves.</a:t>
            </a:r>
          </a:p>
        </p:txBody>
      </p:sp>
    </p:spTree>
    <p:extLst>
      <p:ext uri="{BB962C8B-B14F-4D97-AF65-F5344CB8AC3E}">
        <p14:creationId xmlns:p14="http://schemas.microsoft.com/office/powerpoint/2010/main" xmlns="" val="2008534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Full Binary Tree and Complete Binary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9686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Full Binary Tree and Complete Binary Tree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77800" y="1143000"/>
            <a:ext cx="4316413" cy="4916488"/>
          </a:xfrm>
        </p:spPr>
        <p:txBody>
          <a:bodyPr/>
          <a:lstStyle/>
          <a:p>
            <a:r>
              <a:rPr lang="en-US" sz="2400" dirty="0" smtClean="0"/>
              <a:t>A binary tree is </a:t>
            </a:r>
            <a:r>
              <a:rPr lang="en-US" sz="2400" b="1" dirty="0" smtClean="0"/>
              <a:t>full</a:t>
            </a:r>
            <a:r>
              <a:rPr lang="en-US" sz="2400" dirty="0" smtClean="0"/>
              <a:t> if all the </a:t>
            </a:r>
            <a:r>
              <a:rPr lang="en-US" sz="2400" i="1" dirty="0" smtClean="0"/>
              <a:t>internal</a:t>
            </a:r>
            <a:r>
              <a:rPr lang="en-US" sz="2400" dirty="0" smtClean="0"/>
              <a:t> nodes (nodes other than leaves) has two children and if all the leaves have the same depth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316412" cy="4916488"/>
          </a:xfrm>
        </p:spPr>
        <p:txBody>
          <a:bodyPr/>
          <a:lstStyle/>
          <a:p>
            <a:r>
              <a:rPr lang="en-US" sz="2400" dirty="0" smtClean="0"/>
              <a:t>A </a:t>
            </a:r>
            <a:r>
              <a:rPr lang="en-US" sz="2400" b="1" dirty="0" smtClean="0"/>
              <a:t>complete</a:t>
            </a:r>
            <a:r>
              <a:rPr lang="en-US" sz="2400" dirty="0" smtClean="0"/>
              <a:t> binary tree is one where</a:t>
            </a:r>
          </a:p>
          <a:p>
            <a:pPr lvl="1"/>
            <a:r>
              <a:rPr lang="en-US" sz="2000" dirty="0" smtClean="0"/>
              <a:t>The leaves are on at most two different levels,</a:t>
            </a:r>
          </a:p>
          <a:p>
            <a:pPr lvl="1"/>
            <a:r>
              <a:rPr lang="en-US" sz="2000" dirty="0" smtClean="0"/>
              <a:t>The second to bottom level is filled in (has 2</a:t>
            </a:r>
            <a:r>
              <a:rPr lang="en-US" sz="2000" baseline="30000" dirty="0" smtClean="0"/>
              <a:t>h-2</a:t>
            </a:r>
            <a:r>
              <a:rPr lang="en-US" sz="2000" dirty="0" smtClean="0"/>
              <a:t> nodes) and</a:t>
            </a:r>
          </a:p>
          <a:p>
            <a:pPr lvl="1"/>
            <a:r>
              <a:rPr lang="en-US" sz="2000" dirty="0" smtClean="0"/>
              <a:t>The leaves on the bottom level are as far to the left as possible.</a:t>
            </a:r>
          </a:p>
          <a:p>
            <a:endParaRPr lang="en-US" dirty="0"/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685800" y="3641725"/>
            <a:ext cx="3095625" cy="2665413"/>
            <a:chOff x="692" y="1249"/>
            <a:chExt cx="1950" cy="1679"/>
          </a:xfrm>
        </p:grpSpPr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508" y="1249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554" y="1295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A</a:t>
              </a:r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965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1010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B</a:t>
              </a: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2053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2098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C</a:t>
              </a:r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2325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2370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G</a:t>
              </a: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92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737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D</a:t>
              </a: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1191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1236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E</a:t>
              </a: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H="1">
              <a:off x="119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178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 flipH="1">
              <a:off x="874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1146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2280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1778" y="2606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1823" y="2652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F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 flipH="1">
              <a:off x="1960" y="2243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754063" y="6491288"/>
            <a:ext cx="29559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Full binary tree</a:t>
            </a:r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5959475" y="4114800"/>
            <a:ext cx="2663825" cy="2667000"/>
            <a:chOff x="3165" y="1244"/>
            <a:chExt cx="1678" cy="1680"/>
          </a:xfrm>
        </p:grpSpPr>
        <p:sp>
          <p:nvSpPr>
            <p:cNvPr id="29" name="Oval 4"/>
            <p:cNvSpPr>
              <a:spLocks noChangeArrowheads="1"/>
            </p:cNvSpPr>
            <p:nvPr/>
          </p:nvSpPr>
          <p:spPr bwMode="auto">
            <a:xfrm>
              <a:off x="3981" y="1244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Text Box 5"/>
            <p:cNvSpPr txBox="1">
              <a:spLocks noChangeArrowheads="1"/>
            </p:cNvSpPr>
            <p:nvPr/>
          </p:nvSpPr>
          <p:spPr bwMode="auto">
            <a:xfrm>
              <a:off x="4027" y="1290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A</a:t>
              </a:r>
            </a:p>
          </p:txBody>
        </p:sp>
        <p:sp>
          <p:nvSpPr>
            <p:cNvPr id="31" name="Oval 6"/>
            <p:cNvSpPr>
              <a:spLocks noChangeArrowheads="1"/>
            </p:cNvSpPr>
            <p:nvPr/>
          </p:nvSpPr>
          <p:spPr bwMode="auto">
            <a:xfrm>
              <a:off x="3438" y="1925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Text Box 7"/>
            <p:cNvSpPr txBox="1">
              <a:spLocks noChangeArrowheads="1"/>
            </p:cNvSpPr>
            <p:nvPr/>
          </p:nvSpPr>
          <p:spPr bwMode="auto">
            <a:xfrm>
              <a:off x="3483" y="1971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B</a:t>
              </a:r>
            </a:p>
          </p:txBody>
        </p:sp>
        <p:sp>
          <p:nvSpPr>
            <p:cNvPr id="33" name="Oval 8"/>
            <p:cNvSpPr>
              <a:spLocks noChangeArrowheads="1"/>
            </p:cNvSpPr>
            <p:nvPr/>
          </p:nvSpPr>
          <p:spPr bwMode="auto">
            <a:xfrm>
              <a:off x="4526" y="1925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Text Box 9"/>
            <p:cNvSpPr txBox="1">
              <a:spLocks noChangeArrowheads="1"/>
            </p:cNvSpPr>
            <p:nvPr/>
          </p:nvSpPr>
          <p:spPr bwMode="auto">
            <a:xfrm>
              <a:off x="4571" y="1971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C</a:t>
              </a:r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3165" y="2605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Text Box 11"/>
            <p:cNvSpPr txBox="1">
              <a:spLocks noChangeArrowheads="1"/>
            </p:cNvSpPr>
            <p:nvPr/>
          </p:nvSpPr>
          <p:spPr bwMode="auto">
            <a:xfrm>
              <a:off x="3210" y="2651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D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3664" y="2605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Text Box 13"/>
            <p:cNvSpPr txBox="1">
              <a:spLocks noChangeArrowheads="1"/>
            </p:cNvSpPr>
            <p:nvPr/>
          </p:nvSpPr>
          <p:spPr bwMode="auto">
            <a:xfrm>
              <a:off x="3709" y="2651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E</a:t>
              </a:r>
            </a:p>
          </p:txBody>
        </p:sp>
        <p:sp>
          <p:nvSpPr>
            <p:cNvPr id="39" name="Line 14"/>
            <p:cNvSpPr>
              <a:spLocks noChangeShapeType="1"/>
            </p:cNvSpPr>
            <p:nvPr/>
          </p:nvSpPr>
          <p:spPr bwMode="auto">
            <a:xfrm flipH="1">
              <a:off x="3664" y="1516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15"/>
            <p:cNvSpPr>
              <a:spLocks noChangeShapeType="1"/>
            </p:cNvSpPr>
            <p:nvPr/>
          </p:nvSpPr>
          <p:spPr bwMode="auto">
            <a:xfrm>
              <a:off x="4254" y="1516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 flipH="1">
              <a:off x="3347" y="2242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>
              <a:off x="3619" y="2242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Oval 18"/>
            <p:cNvSpPr>
              <a:spLocks noChangeArrowheads="1"/>
            </p:cNvSpPr>
            <p:nvPr/>
          </p:nvSpPr>
          <p:spPr bwMode="auto">
            <a:xfrm>
              <a:off x="4251" y="2606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Text Box 19"/>
            <p:cNvSpPr txBox="1">
              <a:spLocks noChangeArrowheads="1"/>
            </p:cNvSpPr>
            <p:nvPr/>
          </p:nvSpPr>
          <p:spPr bwMode="auto">
            <a:xfrm>
              <a:off x="4296" y="2652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F</a:t>
              </a:r>
            </a:p>
          </p:txBody>
        </p:sp>
        <p:sp>
          <p:nvSpPr>
            <p:cNvPr id="45" name="Line 20"/>
            <p:cNvSpPr>
              <a:spLocks noChangeShapeType="1"/>
            </p:cNvSpPr>
            <p:nvPr/>
          </p:nvSpPr>
          <p:spPr bwMode="auto">
            <a:xfrm flipH="1">
              <a:off x="4433" y="2243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Text Box 21"/>
          <p:cNvSpPr txBox="1">
            <a:spLocks noChangeArrowheads="1"/>
          </p:cNvSpPr>
          <p:nvPr/>
        </p:nvSpPr>
        <p:spPr bwMode="auto">
          <a:xfrm>
            <a:off x="4114800" y="4419600"/>
            <a:ext cx="29559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Complete binary tree</a:t>
            </a:r>
          </a:p>
        </p:txBody>
      </p:sp>
    </p:spTree>
    <p:extLst>
      <p:ext uri="{BB962C8B-B14F-4D97-AF65-F5344CB8AC3E}">
        <p14:creationId xmlns:p14="http://schemas.microsoft.com/office/powerpoint/2010/main" xmlns="" val="293113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2625" y="609600"/>
            <a:ext cx="2593975" cy="216217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Full, Complete or Other?</a:t>
            </a:r>
          </a:p>
        </p:txBody>
      </p:sp>
      <p:sp>
        <p:nvSpPr>
          <p:cNvPr id="88067" name="Oval 3"/>
          <p:cNvSpPr>
            <a:spLocks noChangeArrowheads="1"/>
          </p:cNvSpPr>
          <p:nvPr/>
        </p:nvSpPr>
        <p:spPr bwMode="auto">
          <a:xfrm>
            <a:off x="5314950" y="7715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8068" name="Oval 4"/>
          <p:cNvSpPr>
            <a:spLocks noChangeArrowheads="1"/>
          </p:cNvSpPr>
          <p:nvPr/>
        </p:nvSpPr>
        <p:spPr bwMode="auto">
          <a:xfrm>
            <a:off x="7016750" y="206533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88069" name="Oval 5"/>
          <p:cNvSpPr>
            <a:spLocks noChangeArrowheads="1"/>
          </p:cNvSpPr>
          <p:nvPr/>
        </p:nvSpPr>
        <p:spPr bwMode="auto">
          <a:xfrm>
            <a:off x="7807325" y="31527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88070" name="Oval 6"/>
          <p:cNvSpPr>
            <a:spLocks noChangeArrowheads="1"/>
          </p:cNvSpPr>
          <p:nvPr/>
        </p:nvSpPr>
        <p:spPr bwMode="auto">
          <a:xfrm>
            <a:off x="2478088" y="31845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88071" name="Oval 7"/>
          <p:cNvSpPr>
            <a:spLocks noChangeArrowheads="1"/>
          </p:cNvSpPr>
          <p:nvPr/>
        </p:nvSpPr>
        <p:spPr bwMode="auto">
          <a:xfrm>
            <a:off x="3260725" y="20669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8072" name="Oval 8"/>
          <p:cNvSpPr>
            <a:spLocks noChangeArrowheads="1"/>
          </p:cNvSpPr>
          <p:nvPr/>
        </p:nvSpPr>
        <p:spPr bwMode="auto">
          <a:xfrm>
            <a:off x="7337425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Q</a:t>
            </a:r>
          </a:p>
        </p:txBody>
      </p:sp>
      <p:sp>
        <p:nvSpPr>
          <p:cNvPr id="88073" name="Oval 9"/>
          <p:cNvSpPr>
            <a:spLocks noChangeArrowheads="1"/>
          </p:cNvSpPr>
          <p:nvPr/>
        </p:nvSpPr>
        <p:spPr bwMode="auto">
          <a:xfrm>
            <a:off x="8528050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88074" name="Oval 10"/>
          <p:cNvSpPr>
            <a:spLocks noChangeArrowheads="1"/>
          </p:cNvSpPr>
          <p:nvPr/>
        </p:nvSpPr>
        <p:spPr bwMode="auto">
          <a:xfrm>
            <a:off x="6434138" y="31369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88075" name="Oval 11"/>
          <p:cNvSpPr>
            <a:spLocks noChangeArrowheads="1"/>
          </p:cNvSpPr>
          <p:nvPr/>
        </p:nvSpPr>
        <p:spPr bwMode="auto">
          <a:xfrm>
            <a:off x="3919538" y="316865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88076" name="Oval 12"/>
          <p:cNvSpPr>
            <a:spLocks noChangeArrowheads="1"/>
          </p:cNvSpPr>
          <p:nvPr/>
        </p:nvSpPr>
        <p:spPr bwMode="auto">
          <a:xfrm>
            <a:off x="3843338" y="44608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88077" name="Oval 13"/>
          <p:cNvSpPr>
            <a:spLocks noChangeArrowheads="1"/>
          </p:cNvSpPr>
          <p:nvPr/>
        </p:nvSpPr>
        <p:spPr bwMode="auto">
          <a:xfrm>
            <a:off x="3046413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88078" name="Oval 14"/>
          <p:cNvSpPr>
            <a:spLocks noChangeArrowheads="1"/>
          </p:cNvSpPr>
          <p:nvPr/>
        </p:nvSpPr>
        <p:spPr bwMode="auto">
          <a:xfrm>
            <a:off x="6369050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88079" name="Oval 15"/>
          <p:cNvSpPr>
            <a:spLocks noChangeArrowheads="1"/>
          </p:cNvSpPr>
          <p:nvPr/>
        </p:nvSpPr>
        <p:spPr bwMode="auto">
          <a:xfrm>
            <a:off x="2033588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14352" name="Line 16"/>
          <p:cNvSpPr>
            <a:spLocks noChangeShapeType="1"/>
          </p:cNvSpPr>
          <p:nvPr/>
        </p:nvSpPr>
        <p:spPr bwMode="auto">
          <a:xfrm flipH="1">
            <a:off x="3795713" y="1233488"/>
            <a:ext cx="1587500" cy="960437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3" name="Line 17"/>
          <p:cNvSpPr>
            <a:spLocks noChangeShapeType="1"/>
          </p:cNvSpPr>
          <p:nvPr/>
        </p:nvSpPr>
        <p:spPr bwMode="auto">
          <a:xfrm>
            <a:off x="5822950" y="1295400"/>
            <a:ext cx="1289050" cy="8842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4" name="Line 18"/>
          <p:cNvSpPr>
            <a:spLocks noChangeShapeType="1"/>
          </p:cNvSpPr>
          <p:nvPr/>
        </p:nvSpPr>
        <p:spPr bwMode="auto">
          <a:xfrm>
            <a:off x="7473950" y="2616200"/>
            <a:ext cx="523875" cy="5842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5" name="Line 19"/>
          <p:cNvSpPr>
            <a:spLocks noChangeShapeType="1"/>
          </p:cNvSpPr>
          <p:nvPr/>
        </p:nvSpPr>
        <p:spPr bwMode="auto">
          <a:xfrm flipH="1">
            <a:off x="6850063" y="2635250"/>
            <a:ext cx="344487" cy="60007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6" name="Line 20"/>
          <p:cNvSpPr>
            <a:spLocks noChangeShapeType="1"/>
          </p:cNvSpPr>
          <p:nvPr/>
        </p:nvSpPr>
        <p:spPr bwMode="auto">
          <a:xfrm flipH="1">
            <a:off x="2924175" y="2595563"/>
            <a:ext cx="493713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7" name="Line 21"/>
          <p:cNvSpPr>
            <a:spLocks noChangeShapeType="1"/>
          </p:cNvSpPr>
          <p:nvPr/>
        </p:nvSpPr>
        <p:spPr bwMode="auto">
          <a:xfrm>
            <a:off x="3705225" y="2627313"/>
            <a:ext cx="360363" cy="5842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8" name="Line 22"/>
          <p:cNvSpPr>
            <a:spLocks noChangeShapeType="1"/>
          </p:cNvSpPr>
          <p:nvPr/>
        </p:nvSpPr>
        <p:spPr bwMode="auto">
          <a:xfrm flipH="1">
            <a:off x="6677025" y="3722688"/>
            <a:ext cx="0" cy="674687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9" name="Line 23"/>
          <p:cNvSpPr>
            <a:spLocks noChangeShapeType="1"/>
          </p:cNvSpPr>
          <p:nvPr/>
        </p:nvSpPr>
        <p:spPr bwMode="auto">
          <a:xfrm flipH="1">
            <a:off x="4157663" y="3741738"/>
            <a:ext cx="15875" cy="70485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60" name="Line 24"/>
          <p:cNvSpPr>
            <a:spLocks noChangeShapeType="1"/>
          </p:cNvSpPr>
          <p:nvPr/>
        </p:nvSpPr>
        <p:spPr bwMode="auto">
          <a:xfrm flipH="1">
            <a:off x="2422525" y="3789363"/>
            <a:ext cx="269875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61" name="Line 25"/>
          <p:cNvSpPr>
            <a:spLocks noChangeShapeType="1"/>
          </p:cNvSpPr>
          <p:nvPr/>
        </p:nvSpPr>
        <p:spPr bwMode="auto">
          <a:xfrm>
            <a:off x="2903538" y="3778250"/>
            <a:ext cx="330200" cy="7207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62" name="Line 26"/>
          <p:cNvSpPr>
            <a:spLocks noChangeShapeType="1"/>
          </p:cNvSpPr>
          <p:nvPr/>
        </p:nvSpPr>
        <p:spPr bwMode="auto">
          <a:xfrm>
            <a:off x="8243888" y="3689350"/>
            <a:ext cx="422275" cy="7064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63" name="Line 27"/>
          <p:cNvSpPr>
            <a:spLocks noChangeShapeType="1"/>
          </p:cNvSpPr>
          <p:nvPr/>
        </p:nvSpPr>
        <p:spPr bwMode="auto">
          <a:xfrm flipH="1">
            <a:off x="7739063" y="3738563"/>
            <a:ext cx="238125" cy="6477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8092" name="Oval 28"/>
          <p:cNvSpPr>
            <a:spLocks noChangeArrowheads="1"/>
          </p:cNvSpPr>
          <p:nvPr/>
        </p:nvSpPr>
        <p:spPr bwMode="auto">
          <a:xfrm>
            <a:off x="4716463" y="44481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4365" name="Line 29"/>
          <p:cNvSpPr>
            <a:spLocks noChangeShapeType="1"/>
          </p:cNvSpPr>
          <p:nvPr/>
        </p:nvSpPr>
        <p:spPr bwMode="auto">
          <a:xfrm>
            <a:off x="4389438" y="3741738"/>
            <a:ext cx="481012" cy="7493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8094" name="Oval 30"/>
          <p:cNvSpPr>
            <a:spLocks noChangeArrowheads="1"/>
          </p:cNvSpPr>
          <p:nvPr/>
        </p:nvSpPr>
        <p:spPr bwMode="auto">
          <a:xfrm>
            <a:off x="475037" y="517525"/>
            <a:ext cx="1530350" cy="777875"/>
          </a:xfrm>
          <a:prstGeom prst="ellipse">
            <a:avLst/>
          </a:prstGeom>
          <a:noFill/>
          <a:ln w="38100" algn="ctr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0" anchor="ctr">
            <a:spAutoFit/>
          </a:bodyPr>
          <a:lstStyle/>
          <a:p>
            <a:endParaRPr lang="ar-SA"/>
          </a:p>
        </p:txBody>
      </p:sp>
      <p:sp>
        <p:nvSpPr>
          <p:cNvPr id="88095" name="Oval 31"/>
          <p:cNvSpPr>
            <a:spLocks noChangeArrowheads="1"/>
          </p:cNvSpPr>
          <p:nvPr/>
        </p:nvSpPr>
        <p:spPr bwMode="auto">
          <a:xfrm>
            <a:off x="5621338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4368" name="Line 32"/>
          <p:cNvSpPr>
            <a:spLocks noChangeShapeType="1"/>
          </p:cNvSpPr>
          <p:nvPr/>
        </p:nvSpPr>
        <p:spPr bwMode="auto">
          <a:xfrm flipH="1">
            <a:off x="5929313" y="3575050"/>
            <a:ext cx="600075" cy="8255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635940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94" grpId="0" animBg="1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956" y="76200"/>
            <a:ext cx="7343775" cy="846137"/>
          </a:xfrm>
        </p:spPr>
        <p:txBody>
          <a:bodyPr/>
          <a:lstStyle/>
          <a:p>
            <a:r>
              <a:rPr lang="en-IN" sz="2400" dirty="0" smtClean="0"/>
              <a:t>Path, Length, Height and Depth of Binary Tree 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18" y="4256887"/>
            <a:ext cx="8785225" cy="2210633"/>
          </a:xfrm>
        </p:spPr>
        <p:txBody>
          <a:bodyPr/>
          <a:lstStyle/>
          <a:p>
            <a:r>
              <a:rPr lang="en-IN" sz="2000" dirty="0" smtClean="0"/>
              <a:t>Length: </a:t>
            </a:r>
            <a:r>
              <a:rPr lang="en-IN" sz="2000" dirty="0"/>
              <a:t>The </a:t>
            </a:r>
            <a:r>
              <a:rPr lang="en-IN" sz="2000" b="1" dirty="0"/>
              <a:t>length</a:t>
            </a:r>
            <a:r>
              <a:rPr lang="en-IN" sz="2000" dirty="0"/>
              <a:t> of a path is the number of nodes in the path, e.g.:</a:t>
            </a:r>
          </a:p>
          <a:p>
            <a:r>
              <a:rPr lang="en-IN" sz="2000" dirty="0" smtClean="0"/>
              <a:t>Height of a node: Length of Longest Path From Root to any leaf Node: </a:t>
            </a:r>
            <a:r>
              <a:rPr lang="pt-BR" sz="2000" dirty="0"/>
              <a:t>A → C → E → G, or A → C → E → J). </a:t>
            </a:r>
          </a:p>
          <a:p>
            <a:r>
              <a:rPr lang="en-IN" sz="2000" dirty="0" smtClean="0"/>
              <a:t>Depth of a node: The</a:t>
            </a:r>
            <a:r>
              <a:rPr lang="en-IN" sz="2000" dirty="0"/>
              <a:t> </a:t>
            </a:r>
            <a:r>
              <a:rPr lang="en-IN" sz="2000" b="1" dirty="0"/>
              <a:t>depth</a:t>
            </a:r>
            <a:r>
              <a:rPr lang="en-IN" sz="2000" dirty="0"/>
              <a:t> of a node is the length of the path from the root to that node; </a:t>
            </a:r>
            <a:endParaRPr lang="en-IN" sz="2000" dirty="0" smtClean="0"/>
          </a:p>
          <a:p>
            <a:r>
              <a:rPr lang="en-IN" sz="2000" dirty="0" smtClean="0"/>
              <a:t>For a tree, height= depth = longest path </a:t>
            </a:r>
            <a:endParaRPr lang="en-IN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410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1207875"/>
            <a:ext cx="4410343" cy="2371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48832" y="1075892"/>
            <a:ext cx="3571843" cy="19046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04825" y="3191588"/>
            <a:ext cx="26397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</a:rPr>
              <a:t>the depth of J is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</a:rPr>
              <a:t>the depth of D is 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</a:rPr>
              <a:t>the depth of A is 1</a:t>
            </a:r>
          </a:p>
        </p:txBody>
      </p:sp>
    </p:spTree>
    <p:extLst>
      <p:ext uri="{BB962C8B-B14F-4D97-AF65-F5344CB8AC3E}">
        <p14:creationId xmlns:p14="http://schemas.microsoft.com/office/powerpoint/2010/main" xmlns="" val="1425286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2625" y="609600"/>
            <a:ext cx="2593975" cy="216217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Full, Complete or Other?</a:t>
            </a:r>
          </a:p>
        </p:txBody>
      </p:sp>
      <p:sp>
        <p:nvSpPr>
          <p:cNvPr id="88067" name="Oval 3"/>
          <p:cNvSpPr>
            <a:spLocks noChangeArrowheads="1"/>
          </p:cNvSpPr>
          <p:nvPr/>
        </p:nvSpPr>
        <p:spPr bwMode="auto">
          <a:xfrm>
            <a:off x="5314950" y="7715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8068" name="Oval 4"/>
          <p:cNvSpPr>
            <a:spLocks noChangeArrowheads="1"/>
          </p:cNvSpPr>
          <p:nvPr/>
        </p:nvSpPr>
        <p:spPr bwMode="auto">
          <a:xfrm>
            <a:off x="7016750" y="206533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88069" name="Oval 5"/>
          <p:cNvSpPr>
            <a:spLocks noChangeArrowheads="1"/>
          </p:cNvSpPr>
          <p:nvPr/>
        </p:nvSpPr>
        <p:spPr bwMode="auto">
          <a:xfrm>
            <a:off x="7807325" y="31527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88070" name="Oval 6"/>
          <p:cNvSpPr>
            <a:spLocks noChangeArrowheads="1"/>
          </p:cNvSpPr>
          <p:nvPr/>
        </p:nvSpPr>
        <p:spPr bwMode="auto">
          <a:xfrm>
            <a:off x="2478088" y="31845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88071" name="Oval 7"/>
          <p:cNvSpPr>
            <a:spLocks noChangeArrowheads="1"/>
          </p:cNvSpPr>
          <p:nvPr/>
        </p:nvSpPr>
        <p:spPr bwMode="auto">
          <a:xfrm>
            <a:off x="3260725" y="20669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8072" name="Oval 8"/>
          <p:cNvSpPr>
            <a:spLocks noChangeArrowheads="1"/>
          </p:cNvSpPr>
          <p:nvPr/>
        </p:nvSpPr>
        <p:spPr bwMode="auto">
          <a:xfrm>
            <a:off x="7337425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Q</a:t>
            </a:r>
          </a:p>
        </p:txBody>
      </p:sp>
      <p:sp>
        <p:nvSpPr>
          <p:cNvPr id="88073" name="Oval 9"/>
          <p:cNvSpPr>
            <a:spLocks noChangeArrowheads="1"/>
          </p:cNvSpPr>
          <p:nvPr/>
        </p:nvSpPr>
        <p:spPr bwMode="auto">
          <a:xfrm>
            <a:off x="8528050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88074" name="Oval 10"/>
          <p:cNvSpPr>
            <a:spLocks noChangeArrowheads="1"/>
          </p:cNvSpPr>
          <p:nvPr/>
        </p:nvSpPr>
        <p:spPr bwMode="auto">
          <a:xfrm>
            <a:off x="6434138" y="31369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88075" name="Oval 11"/>
          <p:cNvSpPr>
            <a:spLocks noChangeArrowheads="1"/>
          </p:cNvSpPr>
          <p:nvPr/>
        </p:nvSpPr>
        <p:spPr bwMode="auto">
          <a:xfrm>
            <a:off x="3919538" y="316865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88076" name="Oval 12"/>
          <p:cNvSpPr>
            <a:spLocks noChangeArrowheads="1"/>
          </p:cNvSpPr>
          <p:nvPr/>
        </p:nvSpPr>
        <p:spPr bwMode="auto">
          <a:xfrm>
            <a:off x="3843338" y="44608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88077" name="Oval 13"/>
          <p:cNvSpPr>
            <a:spLocks noChangeArrowheads="1"/>
          </p:cNvSpPr>
          <p:nvPr/>
        </p:nvSpPr>
        <p:spPr bwMode="auto">
          <a:xfrm>
            <a:off x="3046413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88078" name="Oval 14"/>
          <p:cNvSpPr>
            <a:spLocks noChangeArrowheads="1"/>
          </p:cNvSpPr>
          <p:nvPr/>
        </p:nvSpPr>
        <p:spPr bwMode="auto">
          <a:xfrm>
            <a:off x="6369050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88079" name="Oval 15"/>
          <p:cNvSpPr>
            <a:spLocks noChangeArrowheads="1"/>
          </p:cNvSpPr>
          <p:nvPr/>
        </p:nvSpPr>
        <p:spPr bwMode="auto">
          <a:xfrm>
            <a:off x="2033588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14352" name="Line 16"/>
          <p:cNvSpPr>
            <a:spLocks noChangeShapeType="1"/>
          </p:cNvSpPr>
          <p:nvPr/>
        </p:nvSpPr>
        <p:spPr bwMode="auto">
          <a:xfrm flipH="1">
            <a:off x="3795713" y="1233488"/>
            <a:ext cx="1587500" cy="960437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3" name="Line 17"/>
          <p:cNvSpPr>
            <a:spLocks noChangeShapeType="1"/>
          </p:cNvSpPr>
          <p:nvPr/>
        </p:nvSpPr>
        <p:spPr bwMode="auto">
          <a:xfrm>
            <a:off x="5822950" y="1295400"/>
            <a:ext cx="1289050" cy="8842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4" name="Line 18"/>
          <p:cNvSpPr>
            <a:spLocks noChangeShapeType="1"/>
          </p:cNvSpPr>
          <p:nvPr/>
        </p:nvSpPr>
        <p:spPr bwMode="auto">
          <a:xfrm>
            <a:off x="7473950" y="2616200"/>
            <a:ext cx="523875" cy="5842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5" name="Line 19"/>
          <p:cNvSpPr>
            <a:spLocks noChangeShapeType="1"/>
          </p:cNvSpPr>
          <p:nvPr/>
        </p:nvSpPr>
        <p:spPr bwMode="auto">
          <a:xfrm flipH="1">
            <a:off x="6850063" y="2635250"/>
            <a:ext cx="344487" cy="60007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6" name="Line 20"/>
          <p:cNvSpPr>
            <a:spLocks noChangeShapeType="1"/>
          </p:cNvSpPr>
          <p:nvPr/>
        </p:nvSpPr>
        <p:spPr bwMode="auto">
          <a:xfrm flipH="1">
            <a:off x="2924175" y="2595563"/>
            <a:ext cx="493713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7" name="Line 21"/>
          <p:cNvSpPr>
            <a:spLocks noChangeShapeType="1"/>
          </p:cNvSpPr>
          <p:nvPr/>
        </p:nvSpPr>
        <p:spPr bwMode="auto">
          <a:xfrm>
            <a:off x="3705225" y="2627313"/>
            <a:ext cx="360363" cy="5842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8" name="Line 22"/>
          <p:cNvSpPr>
            <a:spLocks noChangeShapeType="1"/>
          </p:cNvSpPr>
          <p:nvPr/>
        </p:nvSpPr>
        <p:spPr bwMode="auto">
          <a:xfrm flipH="1">
            <a:off x="6677025" y="3722688"/>
            <a:ext cx="0" cy="674687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9" name="Line 23"/>
          <p:cNvSpPr>
            <a:spLocks noChangeShapeType="1"/>
          </p:cNvSpPr>
          <p:nvPr/>
        </p:nvSpPr>
        <p:spPr bwMode="auto">
          <a:xfrm flipH="1">
            <a:off x="4157663" y="3741738"/>
            <a:ext cx="15875" cy="70485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60" name="Line 24"/>
          <p:cNvSpPr>
            <a:spLocks noChangeShapeType="1"/>
          </p:cNvSpPr>
          <p:nvPr/>
        </p:nvSpPr>
        <p:spPr bwMode="auto">
          <a:xfrm flipH="1">
            <a:off x="2422525" y="3789363"/>
            <a:ext cx="269875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61" name="Line 25"/>
          <p:cNvSpPr>
            <a:spLocks noChangeShapeType="1"/>
          </p:cNvSpPr>
          <p:nvPr/>
        </p:nvSpPr>
        <p:spPr bwMode="auto">
          <a:xfrm>
            <a:off x="2903538" y="3778250"/>
            <a:ext cx="330200" cy="7207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62" name="Line 26"/>
          <p:cNvSpPr>
            <a:spLocks noChangeShapeType="1"/>
          </p:cNvSpPr>
          <p:nvPr/>
        </p:nvSpPr>
        <p:spPr bwMode="auto">
          <a:xfrm>
            <a:off x="8243888" y="3689350"/>
            <a:ext cx="422275" cy="7064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63" name="Line 27"/>
          <p:cNvSpPr>
            <a:spLocks noChangeShapeType="1"/>
          </p:cNvSpPr>
          <p:nvPr/>
        </p:nvSpPr>
        <p:spPr bwMode="auto">
          <a:xfrm flipH="1">
            <a:off x="7739063" y="3738563"/>
            <a:ext cx="238125" cy="6477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8092" name="Oval 28"/>
          <p:cNvSpPr>
            <a:spLocks noChangeArrowheads="1"/>
          </p:cNvSpPr>
          <p:nvPr/>
        </p:nvSpPr>
        <p:spPr bwMode="auto">
          <a:xfrm>
            <a:off x="4716463" y="44481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4365" name="Line 29"/>
          <p:cNvSpPr>
            <a:spLocks noChangeShapeType="1"/>
          </p:cNvSpPr>
          <p:nvPr/>
        </p:nvSpPr>
        <p:spPr bwMode="auto">
          <a:xfrm>
            <a:off x="4389438" y="3741738"/>
            <a:ext cx="481012" cy="7493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8094" name="Oval 30"/>
          <p:cNvSpPr>
            <a:spLocks noChangeArrowheads="1"/>
          </p:cNvSpPr>
          <p:nvPr/>
        </p:nvSpPr>
        <p:spPr bwMode="auto">
          <a:xfrm>
            <a:off x="475037" y="517525"/>
            <a:ext cx="1530350" cy="777875"/>
          </a:xfrm>
          <a:prstGeom prst="ellipse">
            <a:avLst/>
          </a:prstGeom>
          <a:noFill/>
          <a:ln w="38100" algn="ctr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0" anchor="ctr">
            <a:spAutoFit/>
          </a:bodyPr>
          <a:lstStyle/>
          <a:p>
            <a:endParaRPr lang="ar-SA"/>
          </a:p>
        </p:txBody>
      </p:sp>
      <p:sp>
        <p:nvSpPr>
          <p:cNvPr id="88095" name="Oval 31"/>
          <p:cNvSpPr>
            <a:spLocks noChangeArrowheads="1"/>
          </p:cNvSpPr>
          <p:nvPr/>
        </p:nvSpPr>
        <p:spPr bwMode="auto">
          <a:xfrm>
            <a:off x="5621338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4368" name="Line 32"/>
          <p:cNvSpPr>
            <a:spLocks noChangeShapeType="1"/>
          </p:cNvSpPr>
          <p:nvPr/>
        </p:nvSpPr>
        <p:spPr bwMode="auto">
          <a:xfrm flipH="1">
            <a:off x="5929313" y="3575050"/>
            <a:ext cx="600075" cy="8255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75037" y="5805264"/>
            <a:ext cx="7353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Full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- Every node has exactly two children in all levels, 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except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the last level.  </a:t>
            </a:r>
            <a:endParaRPr lang="en-US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Nodes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in last level have 0 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children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11494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9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2625" y="609600"/>
            <a:ext cx="2593975" cy="216217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Full, </a:t>
            </a:r>
            <a:b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Complete </a:t>
            </a:r>
            <a:b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or Other?</a:t>
            </a:r>
          </a:p>
        </p:txBody>
      </p:sp>
      <p:sp>
        <p:nvSpPr>
          <p:cNvPr id="86019" name="Oval 3"/>
          <p:cNvSpPr>
            <a:spLocks noChangeArrowheads="1"/>
          </p:cNvSpPr>
          <p:nvPr/>
        </p:nvSpPr>
        <p:spPr bwMode="auto">
          <a:xfrm>
            <a:off x="5314950" y="7715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6020" name="Oval 4"/>
          <p:cNvSpPr>
            <a:spLocks noChangeArrowheads="1"/>
          </p:cNvSpPr>
          <p:nvPr/>
        </p:nvSpPr>
        <p:spPr bwMode="auto">
          <a:xfrm>
            <a:off x="7016750" y="206533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86021" name="Oval 5"/>
          <p:cNvSpPr>
            <a:spLocks noChangeArrowheads="1"/>
          </p:cNvSpPr>
          <p:nvPr/>
        </p:nvSpPr>
        <p:spPr bwMode="auto">
          <a:xfrm>
            <a:off x="7807325" y="31527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86022" name="Oval 6"/>
          <p:cNvSpPr>
            <a:spLocks noChangeArrowheads="1"/>
          </p:cNvSpPr>
          <p:nvPr/>
        </p:nvSpPr>
        <p:spPr bwMode="auto">
          <a:xfrm>
            <a:off x="2478088" y="31845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86023" name="Oval 7"/>
          <p:cNvSpPr>
            <a:spLocks noChangeArrowheads="1"/>
          </p:cNvSpPr>
          <p:nvPr/>
        </p:nvSpPr>
        <p:spPr bwMode="auto">
          <a:xfrm>
            <a:off x="3260725" y="20669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6024" name="Oval 8"/>
          <p:cNvSpPr>
            <a:spLocks noChangeArrowheads="1"/>
          </p:cNvSpPr>
          <p:nvPr/>
        </p:nvSpPr>
        <p:spPr bwMode="auto">
          <a:xfrm>
            <a:off x="7337425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Q</a:t>
            </a:r>
          </a:p>
        </p:txBody>
      </p:sp>
      <p:sp>
        <p:nvSpPr>
          <p:cNvPr id="86025" name="Oval 9"/>
          <p:cNvSpPr>
            <a:spLocks noChangeArrowheads="1"/>
          </p:cNvSpPr>
          <p:nvPr/>
        </p:nvSpPr>
        <p:spPr bwMode="auto">
          <a:xfrm>
            <a:off x="2508250" y="55149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86026" name="Oval 10"/>
          <p:cNvSpPr>
            <a:spLocks noChangeArrowheads="1"/>
          </p:cNvSpPr>
          <p:nvPr/>
        </p:nvSpPr>
        <p:spPr bwMode="auto">
          <a:xfrm>
            <a:off x="8528050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86027" name="Oval 11"/>
          <p:cNvSpPr>
            <a:spLocks noChangeArrowheads="1"/>
          </p:cNvSpPr>
          <p:nvPr/>
        </p:nvSpPr>
        <p:spPr bwMode="auto">
          <a:xfrm>
            <a:off x="6434138" y="31369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86028" name="Oval 12"/>
          <p:cNvSpPr>
            <a:spLocks noChangeArrowheads="1"/>
          </p:cNvSpPr>
          <p:nvPr/>
        </p:nvSpPr>
        <p:spPr bwMode="auto">
          <a:xfrm>
            <a:off x="3919538" y="316865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86029" name="Oval 13"/>
          <p:cNvSpPr>
            <a:spLocks noChangeArrowheads="1"/>
          </p:cNvSpPr>
          <p:nvPr/>
        </p:nvSpPr>
        <p:spPr bwMode="auto">
          <a:xfrm>
            <a:off x="1382713" y="55149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86030" name="Oval 14"/>
          <p:cNvSpPr>
            <a:spLocks noChangeArrowheads="1"/>
          </p:cNvSpPr>
          <p:nvPr/>
        </p:nvSpPr>
        <p:spPr bwMode="auto">
          <a:xfrm>
            <a:off x="3843338" y="44608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86031" name="Oval 15"/>
          <p:cNvSpPr>
            <a:spLocks noChangeArrowheads="1"/>
          </p:cNvSpPr>
          <p:nvPr/>
        </p:nvSpPr>
        <p:spPr bwMode="auto">
          <a:xfrm>
            <a:off x="3046413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86032" name="Oval 16"/>
          <p:cNvSpPr>
            <a:spLocks noChangeArrowheads="1"/>
          </p:cNvSpPr>
          <p:nvPr/>
        </p:nvSpPr>
        <p:spPr bwMode="auto">
          <a:xfrm>
            <a:off x="6369050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86033" name="Oval 17"/>
          <p:cNvSpPr>
            <a:spLocks noChangeArrowheads="1"/>
          </p:cNvSpPr>
          <p:nvPr/>
        </p:nvSpPr>
        <p:spPr bwMode="auto">
          <a:xfrm>
            <a:off x="2033588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 flipH="1">
            <a:off x="3795713" y="1233488"/>
            <a:ext cx="1587500" cy="960437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>
            <a:off x="5822950" y="1295400"/>
            <a:ext cx="1289050" cy="8842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08" name="Line 20"/>
          <p:cNvSpPr>
            <a:spLocks noChangeShapeType="1"/>
          </p:cNvSpPr>
          <p:nvPr/>
        </p:nvSpPr>
        <p:spPr bwMode="auto">
          <a:xfrm>
            <a:off x="7473950" y="2616200"/>
            <a:ext cx="523875" cy="5842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09" name="Line 21"/>
          <p:cNvSpPr>
            <a:spLocks noChangeShapeType="1"/>
          </p:cNvSpPr>
          <p:nvPr/>
        </p:nvSpPr>
        <p:spPr bwMode="auto">
          <a:xfrm flipH="1">
            <a:off x="6850063" y="2635250"/>
            <a:ext cx="344487" cy="60007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0" name="Line 22"/>
          <p:cNvSpPr>
            <a:spLocks noChangeShapeType="1"/>
          </p:cNvSpPr>
          <p:nvPr/>
        </p:nvSpPr>
        <p:spPr bwMode="auto">
          <a:xfrm flipH="1">
            <a:off x="2924175" y="2595563"/>
            <a:ext cx="493713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1" name="Line 23"/>
          <p:cNvSpPr>
            <a:spLocks noChangeShapeType="1"/>
          </p:cNvSpPr>
          <p:nvPr/>
        </p:nvSpPr>
        <p:spPr bwMode="auto">
          <a:xfrm>
            <a:off x="3705225" y="2627313"/>
            <a:ext cx="360363" cy="5842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2" name="Line 24"/>
          <p:cNvSpPr>
            <a:spLocks noChangeShapeType="1"/>
          </p:cNvSpPr>
          <p:nvPr/>
        </p:nvSpPr>
        <p:spPr bwMode="auto">
          <a:xfrm flipH="1">
            <a:off x="6677025" y="3722688"/>
            <a:ext cx="0" cy="674687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 flipH="1">
            <a:off x="4157663" y="3741738"/>
            <a:ext cx="15875" cy="70485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4" name="Line 26"/>
          <p:cNvSpPr>
            <a:spLocks noChangeShapeType="1"/>
          </p:cNvSpPr>
          <p:nvPr/>
        </p:nvSpPr>
        <p:spPr bwMode="auto">
          <a:xfrm flipH="1">
            <a:off x="2422525" y="3789363"/>
            <a:ext cx="269875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5" name="Line 27"/>
          <p:cNvSpPr>
            <a:spLocks noChangeShapeType="1"/>
          </p:cNvSpPr>
          <p:nvPr/>
        </p:nvSpPr>
        <p:spPr bwMode="auto">
          <a:xfrm>
            <a:off x="2903538" y="3778250"/>
            <a:ext cx="330200" cy="7207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6" name="Line 28"/>
          <p:cNvSpPr>
            <a:spLocks noChangeShapeType="1"/>
          </p:cNvSpPr>
          <p:nvPr/>
        </p:nvSpPr>
        <p:spPr bwMode="auto">
          <a:xfrm flipH="1">
            <a:off x="1855788" y="4929188"/>
            <a:ext cx="330200" cy="62865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7" name="Line 29"/>
          <p:cNvSpPr>
            <a:spLocks noChangeShapeType="1"/>
          </p:cNvSpPr>
          <p:nvPr/>
        </p:nvSpPr>
        <p:spPr bwMode="auto">
          <a:xfrm>
            <a:off x="2397125" y="4976813"/>
            <a:ext cx="285750" cy="5556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8" name="Line 30"/>
          <p:cNvSpPr>
            <a:spLocks noChangeShapeType="1"/>
          </p:cNvSpPr>
          <p:nvPr/>
        </p:nvSpPr>
        <p:spPr bwMode="auto">
          <a:xfrm>
            <a:off x="8243888" y="3689350"/>
            <a:ext cx="422275" cy="7064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9" name="Line 31"/>
          <p:cNvSpPr>
            <a:spLocks noChangeShapeType="1"/>
          </p:cNvSpPr>
          <p:nvPr/>
        </p:nvSpPr>
        <p:spPr bwMode="auto">
          <a:xfrm flipH="1">
            <a:off x="7739063" y="3738563"/>
            <a:ext cx="238125" cy="6477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6048" name="Oval 32"/>
          <p:cNvSpPr>
            <a:spLocks noChangeArrowheads="1"/>
          </p:cNvSpPr>
          <p:nvPr/>
        </p:nvSpPr>
        <p:spPr bwMode="auto">
          <a:xfrm>
            <a:off x="4716463" y="44481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2321" name="Line 33"/>
          <p:cNvSpPr>
            <a:spLocks noChangeShapeType="1"/>
          </p:cNvSpPr>
          <p:nvPr/>
        </p:nvSpPr>
        <p:spPr bwMode="auto">
          <a:xfrm>
            <a:off x="4389438" y="3741738"/>
            <a:ext cx="481012" cy="7493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6050" name="Oval 34"/>
          <p:cNvSpPr>
            <a:spLocks noChangeArrowheads="1"/>
          </p:cNvSpPr>
          <p:nvPr/>
        </p:nvSpPr>
        <p:spPr bwMode="auto">
          <a:xfrm>
            <a:off x="381000" y="1612851"/>
            <a:ext cx="2894013" cy="808037"/>
          </a:xfrm>
          <a:prstGeom prst="ellipse">
            <a:avLst/>
          </a:prstGeom>
          <a:noFill/>
          <a:ln w="38100" algn="ctr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0" anchor="ctr">
            <a:spAutoFit/>
          </a:bodyPr>
          <a:lstStyle/>
          <a:p>
            <a:endParaRPr lang="ar-SA"/>
          </a:p>
        </p:txBody>
      </p:sp>
      <p:sp>
        <p:nvSpPr>
          <p:cNvPr id="86051" name="Oval 35"/>
          <p:cNvSpPr>
            <a:spLocks noChangeArrowheads="1"/>
          </p:cNvSpPr>
          <p:nvPr/>
        </p:nvSpPr>
        <p:spPr bwMode="auto">
          <a:xfrm>
            <a:off x="5621338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2324" name="Line 36"/>
          <p:cNvSpPr>
            <a:spLocks noChangeShapeType="1"/>
          </p:cNvSpPr>
          <p:nvPr/>
        </p:nvSpPr>
        <p:spPr bwMode="auto">
          <a:xfrm flipH="1">
            <a:off x="5929313" y="3575050"/>
            <a:ext cx="600075" cy="8255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464718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5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2625" y="609600"/>
            <a:ext cx="2593975" cy="216217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Full, </a:t>
            </a:r>
            <a:b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Complete </a:t>
            </a:r>
            <a:b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or Other?</a:t>
            </a:r>
          </a:p>
        </p:txBody>
      </p:sp>
      <p:sp>
        <p:nvSpPr>
          <p:cNvPr id="86019" name="Oval 3"/>
          <p:cNvSpPr>
            <a:spLocks noChangeArrowheads="1"/>
          </p:cNvSpPr>
          <p:nvPr/>
        </p:nvSpPr>
        <p:spPr bwMode="auto">
          <a:xfrm>
            <a:off x="5314950" y="7715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6020" name="Oval 4"/>
          <p:cNvSpPr>
            <a:spLocks noChangeArrowheads="1"/>
          </p:cNvSpPr>
          <p:nvPr/>
        </p:nvSpPr>
        <p:spPr bwMode="auto">
          <a:xfrm>
            <a:off x="7016750" y="206533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86021" name="Oval 5"/>
          <p:cNvSpPr>
            <a:spLocks noChangeArrowheads="1"/>
          </p:cNvSpPr>
          <p:nvPr/>
        </p:nvSpPr>
        <p:spPr bwMode="auto">
          <a:xfrm>
            <a:off x="7807325" y="31527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86022" name="Oval 6"/>
          <p:cNvSpPr>
            <a:spLocks noChangeArrowheads="1"/>
          </p:cNvSpPr>
          <p:nvPr/>
        </p:nvSpPr>
        <p:spPr bwMode="auto">
          <a:xfrm>
            <a:off x="2478088" y="31845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86023" name="Oval 7"/>
          <p:cNvSpPr>
            <a:spLocks noChangeArrowheads="1"/>
          </p:cNvSpPr>
          <p:nvPr/>
        </p:nvSpPr>
        <p:spPr bwMode="auto">
          <a:xfrm>
            <a:off x="3260725" y="20669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6024" name="Oval 8"/>
          <p:cNvSpPr>
            <a:spLocks noChangeArrowheads="1"/>
          </p:cNvSpPr>
          <p:nvPr/>
        </p:nvSpPr>
        <p:spPr bwMode="auto">
          <a:xfrm>
            <a:off x="7337425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Q</a:t>
            </a:r>
          </a:p>
        </p:txBody>
      </p:sp>
      <p:sp>
        <p:nvSpPr>
          <p:cNvPr id="86025" name="Oval 9"/>
          <p:cNvSpPr>
            <a:spLocks noChangeArrowheads="1"/>
          </p:cNvSpPr>
          <p:nvPr/>
        </p:nvSpPr>
        <p:spPr bwMode="auto">
          <a:xfrm>
            <a:off x="2508250" y="55149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86026" name="Oval 10"/>
          <p:cNvSpPr>
            <a:spLocks noChangeArrowheads="1"/>
          </p:cNvSpPr>
          <p:nvPr/>
        </p:nvSpPr>
        <p:spPr bwMode="auto">
          <a:xfrm>
            <a:off x="8528050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86027" name="Oval 11"/>
          <p:cNvSpPr>
            <a:spLocks noChangeArrowheads="1"/>
          </p:cNvSpPr>
          <p:nvPr/>
        </p:nvSpPr>
        <p:spPr bwMode="auto">
          <a:xfrm>
            <a:off x="6434138" y="31369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86028" name="Oval 12"/>
          <p:cNvSpPr>
            <a:spLocks noChangeArrowheads="1"/>
          </p:cNvSpPr>
          <p:nvPr/>
        </p:nvSpPr>
        <p:spPr bwMode="auto">
          <a:xfrm>
            <a:off x="3919538" y="316865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86029" name="Oval 13"/>
          <p:cNvSpPr>
            <a:spLocks noChangeArrowheads="1"/>
          </p:cNvSpPr>
          <p:nvPr/>
        </p:nvSpPr>
        <p:spPr bwMode="auto">
          <a:xfrm>
            <a:off x="1382713" y="55149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86030" name="Oval 14"/>
          <p:cNvSpPr>
            <a:spLocks noChangeArrowheads="1"/>
          </p:cNvSpPr>
          <p:nvPr/>
        </p:nvSpPr>
        <p:spPr bwMode="auto">
          <a:xfrm>
            <a:off x="3843338" y="44608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86031" name="Oval 15"/>
          <p:cNvSpPr>
            <a:spLocks noChangeArrowheads="1"/>
          </p:cNvSpPr>
          <p:nvPr/>
        </p:nvSpPr>
        <p:spPr bwMode="auto">
          <a:xfrm>
            <a:off x="3046413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86032" name="Oval 16"/>
          <p:cNvSpPr>
            <a:spLocks noChangeArrowheads="1"/>
          </p:cNvSpPr>
          <p:nvPr/>
        </p:nvSpPr>
        <p:spPr bwMode="auto">
          <a:xfrm>
            <a:off x="6369050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86033" name="Oval 17"/>
          <p:cNvSpPr>
            <a:spLocks noChangeArrowheads="1"/>
          </p:cNvSpPr>
          <p:nvPr/>
        </p:nvSpPr>
        <p:spPr bwMode="auto">
          <a:xfrm>
            <a:off x="2033588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 flipH="1">
            <a:off x="3795713" y="1233488"/>
            <a:ext cx="1587500" cy="960437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>
            <a:off x="5822950" y="1295400"/>
            <a:ext cx="1289050" cy="8842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08" name="Line 20"/>
          <p:cNvSpPr>
            <a:spLocks noChangeShapeType="1"/>
          </p:cNvSpPr>
          <p:nvPr/>
        </p:nvSpPr>
        <p:spPr bwMode="auto">
          <a:xfrm>
            <a:off x="7473950" y="2616200"/>
            <a:ext cx="523875" cy="5842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09" name="Line 21"/>
          <p:cNvSpPr>
            <a:spLocks noChangeShapeType="1"/>
          </p:cNvSpPr>
          <p:nvPr/>
        </p:nvSpPr>
        <p:spPr bwMode="auto">
          <a:xfrm flipH="1">
            <a:off x="6850063" y="2635250"/>
            <a:ext cx="344487" cy="60007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0" name="Line 22"/>
          <p:cNvSpPr>
            <a:spLocks noChangeShapeType="1"/>
          </p:cNvSpPr>
          <p:nvPr/>
        </p:nvSpPr>
        <p:spPr bwMode="auto">
          <a:xfrm flipH="1">
            <a:off x="2924175" y="2595563"/>
            <a:ext cx="493713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1" name="Line 23"/>
          <p:cNvSpPr>
            <a:spLocks noChangeShapeType="1"/>
          </p:cNvSpPr>
          <p:nvPr/>
        </p:nvSpPr>
        <p:spPr bwMode="auto">
          <a:xfrm>
            <a:off x="3705225" y="2627313"/>
            <a:ext cx="360363" cy="5842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2" name="Line 24"/>
          <p:cNvSpPr>
            <a:spLocks noChangeShapeType="1"/>
          </p:cNvSpPr>
          <p:nvPr/>
        </p:nvSpPr>
        <p:spPr bwMode="auto">
          <a:xfrm flipH="1">
            <a:off x="6677025" y="3722688"/>
            <a:ext cx="0" cy="674687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 flipH="1">
            <a:off x="4157663" y="3741738"/>
            <a:ext cx="15875" cy="70485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4" name="Line 26"/>
          <p:cNvSpPr>
            <a:spLocks noChangeShapeType="1"/>
          </p:cNvSpPr>
          <p:nvPr/>
        </p:nvSpPr>
        <p:spPr bwMode="auto">
          <a:xfrm flipH="1">
            <a:off x="2422525" y="3789363"/>
            <a:ext cx="269875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5" name="Line 27"/>
          <p:cNvSpPr>
            <a:spLocks noChangeShapeType="1"/>
          </p:cNvSpPr>
          <p:nvPr/>
        </p:nvSpPr>
        <p:spPr bwMode="auto">
          <a:xfrm>
            <a:off x="2903538" y="3778250"/>
            <a:ext cx="330200" cy="7207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6" name="Line 28"/>
          <p:cNvSpPr>
            <a:spLocks noChangeShapeType="1"/>
          </p:cNvSpPr>
          <p:nvPr/>
        </p:nvSpPr>
        <p:spPr bwMode="auto">
          <a:xfrm flipH="1">
            <a:off x="1855788" y="4929188"/>
            <a:ext cx="330200" cy="62865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7" name="Line 29"/>
          <p:cNvSpPr>
            <a:spLocks noChangeShapeType="1"/>
          </p:cNvSpPr>
          <p:nvPr/>
        </p:nvSpPr>
        <p:spPr bwMode="auto">
          <a:xfrm>
            <a:off x="2397125" y="4976813"/>
            <a:ext cx="285750" cy="5556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8" name="Line 30"/>
          <p:cNvSpPr>
            <a:spLocks noChangeShapeType="1"/>
          </p:cNvSpPr>
          <p:nvPr/>
        </p:nvSpPr>
        <p:spPr bwMode="auto">
          <a:xfrm>
            <a:off x="8243888" y="3689350"/>
            <a:ext cx="422275" cy="7064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9" name="Line 31"/>
          <p:cNvSpPr>
            <a:spLocks noChangeShapeType="1"/>
          </p:cNvSpPr>
          <p:nvPr/>
        </p:nvSpPr>
        <p:spPr bwMode="auto">
          <a:xfrm flipH="1">
            <a:off x="7739063" y="3738563"/>
            <a:ext cx="238125" cy="6477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6048" name="Oval 32"/>
          <p:cNvSpPr>
            <a:spLocks noChangeArrowheads="1"/>
          </p:cNvSpPr>
          <p:nvPr/>
        </p:nvSpPr>
        <p:spPr bwMode="auto">
          <a:xfrm>
            <a:off x="4716463" y="44481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2321" name="Line 33"/>
          <p:cNvSpPr>
            <a:spLocks noChangeShapeType="1"/>
          </p:cNvSpPr>
          <p:nvPr/>
        </p:nvSpPr>
        <p:spPr bwMode="auto">
          <a:xfrm>
            <a:off x="4389438" y="3741738"/>
            <a:ext cx="481012" cy="7493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6050" name="Oval 34"/>
          <p:cNvSpPr>
            <a:spLocks noChangeArrowheads="1"/>
          </p:cNvSpPr>
          <p:nvPr/>
        </p:nvSpPr>
        <p:spPr bwMode="auto">
          <a:xfrm>
            <a:off x="381000" y="1612851"/>
            <a:ext cx="2894013" cy="808037"/>
          </a:xfrm>
          <a:prstGeom prst="ellipse">
            <a:avLst/>
          </a:prstGeom>
          <a:noFill/>
          <a:ln w="38100" algn="ctr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0" anchor="ctr">
            <a:spAutoFit/>
          </a:bodyPr>
          <a:lstStyle/>
          <a:p>
            <a:endParaRPr lang="ar-SA"/>
          </a:p>
        </p:txBody>
      </p:sp>
      <p:sp>
        <p:nvSpPr>
          <p:cNvPr id="86051" name="Oval 35"/>
          <p:cNvSpPr>
            <a:spLocks noChangeArrowheads="1"/>
          </p:cNvSpPr>
          <p:nvPr/>
        </p:nvSpPr>
        <p:spPr bwMode="auto">
          <a:xfrm>
            <a:off x="5621338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2324" name="Line 36"/>
          <p:cNvSpPr>
            <a:spLocks noChangeShapeType="1"/>
          </p:cNvSpPr>
          <p:nvPr/>
        </p:nvSpPr>
        <p:spPr bwMode="auto">
          <a:xfrm flipH="1">
            <a:off x="5929313" y="3575050"/>
            <a:ext cx="600075" cy="8255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876675" y="5516473"/>
            <a:ext cx="487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Complete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- Full up to second last level and last level is </a:t>
            </a: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filled 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from left to right</a:t>
            </a:r>
          </a:p>
        </p:txBody>
      </p:sp>
    </p:spTree>
    <p:extLst>
      <p:ext uri="{BB962C8B-B14F-4D97-AF65-F5344CB8AC3E}">
        <p14:creationId xmlns="" xmlns:p14="http://schemas.microsoft.com/office/powerpoint/2010/main" val="41113235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5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2625" y="609600"/>
            <a:ext cx="2593975" cy="216217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Full, Complete or   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other?</a:t>
            </a:r>
          </a:p>
        </p:txBody>
      </p:sp>
      <p:sp>
        <p:nvSpPr>
          <p:cNvPr id="81923" name="Oval 3"/>
          <p:cNvSpPr>
            <a:spLocks noChangeArrowheads="1"/>
          </p:cNvSpPr>
          <p:nvPr/>
        </p:nvSpPr>
        <p:spPr bwMode="auto">
          <a:xfrm>
            <a:off x="4505325" y="105568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1924" name="Oval 4"/>
          <p:cNvSpPr>
            <a:spLocks noChangeArrowheads="1"/>
          </p:cNvSpPr>
          <p:nvPr/>
        </p:nvSpPr>
        <p:spPr bwMode="auto">
          <a:xfrm>
            <a:off x="6221413" y="20955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81925" name="Oval 5"/>
          <p:cNvSpPr>
            <a:spLocks noChangeArrowheads="1"/>
          </p:cNvSpPr>
          <p:nvPr/>
        </p:nvSpPr>
        <p:spPr bwMode="auto">
          <a:xfrm>
            <a:off x="6221413" y="322738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81926" name="Oval 6"/>
          <p:cNvSpPr>
            <a:spLocks noChangeArrowheads="1"/>
          </p:cNvSpPr>
          <p:nvPr/>
        </p:nvSpPr>
        <p:spPr bwMode="auto">
          <a:xfrm>
            <a:off x="2268538" y="322738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81927" name="Oval 7"/>
          <p:cNvSpPr>
            <a:spLocks noChangeArrowheads="1"/>
          </p:cNvSpPr>
          <p:nvPr/>
        </p:nvSpPr>
        <p:spPr bwMode="auto">
          <a:xfrm>
            <a:off x="3425825" y="20955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1928" name="Oval 8"/>
          <p:cNvSpPr>
            <a:spLocks noChangeArrowheads="1"/>
          </p:cNvSpPr>
          <p:nvPr/>
        </p:nvSpPr>
        <p:spPr bwMode="auto">
          <a:xfrm>
            <a:off x="5330825" y="54102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81929" name="Oval 9"/>
          <p:cNvSpPr>
            <a:spLocks noChangeArrowheads="1"/>
          </p:cNvSpPr>
          <p:nvPr/>
        </p:nvSpPr>
        <p:spPr bwMode="auto">
          <a:xfrm>
            <a:off x="3992563" y="54102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81930" name="Oval 10"/>
          <p:cNvSpPr>
            <a:spLocks noChangeArrowheads="1"/>
          </p:cNvSpPr>
          <p:nvPr/>
        </p:nvSpPr>
        <p:spPr bwMode="auto">
          <a:xfrm>
            <a:off x="7226300" y="54102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81931" name="Oval 11"/>
          <p:cNvSpPr>
            <a:spLocks noChangeArrowheads="1"/>
          </p:cNvSpPr>
          <p:nvPr/>
        </p:nvSpPr>
        <p:spPr bwMode="auto">
          <a:xfrm>
            <a:off x="5203825" y="322738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81932" name="Oval 12"/>
          <p:cNvSpPr>
            <a:spLocks noChangeArrowheads="1"/>
          </p:cNvSpPr>
          <p:nvPr/>
        </p:nvSpPr>
        <p:spPr bwMode="auto">
          <a:xfrm>
            <a:off x="3933825" y="322738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81933" name="Oval 13"/>
          <p:cNvSpPr>
            <a:spLocks noChangeArrowheads="1"/>
          </p:cNvSpPr>
          <p:nvPr/>
        </p:nvSpPr>
        <p:spPr bwMode="auto">
          <a:xfrm>
            <a:off x="2867025" y="54102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81934" name="Oval 14"/>
          <p:cNvSpPr>
            <a:spLocks noChangeArrowheads="1"/>
          </p:cNvSpPr>
          <p:nvPr/>
        </p:nvSpPr>
        <p:spPr bwMode="auto">
          <a:xfrm>
            <a:off x="3933825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81935" name="Oval 15"/>
          <p:cNvSpPr>
            <a:spLocks noChangeArrowheads="1"/>
          </p:cNvSpPr>
          <p:nvPr/>
        </p:nvSpPr>
        <p:spPr bwMode="auto">
          <a:xfrm>
            <a:off x="2867025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81936" name="Oval 16"/>
          <p:cNvSpPr>
            <a:spLocks noChangeArrowheads="1"/>
          </p:cNvSpPr>
          <p:nvPr/>
        </p:nvSpPr>
        <p:spPr bwMode="auto">
          <a:xfrm>
            <a:off x="6221413" y="43561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1937" name="Oval 17"/>
          <p:cNvSpPr>
            <a:spLocks noChangeArrowheads="1"/>
          </p:cNvSpPr>
          <p:nvPr/>
        </p:nvSpPr>
        <p:spPr bwMode="auto">
          <a:xfrm>
            <a:off x="1854200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 flipH="1">
            <a:off x="3929063" y="1517650"/>
            <a:ext cx="658812" cy="690563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>
            <a:off x="5057775" y="1519238"/>
            <a:ext cx="1258888" cy="779462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2" name="Line 20"/>
          <p:cNvSpPr>
            <a:spLocks noChangeShapeType="1"/>
          </p:cNvSpPr>
          <p:nvPr/>
        </p:nvSpPr>
        <p:spPr bwMode="auto">
          <a:xfrm>
            <a:off x="6529388" y="2692400"/>
            <a:ext cx="0" cy="5540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3" name="Line 21"/>
          <p:cNvSpPr>
            <a:spLocks noChangeShapeType="1"/>
          </p:cNvSpPr>
          <p:nvPr/>
        </p:nvSpPr>
        <p:spPr bwMode="auto">
          <a:xfrm flipH="1">
            <a:off x="5694363" y="2590800"/>
            <a:ext cx="614362" cy="7191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4" name="Line 22"/>
          <p:cNvSpPr>
            <a:spLocks noChangeShapeType="1"/>
          </p:cNvSpPr>
          <p:nvPr/>
        </p:nvSpPr>
        <p:spPr bwMode="auto">
          <a:xfrm flipH="1">
            <a:off x="2773363" y="2593975"/>
            <a:ext cx="779462" cy="7493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>
            <a:off x="3824288" y="2641600"/>
            <a:ext cx="239712" cy="60007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6" name="Line 24"/>
          <p:cNvSpPr>
            <a:spLocks noChangeShapeType="1"/>
          </p:cNvSpPr>
          <p:nvPr/>
        </p:nvSpPr>
        <p:spPr bwMode="auto">
          <a:xfrm flipH="1">
            <a:off x="6529388" y="3813175"/>
            <a:ext cx="0" cy="569913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7" name="Line 25"/>
          <p:cNvSpPr>
            <a:spLocks noChangeShapeType="1"/>
          </p:cNvSpPr>
          <p:nvPr/>
        </p:nvSpPr>
        <p:spPr bwMode="auto">
          <a:xfrm flipH="1">
            <a:off x="4233863" y="3846513"/>
            <a:ext cx="0" cy="569912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8" name="Line 26"/>
          <p:cNvSpPr>
            <a:spLocks noChangeShapeType="1"/>
          </p:cNvSpPr>
          <p:nvPr/>
        </p:nvSpPr>
        <p:spPr bwMode="auto">
          <a:xfrm flipH="1">
            <a:off x="2243138" y="3789363"/>
            <a:ext cx="269875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9" name="Line 27"/>
          <p:cNvSpPr>
            <a:spLocks noChangeShapeType="1"/>
          </p:cNvSpPr>
          <p:nvPr/>
        </p:nvSpPr>
        <p:spPr bwMode="auto">
          <a:xfrm>
            <a:off x="2724150" y="3778250"/>
            <a:ext cx="330200" cy="7207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20" name="Line 28"/>
          <p:cNvSpPr>
            <a:spLocks noChangeShapeType="1"/>
          </p:cNvSpPr>
          <p:nvPr/>
        </p:nvSpPr>
        <p:spPr bwMode="auto">
          <a:xfrm flipH="1">
            <a:off x="3175000" y="4959350"/>
            <a:ext cx="0" cy="50958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21" name="Line 29"/>
          <p:cNvSpPr>
            <a:spLocks noChangeShapeType="1"/>
          </p:cNvSpPr>
          <p:nvPr/>
        </p:nvSpPr>
        <p:spPr bwMode="auto">
          <a:xfrm>
            <a:off x="3341688" y="4932363"/>
            <a:ext cx="735012" cy="6604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22" name="Line 30"/>
          <p:cNvSpPr>
            <a:spLocks noChangeShapeType="1"/>
          </p:cNvSpPr>
          <p:nvPr/>
        </p:nvSpPr>
        <p:spPr bwMode="auto">
          <a:xfrm>
            <a:off x="6688138" y="4860925"/>
            <a:ext cx="676275" cy="690563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23" name="Line 31"/>
          <p:cNvSpPr>
            <a:spLocks noChangeShapeType="1"/>
          </p:cNvSpPr>
          <p:nvPr/>
        </p:nvSpPr>
        <p:spPr bwMode="auto">
          <a:xfrm flipH="1">
            <a:off x="5822950" y="4864100"/>
            <a:ext cx="538163" cy="61595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1952" name="Oval 32"/>
          <p:cNvSpPr>
            <a:spLocks noChangeArrowheads="1"/>
          </p:cNvSpPr>
          <p:nvPr/>
        </p:nvSpPr>
        <p:spPr bwMode="auto">
          <a:xfrm>
            <a:off x="5046663" y="438785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8225" name="Line 33"/>
          <p:cNvSpPr>
            <a:spLocks noChangeShapeType="1"/>
          </p:cNvSpPr>
          <p:nvPr/>
        </p:nvSpPr>
        <p:spPr bwMode="auto">
          <a:xfrm>
            <a:off x="4433888" y="3802063"/>
            <a:ext cx="704850" cy="6604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1363663" y="1721643"/>
            <a:ext cx="1574800" cy="747713"/>
          </a:xfrm>
          <a:prstGeom prst="ellipse">
            <a:avLst/>
          </a:prstGeom>
          <a:noFill/>
          <a:ln w="38100" algn="ctr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0" anchor="ctr">
            <a:spAutoFit/>
          </a:bodyPr>
          <a:lstStyle/>
          <a:p>
            <a:endParaRPr lang="ar-SA"/>
          </a:p>
        </p:txBody>
      </p:sp>
    </p:spTree>
    <p:extLst>
      <p:ext uri="{BB962C8B-B14F-4D97-AF65-F5344CB8AC3E}">
        <p14:creationId xmlns="" xmlns:p14="http://schemas.microsoft.com/office/powerpoint/2010/main" val="33924999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2625" y="609600"/>
            <a:ext cx="2593975" cy="216217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Full, Complete or   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other?</a:t>
            </a:r>
          </a:p>
        </p:txBody>
      </p:sp>
      <p:sp>
        <p:nvSpPr>
          <p:cNvPr id="81923" name="Oval 3"/>
          <p:cNvSpPr>
            <a:spLocks noChangeArrowheads="1"/>
          </p:cNvSpPr>
          <p:nvPr/>
        </p:nvSpPr>
        <p:spPr bwMode="auto">
          <a:xfrm>
            <a:off x="4505325" y="105568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1924" name="Oval 4"/>
          <p:cNvSpPr>
            <a:spLocks noChangeArrowheads="1"/>
          </p:cNvSpPr>
          <p:nvPr/>
        </p:nvSpPr>
        <p:spPr bwMode="auto">
          <a:xfrm>
            <a:off x="6221413" y="20955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81925" name="Oval 5"/>
          <p:cNvSpPr>
            <a:spLocks noChangeArrowheads="1"/>
          </p:cNvSpPr>
          <p:nvPr/>
        </p:nvSpPr>
        <p:spPr bwMode="auto">
          <a:xfrm>
            <a:off x="6221413" y="322738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81926" name="Oval 6"/>
          <p:cNvSpPr>
            <a:spLocks noChangeArrowheads="1"/>
          </p:cNvSpPr>
          <p:nvPr/>
        </p:nvSpPr>
        <p:spPr bwMode="auto">
          <a:xfrm>
            <a:off x="2268538" y="322738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81927" name="Oval 7"/>
          <p:cNvSpPr>
            <a:spLocks noChangeArrowheads="1"/>
          </p:cNvSpPr>
          <p:nvPr/>
        </p:nvSpPr>
        <p:spPr bwMode="auto">
          <a:xfrm>
            <a:off x="3425825" y="20955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1928" name="Oval 8"/>
          <p:cNvSpPr>
            <a:spLocks noChangeArrowheads="1"/>
          </p:cNvSpPr>
          <p:nvPr/>
        </p:nvSpPr>
        <p:spPr bwMode="auto">
          <a:xfrm>
            <a:off x="5330825" y="54102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81929" name="Oval 9"/>
          <p:cNvSpPr>
            <a:spLocks noChangeArrowheads="1"/>
          </p:cNvSpPr>
          <p:nvPr/>
        </p:nvSpPr>
        <p:spPr bwMode="auto">
          <a:xfrm>
            <a:off x="3992563" y="54102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81930" name="Oval 10"/>
          <p:cNvSpPr>
            <a:spLocks noChangeArrowheads="1"/>
          </p:cNvSpPr>
          <p:nvPr/>
        </p:nvSpPr>
        <p:spPr bwMode="auto">
          <a:xfrm>
            <a:off x="7226300" y="54102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81931" name="Oval 11"/>
          <p:cNvSpPr>
            <a:spLocks noChangeArrowheads="1"/>
          </p:cNvSpPr>
          <p:nvPr/>
        </p:nvSpPr>
        <p:spPr bwMode="auto">
          <a:xfrm>
            <a:off x="5203825" y="322738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81932" name="Oval 12"/>
          <p:cNvSpPr>
            <a:spLocks noChangeArrowheads="1"/>
          </p:cNvSpPr>
          <p:nvPr/>
        </p:nvSpPr>
        <p:spPr bwMode="auto">
          <a:xfrm>
            <a:off x="3933825" y="322738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81933" name="Oval 13"/>
          <p:cNvSpPr>
            <a:spLocks noChangeArrowheads="1"/>
          </p:cNvSpPr>
          <p:nvPr/>
        </p:nvSpPr>
        <p:spPr bwMode="auto">
          <a:xfrm>
            <a:off x="2867025" y="54102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81934" name="Oval 14"/>
          <p:cNvSpPr>
            <a:spLocks noChangeArrowheads="1"/>
          </p:cNvSpPr>
          <p:nvPr/>
        </p:nvSpPr>
        <p:spPr bwMode="auto">
          <a:xfrm>
            <a:off x="3933825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81935" name="Oval 15"/>
          <p:cNvSpPr>
            <a:spLocks noChangeArrowheads="1"/>
          </p:cNvSpPr>
          <p:nvPr/>
        </p:nvSpPr>
        <p:spPr bwMode="auto">
          <a:xfrm>
            <a:off x="2867025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81936" name="Oval 16"/>
          <p:cNvSpPr>
            <a:spLocks noChangeArrowheads="1"/>
          </p:cNvSpPr>
          <p:nvPr/>
        </p:nvSpPr>
        <p:spPr bwMode="auto">
          <a:xfrm>
            <a:off x="6221413" y="43561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1937" name="Oval 17"/>
          <p:cNvSpPr>
            <a:spLocks noChangeArrowheads="1"/>
          </p:cNvSpPr>
          <p:nvPr/>
        </p:nvSpPr>
        <p:spPr bwMode="auto">
          <a:xfrm>
            <a:off x="1854200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 flipH="1">
            <a:off x="3929063" y="1517650"/>
            <a:ext cx="658812" cy="690563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>
            <a:off x="5057775" y="1519238"/>
            <a:ext cx="1258888" cy="779462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2" name="Line 20"/>
          <p:cNvSpPr>
            <a:spLocks noChangeShapeType="1"/>
          </p:cNvSpPr>
          <p:nvPr/>
        </p:nvSpPr>
        <p:spPr bwMode="auto">
          <a:xfrm>
            <a:off x="6529388" y="2692400"/>
            <a:ext cx="0" cy="5540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3" name="Line 21"/>
          <p:cNvSpPr>
            <a:spLocks noChangeShapeType="1"/>
          </p:cNvSpPr>
          <p:nvPr/>
        </p:nvSpPr>
        <p:spPr bwMode="auto">
          <a:xfrm flipH="1">
            <a:off x="5694363" y="2590800"/>
            <a:ext cx="614362" cy="7191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4" name="Line 22"/>
          <p:cNvSpPr>
            <a:spLocks noChangeShapeType="1"/>
          </p:cNvSpPr>
          <p:nvPr/>
        </p:nvSpPr>
        <p:spPr bwMode="auto">
          <a:xfrm flipH="1">
            <a:off x="2773363" y="2593975"/>
            <a:ext cx="779462" cy="7493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>
            <a:off x="3824288" y="2641600"/>
            <a:ext cx="239712" cy="60007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6" name="Line 24"/>
          <p:cNvSpPr>
            <a:spLocks noChangeShapeType="1"/>
          </p:cNvSpPr>
          <p:nvPr/>
        </p:nvSpPr>
        <p:spPr bwMode="auto">
          <a:xfrm flipH="1">
            <a:off x="6529388" y="3813175"/>
            <a:ext cx="0" cy="569913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7" name="Line 25"/>
          <p:cNvSpPr>
            <a:spLocks noChangeShapeType="1"/>
          </p:cNvSpPr>
          <p:nvPr/>
        </p:nvSpPr>
        <p:spPr bwMode="auto">
          <a:xfrm flipH="1">
            <a:off x="4233863" y="3846513"/>
            <a:ext cx="0" cy="569912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8" name="Line 26"/>
          <p:cNvSpPr>
            <a:spLocks noChangeShapeType="1"/>
          </p:cNvSpPr>
          <p:nvPr/>
        </p:nvSpPr>
        <p:spPr bwMode="auto">
          <a:xfrm flipH="1">
            <a:off x="2243138" y="3789363"/>
            <a:ext cx="269875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9" name="Line 27"/>
          <p:cNvSpPr>
            <a:spLocks noChangeShapeType="1"/>
          </p:cNvSpPr>
          <p:nvPr/>
        </p:nvSpPr>
        <p:spPr bwMode="auto">
          <a:xfrm>
            <a:off x="2724150" y="3778250"/>
            <a:ext cx="330200" cy="7207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20" name="Line 28"/>
          <p:cNvSpPr>
            <a:spLocks noChangeShapeType="1"/>
          </p:cNvSpPr>
          <p:nvPr/>
        </p:nvSpPr>
        <p:spPr bwMode="auto">
          <a:xfrm flipH="1">
            <a:off x="3175000" y="4959350"/>
            <a:ext cx="0" cy="50958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21" name="Line 29"/>
          <p:cNvSpPr>
            <a:spLocks noChangeShapeType="1"/>
          </p:cNvSpPr>
          <p:nvPr/>
        </p:nvSpPr>
        <p:spPr bwMode="auto">
          <a:xfrm>
            <a:off x="3341688" y="4932363"/>
            <a:ext cx="735012" cy="6604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22" name="Line 30"/>
          <p:cNvSpPr>
            <a:spLocks noChangeShapeType="1"/>
          </p:cNvSpPr>
          <p:nvPr/>
        </p:nvSpPr>
        <p:spPr bwMode="auto">
          <a:xfrm>
            <a:off x="6688138" y="4860925"/>
            <a:ext cx="676275" cy="690563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23" name="Line 31"/>
          <p:cNvSpPr>
            <a:spLocks noChangeShapeType="1"/>
          </p:cNvSpPr>
          <p:nvPr/>
        </p:nvSpPr>
        <p:spPr bwMode="auto">
          <a:xfrm flipH="1">
            <a:off x="5822950" y="4864100"/>
            <a:ext cx="538163" cy="61595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1952" name="Oval 32"/>
          <p:cNvSpPr>
            <a:spLocks noChangeArrowheads="1"/>
          </p:cNvSpPr>
          <p:nvPr/>
        </p:nvSpPr>
        <p:spPr bwMode="auto">
          <a:xfrm>
            <a:off x="5046663" y="438785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8225" name="Line 33"/>
          <p:cNvSpPr>
            <a:spLocks noChangeShapeType="1"/>
          </p:cNvSpPr>
          <p:nvPr/>
        </p:nvSpPr>
        <p:spPr bwMode="auto">
          <a:xfrm>
            <a:off x="4433888" y="3802063"/>
            <a:ext cx="704850" cy="6604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1363663" y="1721643"/>
            <a:ext cx="1574800" cy="747713"/>
          </a:xfrm>
          <a:prstGeom prst="ellipse">
            <a:avLst/>
          </a:prstGeom>
          <a:noFill/>
          <a:ln w="38100" algn="ctr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0" anchor="ctr">
            <a:spAutoFit/>
          </a:bodyPr>
          <a:lstStyle/>
          <a:p>
            <a:endParaRPr lang="ar-SA"/>
          </a:p>
        </p:txBody>
      </p:sp>
      <p:sp>
        <p:nvSpPr>
          <p:cNvPr id="2" name="Rectangle 1"/>
          <p:cNvSpPr/>
          <p:nvPr/>
        </p:nvSpPr>
        <p:spPr>
          <a:xfrm>
            <a:off x="283268" y="6309320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Other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- not full or complete</a:t>
            </a:r>
          </a:p>
        </p:txBody>
      </p:sp>
    </p:spTree>
    <p:extLst>
      <p:ext uri="{BB962C8B-B14F-4D97-AF65-F5344CB8AC3E}">
        <p14:creationId xmlns="" xmlns:p14="http://schemas.microsoft.com/office/powerpoint/2010/main" val="28282478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Processing of a Tree</a:t>
            </a:r>
          </a:p>
          <a:p>
            <a:r>
              <a:rPr lang="en-US" dirty="0" smtClean="0"/>
              <a:t>Traversing of a Tree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877884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5"/>
          <p:cNvSpPr txBox="1">
            <a:spLocks noChangeArrowheads="1"/>
          </p:cNvSpPr>
          <p:nvPr/>
        </p:nvSpPr>
        <p:spPr bwMode="auto">
          <a:xfrm>
            <a:off x="228600" y="1752600"/>
            <a:ext cx="8763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</a:p>
          <a:p>
            <a:pPr eaLnBrk="1" hangingPunct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process a node means to perform some simple operation like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printing the contents of the node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or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updating the contents of the node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5363" name="Text Box 6"/>
          <p:cNvSpPr txBox="1">
            <a:spLocks noChangeArrowheads="1"/>
          </p:cNvSpPr>
          <p:nvPr/>
        </p:nvSpPr>
        <p:spPr bwMode="auto">
          <a:xfrm>
            <a:off x="228600" y="3124200"/>
            <a:ext cx="8763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Traversal</a:t>
            </a:r>
          </a:p>
          <a:p>
            <a:pPr eaLnBrk="1" hangingPunct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traverse a finite collection of objects means to process each object in the collection exactly once</a:t>
            </a:r>
          </a:p>
        </p:txBody>
      </p:sp>
      <p:sp>
        <p:nvSpPr>
          <p:cNvPr id="15364" name="Rectangle 8"/>
          <p:cNvSpPr>
            <a:spLocks noChangeArrowheads="1"/>
          </p:cNvSpPr>
          <p:nvPr/>
        </p:nvSpPr>
        <p:spPr bwMode="auto">
          <a:xfrm>
            <a:off x="304800" y="4495800"/>
            <a:ext cx="787087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/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  <a:p>
            <a:pPr marL="342900" indent="-342900">
              <a:buFontTx/>
              <a:buAutoNum type="arabicPeriod"/>
            </a:pP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List traversal – to process each element of list exactly once</a:t>
            </a:r>
          </a:p>
          <a:p>
            <a:pPr marL="342900" indent="-342900">
              <a:buFontTx/>
              <a:buAutoNum type="arabicPeriod"/>
            </a:pP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Tree traversal – to process each node of tree exactly once 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01851" y="331787"/>
            <a:ext cx="5257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000" b="1" dirty="0">
                <a:solidFill>
                  <a:srgbClr val="C9030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Binary Tree Traversal</a:t>
            </a:r>
          </a:p>
        </p:txBody>
      </p:sp>
    </p:spTree>
    <p:extLst>
      <p:ext uri="{BB962C8B-B14F-4D97-AF65-F5344CB8AC3E}">
        <p14:creationId xmlns="" xmlns:p14="http://schemas.microsoft.com/office/powerpoint/2010/main" val="395019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Tree </a:t>
            </a:r>
            <a:r>
              <a:rPr lang="en-US" altLang="en-US" dirty="0">
                <a:latin typeface="Arial" charset="0"/>
                <a:cs typeface="Arial" charset="0"/>
              </a:rPr>
              <a:t>traversals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T</a:t>
            </a:r>
            <a:r>
              <a:rPr lang="en-US" altLang="en-US" dirty="0" smtClean="0">
                <a:latin typeface="Arial" charset="0"/>
                <a:cs typeface="Arial" charset="0"/>
              </a:rPr>
              <a:t>ree traversals: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means of visiting all the objects in a tree data structure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Breadth-first traversals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Depth-first traversals</a:t>
            </a:r>
          </a:p>
          <a:p>
            <a:pPr lvl="3"/>
            <a:r>
              <a:rPr lang="en-US" altLang="en-US" dirty="0" smtClean="0">
                <a:latin typeface="Arial" charset="0"/>
                <a:cs typeface="Arial" charset="0"/>
              </a:rPr>
              <a:t>Pre-order and Post-order depth-first traversals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Applications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General guidelines</a:t>
            </a:r>
          </a:p>
        </p:txBody>
      </p:sp>
    </p:spTree>
    <p:extLst>
      <p:ext uri="{BB962C8B-B14F-4D97-AF65-F5344CB8AC3E}">
        <p14:creationId xmlns="" xmlns:p14="http://schemas.microsoft.com/office/powerpoint/2010/main" val="7113245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Non-recursive definition: </a:t>
            </a:r>
            <a:r>
              <a:rPr lang="en-US" dirty="0" smtClean="0"/>
              <a:t>A </a:t>
            </a:r>
            <a:r>
              <a:rPr lang="en-US" dirty="0"/>
              <a:t>tree consists of a set of nodes and a set of directed edges that connect pairs of nodes.</a:t>
            </a:r>
          </a:p>
          <a:p>
            <a:pPr lvl="1"/>
            <a:r>
              <a:rPr lang="en-US" dirty="0"/>
              <a:t>One node is distinguished as the root</a:t>
            </a:r>
          </a:p>
          <a:p>
            <a:pPr lvl="1"/>
            <a:r>
              <a:rPr lang="en-US" dirty="0"/>
              <a:t>Every node c, except the root, is connected by an edge from exactly one other node p. Node p is c’s parent, and c is one of p’s children</a:t>
            </a:r>
          </a:p>
          <a:p>
            <a:pPr lvl="1"/>
            <a:r>
              <a:rPr lang="en-US" dirty="0"/>
              <a:t>A unique path traverses from the root to each node. The number of edges that must be followed is the path length.</a:t>
            </a:r>
          </a:p>
          <a:p>
            <a:pPr lvl="1"/>
            <a:r>
              <a:rPr lang="en-US" dirty="0"/>
              <a:t>A leaf is a node that has no children.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616666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All the objects stored in an array or linked list can be accessed sequentially.</a:t>
            </a:r>
          </a:p>
          <a:p>
            <a:r>
              <a:rPr lang="en-US" altLang="en-US" dirty="0" smtClean="0">
                <a:latin typeface="Arial" charset="0"/>
                <a:cs typeface="Arial" charset="0"/>
              </a:rPr>
              <a:t>How we accessed objects stored in a tree.</a:t>
            </a:r>
          </a:p>
        </p:txBody>
      </p:sp>
    </p:spTree>
    <p:extLst>
      <p:ext uri="{BB962C8B-B14F-4D97-AF65-F5344CB8AC3E}">
        <p14:creationId xmlns="" xmlns:p14="http://schemas.microsoft.com/office/powerpoint/2010/main" val="13603777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88640"/>
            <a:ext cx="7343775" cy="846137"/>
          </a:xfrm>
        </p:spPr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Breadth-First Traversal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Breadth-first traversals visit all nodes at a given depth</a:t>
            </a:r>
          </a:p>
          <a:p>
            <a:pPr lvl="1"/>
            <a:r>
              <a:rPr lang="en-US" altLang="en-US" sz="2000" dirty="0" smtClean="0">
                <a:latin typeface="Arial" charset="0"/>
                <a:cs typeface="Arial" charset="0"/>
              </a:rPr>
              <a:t>Can be implemented using a queue</a:t>
            </a:r>
          </a:p>
          <a:p>
            <a:pPr lvl="1"/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 smtClean="0">
                <a:latin typeface="Arial" charset="0"/>
                <a:cs typeface="Arial" charset="0"/>
              </a:rPr>
              <a:t>Order:  A B H C D G I E F J K</a:t>
            </a:r>
          </a:p>
        </p:txBody>
      </p:sp>
      <p:pic>
        <p:nvPicPr>
          <p:cNvPr id="8196" name="Picture 4" descr="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71" y="4338637"/>
            <a:ext cx="4932363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3659610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600" dirty="0">
                <a:latin typeface="Arial" charset="0"/>
                <a:cs typeface="Arial" charset="0"/>
              </a:rPr>
              <a:t>Breadth-First </a:t>
            </a:r>
            <a:r>
              <a:rPr lang="en-US" altLang="en-US" sz="3600" dirty="0" smtClean="0">
                <a:latin typeface="Arial" charset="0"/>
                <a:cs typeface="Arial" charset="0"/>
              </a:rPr>
              <a:t>Traversal of a Binary Tree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934715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Simple Binary Tree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 </a:t>
            </a:r>
          </a:p>
        </p:txBody>
      </p:sp>
      <p:sp>
        <p:nvSpPr>
          <p:cNvPr id="614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15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615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615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615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615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616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616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616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616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616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617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7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617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7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 dirty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617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7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617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7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617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7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8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8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8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8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8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8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8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8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8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89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90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91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50725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1" name="Line 3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7174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7180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1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7182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7184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7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7188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7190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1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7192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3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7194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5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7196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7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7198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9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7200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01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7202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03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720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0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0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0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0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0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1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1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1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1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1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15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27967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" name="Line 3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819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820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20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820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820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821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821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821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821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821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822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822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822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822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822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9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40" name="Rectangle 48"/>
          <p:cNvSpPr>
            <a:spLocks noChangeArrowheads="1"/>
          </p:cNvSpPr>
          <p:nvPr/>
        </p:nvSpPr>
        <p:spPr bwMode="auto">
          <a:xfrm>
            <a:off x="4432300" y="5568950"/>
            <a:ext cx="4524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</a:t>
            </a:r>
          </a:p>
        </p:txBody>
      </p:sp>
    </p:spTree>
    <p:extLst>
      <p:ext uri="{BB962C8B-B14F-4D97-AF65-F5344CB8AC3E}">
        <p14:creationId xmlns="" xmlns:p14="http://schemas.microsoft.com/office/powerpoint/2010/main" val="3349417233"/>
      </p:ext>
    </p:extLst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9" name="Line 3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0" name="Line 4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9223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225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227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8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229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0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9231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9233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4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9235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6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9237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8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9239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0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9241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2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9243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4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9245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6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9247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8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9249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50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9251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52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9253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54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55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5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5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5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5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2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3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4" name="Rectangle 48"/>
          <p:cNvSpPr>
            <a:spLocks noChangeArrowheads="1"/>
          </p:cNvSpPr>
          <p:nvPr/>
        </p:nvSpPr>
        <p:spPr bwMode="auto">
          <a:xfrm>
            <a:off x="4430713" y="5568950"/>
            <a:ext cx="45243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</a:t>
            </a:r>
          </a:p>
        </p:txBody>
      </p:sp>
    </p:spTree>
    <p:extLst>
      <p:ext uri="{BB962C8B-B14F-4D97-AF65-F5344CB8AC3E}">
        <p14:creationId xmlns="" xmlns:p14="http://schemas.microsoft.com/office/powerpoint/2010/main" val="564705022"/>
      </p:ext>
    </p:extLst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3" name="Line 3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0247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249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0251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253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0255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6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0257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8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0259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0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0261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2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0263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4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0265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6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0267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8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0269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0271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2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0273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4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0275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6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0277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8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9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4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5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6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7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8" name="Rectangle 48"/>
          <p:cNvSpPr>
            <a:spLocks noChangeArrowheads="1"/>
          </p:cNvSpPr>
          <p:nvPr/>
        </p:nvSpPr>
        <p:spPr bwMode="auto">
          <a:xfrm>
            <a:off x="4183063" y="5568950"/>
            <a:ext cx="9493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</a:t>
            </a:r>
          </a:p>
        </p:txBody>
      </p:sp>
    </p:spTree>
    <p:extLst>
      <p:ext uri="{BB962C8B-B14F-4D97-AF65-F5344CB8AC3E}">
        <p14:creationId xmlns="" xmlns:p14="http://schemas.microsoft.com/office/powerpoint/2010/main" val="3074062997"/>
      </p:ext>
    </p:extLst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Line 2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7" name="Line 3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1271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273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275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6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277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1279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0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1281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2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1283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1285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6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1287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8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1289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0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1291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2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1293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4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1295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6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1297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8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1299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0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1301" name="Line 37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2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9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10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11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12" name="Rectangle 48"/>
          <p:cNvSpPr>
            <a:spLocks noChangeArrowheads="1"/>
          </p:cNvSpPr>
          <p:nvPr/>
        </p:nvSpPr>
        <p:spPr bwMode="auto">
          <a:xfrm>
            <a:off x="4183063" y="5568950"/>
            <a:ext cx="9493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</a:t>
            </a:r>
          </a:p>
        </p:txBody>
      </p:sp>
    </p:spTree>
    <p:extLst>
      <p:ext uri="{BB962C8B-B14F-4D97-AF65-F5344CB8AC3E}">
        <p14:creationId xmlns="" xmlns:p14="http://schemas.microsoft.com/office/powerpoint/2010/main" val="381751303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Line 2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1" name="Line 3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2297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2299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0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2301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2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2303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4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2305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6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2307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8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2309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0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2311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2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2313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4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2315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6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2317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8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2319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0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2321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2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2323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4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2325" name="Line 37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6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5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6" name="Rectangle 48"/>
          <p:cNvSpPr>
            <a:spLocks noChangeArrowheads="1"/>
          </p:cNvSpPr>
          <p:nvPr/>
        </p:nvSpPr>
        <p:spPr bwMode="auto">
          <a:xfrm>
            <a:off x="3924300" y="5568950"/>
            <a:ext cx="14684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</a:t>
            </a:r>
          </a:p>
        </p:txBody>
      </p:sp>
    </p:spTree>
    <p:extLst>
      <p:ext uri="{BB962C8B-B14F-4D97-AF65-F5344CB8AC3E}">
        <p14:creationId xmlns="" xmlns:p14="http://schemas.microsoft.com/office/powerpoint/2010/main" val="73557095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recursive definition of a tree</a:t>
            </a:r>
          </a:p>
          <a:p>
            <a:pPr lvl="1"/>
            <a:r>
              <a:rPr lang="en-US" dirty="0"/>
              <a:t>Either a tree is empty or it consists of a root and zero or more nonempty sub-trees T</a:t>
            </a:r>
            <a:r>
              <a:rPr lang="en-US" baseline="-25000" dirty="0"/>
              <a:t>1</a:t>
            </a:r>
            <a:r>
              <a:rPr lang="en-US" dirty="0"/>
              <a:t>, T</a:t>
            </a:r>
            <a:r>
              <a:rPr lang="en-US" baseline="-25000" dirty="0"/>
              <a:t>2</a:t>
            </a:r>
            <a:r>
              <a:rPr lang="en-US" dirty="0"/>
              <a:t>, ..., </a:t>
            </a:r>
            <a:r>
              <a:rPr lang="en-US" dirty="0" err="1"/>
              <a:t>T</a:t>
            </a:r>
            <a:r>
              <a:rPr lang="en-US" baseline="-25000" dirty="0" err="1"/>
              <a:t>k</a:t>
            </a:r>
            <a:r>
              <a:rPr lang="en-US" dirty="0"/>
              <a:t> each of whose roots are connected by an edge from the root.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628064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Line 2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5" name="Line 3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6" name="Line 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3319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3321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3323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3325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3327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8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3329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3331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3333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4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3335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3337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8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3339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40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3341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42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3343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44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3345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46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3347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48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3349" name="Line 37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0" name="Line 38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1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2" name="Line 40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3" name="Line 41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4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5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6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9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60" name="Rectangle 48"/>
          <p:cNvSpPr>
            <a:spLocks noChangeArrowheads="1"/>
          </p:cNvSpPr>
          <p:nvPr/>
        </p:nvSpPr>
        <p:spPr bwMode="auto">
          <a:xfrm>
            <a:off x="3922713" y="5568950"/>
            <a:ext cx="146843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</a:t>
            </a:r>
          </a:p>
        </p:txBody>
      </p:sp>
    </p:spTree>
    <p:extLst>
      <p:ext uri="{BB962C8B-B14F-4D97-AF65-F5344CB8AC3E}">
        <p14:creationId xmlns="" xmlns:p14="http://schemas.microsoft.com/office/powerpoint/2010/main" val="412681250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Line 2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9" name="Line 3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4347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8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4349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0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4351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2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4353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4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4355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6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4357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4359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0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2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4363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4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4365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6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4367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8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4369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0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4371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2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4373" name="Line 37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4" name="Line 38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5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6" name="Line 40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7" name="Line 41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8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9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0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2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3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4" name="Rectangle 48"/>
          <p:cNvSpPr>
            <a:spLocks noChangeArrowheads="1"/>
          </p:cNvSpPr>
          <p:nvPr/>
        </p:nvSpPr>
        <p:spPr bwMode="auto">
          <a:xfrm>
            <a:off x="3663950" y="5568950"/>
            <a:ext cx="198755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</a:t>
            </a:r>
          </a:p>
        </p:txBody>
      </p:sp>
    </p:spTree>
    <p:extLst>
      <p:ext uri="{BB962C8B-B14F-4D97-AF65-F5344CB8AC3E}">
        <p14:creationId xmlns="" xmlns:p14="http://schemas.microsoft.com/office/powerpoint/2010/main" val="3969807969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3" name="Line 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5367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5369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5371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2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5373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4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5375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6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5377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8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5379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0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5381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2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5383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4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5385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6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5387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8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5389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0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5391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2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5393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4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5395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6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5397" name="Line 37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8" name="Line 38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9" name="Line 39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0" name="Line 40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1" name="Line 41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2" name="Line 4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3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4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5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6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7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8" name="Rectangle 48"/>
          <p:cNvSpPr>
            <a:spLocks noChangeArrowheads="1"/>
          </p:cNvSpPr>
          <p:nvPr/>
        </p:nvSpPr>
        <p:spPr bwMode="auto">
          <a:xfrm>
            <a:off x="3663950" y="5568950"/>
            <a:ext cx="198755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</a:t>
            </a:r>
          </a:p>
        </p:txBody>
      </p:sp>
    </p:spTree>
    <p:extLst>
      <p:ext uri="{BB962C8B-B14F-4D97-AF65-F5344CB8AC3E}">
        <p14:creationId xmlns="" xmlns:p14="http://schemas.microsoft.com/office/powerpoint/2010/main" val="173933375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6391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6393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6395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6397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6399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6401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2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6403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4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6405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6407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8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6409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0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6411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2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6413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4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6415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6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6417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8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6419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0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6421" name="Line 37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2" name="Line 38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3" name="Line 39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4" name="Line 40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5" name="Line 41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6" name="Line 4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7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8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9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30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31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32" name="Rectangle 48"/>
          <p:cNvSpPr>
            <a:spLocks noChangeArrowheads="1"/>
          </p:cNvSpPr>
          <p:nvPr/>
        </p:nvSpPr>
        <p:spPr bwMode="auto">
          <a:xfrm>
            <a:off x="3416300" y="5568950"/>
            <a:ext cx="24844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</a:t>
            </a:r>
          </a:p>
        </p:txBody>
      </p:sp>
    </p:spTree>
    <p:extLst>
      <p:ext uri="{BB962C8B-B14F-4D97-AF65-F5344CB8AC3E}">
        <p14:creationId xmlns="" xmlns:p14="http://schemas.microsoft.com/office/powerpoint/2010/main" val="362943973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Line 2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1" name="Line 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7415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7417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7419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7421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2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7423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4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7425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6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7427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8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7429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7431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2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7433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4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7435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6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7437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8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7439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0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7441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2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7443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7445" name="Line 37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Line 38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7" name="Line 39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8" name="Line 40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9" name="Line 41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50" name="Line 4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51" name="Line 4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52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53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54" name="Line 46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55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56" name="Rectangle 48"/>
          <p:cNvSpPr>
            <a:spLocks noChangeArrowheads="1"/>
          </p:cNvSpPr>
          <p:nvPr/>
        </p:nvSpPr>
        <p:spPr bwMode="auto">
          <a:xfrm>
            <a:off x="3414713" y="5568950"/>
            <a:ext cx="248443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</a:t>
            </a:r>
          </a:p>
        </p:txBody>
      </p:sp>
    </p:spTree>
    <p:extLst>
      <p:ext uri="{BB962C8B-B14F-4D97-AF65-F5344CB8AC3E}">
        <p14:creationId xmlns="" xmlns:p14="http://schemas.microsoft.com/office/powerpoint/2010/main" val="428250064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Line 2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5" name="Line 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Line 4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8439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8441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8443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4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8445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8447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8449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8451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2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8453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4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8455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8457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8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8459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0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8461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2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8463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4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8465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6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8467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8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8469" name="Line 37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0" name="Line 38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1" name="Line 39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2" name="Line 40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3" name="Line 41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4" name="Line 4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5" name="Line 4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6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7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8" name="Line 46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9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0" name="Rectangle 48"/>
          <p:cNvSpPr>
            <a:spLocks noChangeArrowheads="1"/>
          </p:cNvSpPr>
          <p:nvPr/>
        </p:nvSpPr>
        <p:spPr bwMode="auto">
          <a:xfrm>
            <a:off x="3179763" y="5568950"/>
            <a:ext cx="29575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</a:t>
            </a:r>
          </a:p>
        </p:txBody>
      </p:sp>
    </p:spTree>
    <p:extLst>
      <p:ext uri="{BB962C8B-B14F-4D97-AF65-F5344CB8AC3E}">
        <p14:creationId xmlns="" xmlns:p14="http://schemas.microsoft.com/office/powerpoint/2010/main" val="64842223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Line 2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59" name="Line 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9463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9465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9467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9469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0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9471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2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9473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4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9475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6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9477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8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9479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0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9481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2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9483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4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9485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6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9487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8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9489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0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9491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2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9493" name="Line 37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4" name="Line 38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5" name="Line 39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6" name="Line 40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7" name="Line 41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8" name="Line 4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9" name="Line 4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0" name="Line 44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1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2" name="Line 46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3" name="Line 47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4" name="Rectangle 48"/>
          <p:cNvSpPr>
            <a:spLocks noChangeArrowheads="1"/>
          </p:cNvSpPr>
          <p:nvPr/>
        </p:nvSpPr>
        <p:spPr bwMode="auto">
          <a:xfrm>
            <a:off x="3179763" y="5568950"/>
            <a:ext cx="29575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</a:t>
            </a:r>
          </a:p>
        </p:txBody>
      </p:sp>
    </p:spTree>
    <p:extLst>
      <p:ext uri="{BB962C8B-B14F-4D97-AF65-F5344CB8AC3E}">
        <p14:creationId xmlns="" xmlns:p14="http://schemas.microsoft.com/office/powerpoint/2010/main" val="192453906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2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3" name="Line 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0487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0489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0491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2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0493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4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0495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6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0497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8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0499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0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0501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2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0503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4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20505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6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20507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8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20509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0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20511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2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20513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4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20515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6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0517" name="Line 37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8" name="Line 38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9" name="Line 39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0" name="Line 40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1" name="Line 41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2" name="Line 4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3" name="Line 4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4" name="Line 44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5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6" name="Line 46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7" name="Line 47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8" name="Rectangle 48"/>
          <p:cNvSpPr>
            <a:spLocks noChangeArrowheads="1"/>
          </p:cNvSpPr>
          <p:nvPr/>
        </p:nvSpPr>
        <p:spPr bwMode="auto">
          <a:xfrm>
            <a:off x="2908300" y="5568950"/>
            <a:ext cx="349885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</a:t>
            </a:r>
          </a:p>
        </p:txBody>
      </p:sp>
    </p:spTree>
    <p:extLst>
      <p:ext uri="{BB962C8B-B14F-4D97-AF65-F5344CB8AC3E}">
        <p14:creationId xmlns="" xmlns:p14="http://schemas.microsoft.com/office/powerpoint/2010/main" val="304891588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1509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1511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513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1515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6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1517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8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0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1521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2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1523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4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1525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6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21527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8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21529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0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21531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2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21533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4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21535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6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21537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1539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0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1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2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3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0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1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2" name="Rectangle 48"/>
          <p:cNvSpPr>
            <a:spLocks noChangeArrowheads="1"/>
          </p:cNvSpPr>
          <p:nvPr/>
        </p:nvSpPr>
        <p:spPr bwMode="auto">
          <a:xfrm>
            <a:off x="2906713" y="5568950"/>
            <a:ext cx="349885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</a:t>
            </a:r>
          </a:p>
        </p:txBody>
      </p:sp>
    </p:spTree>
    <p:extLst>
      <p:ext uri="{BB962C8B-B14F-4D97-AF65-F5344CB8AC3E}">
        <p14:creationId xmlns="" xmlns:p14="http://schemas.microsoft.com/office/powerpoint/2010/main" val="115493363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2533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2537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8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2539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0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2541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2543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4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2545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6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2547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8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2549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0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22551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2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22553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4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22555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6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22557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8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22559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0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22561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2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2563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4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5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6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7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8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5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6" name="Rectangle 48"/>
          <p:cNvSpPr>
            <a:spLocks noChangeArrowheads="1"/>
          </p:cNvSpPr>
          <p:nvPr/>
        </p:nvSpPr>
        <p:spPr bwMode="auto">
          <a:xfrm>
            <a:off x="2649538" y="5568950"/>
            <a:ext cx="401796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</a:t>
            </a:r>
          </a:p>
        </p:txBody>
      </p:sp>
    </p:spTree>
    <p:extLst>
      <p:ext uri="{BB962C8B-B14F-4D97-AF65-F5344CB8AC3E}">
        <p14:creationId xmlns="" xmlns:p14="http://schemas.microsoft.com/office/powerpoint/2010/main" val="51152085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28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	Another approach to a tree is to define the tree recursively: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A degree-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0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node is a tree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A node with degree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is a tree if it has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children and all of its children are disjoint trees (</a:t>
            </a:r>
            <a:r>
              <a:rPr lang="en-US" altLang="en-US" sz="2400" i="1" dirty="0" smtClean="0">
                <a:latin typeface="Arial" charset="0"/>
                <a:cs typeface="Arial" charset="0"/>
              </a:rPr>
              <a:t>i</a:t>
            </a:r>
            <a:r>
              <a:rPr lang="en-US" altLang="en-US" sz="2400" dirty="0" smtClean="0">
                <a:latin typeface="Arial" charset="0"/>
                <a:cs typeface="Arial" charset="0"/>
              </a:rPr>
              <a:t>.</a:t>
            </a:r>
            <a:r>
              <a:rPr lang="en-US" altLang="en-US" sz="2400" i="1" dirty="0" smtClean="0">
                <a:latin typeface="Arial" charset="0"/>
                <a:cs typeface="Arial" charset="0"/>
              </a:rPr>
              <a:t>e</a:t>
            </a:r>
            <a:r>
              <a:rPr lang="en-US" altLang="en-US" sz="2400" dirty="0" smtClean="0">
                <a:latin typeface="Arial" charset="0"/>
                <a:cs typeface="Arial" charset="0"/>
              </a:rPr>
              <a:t>., with no intersecting nodes)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Given any node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within a tree</a:t>
            </a:r>
            <a:br>
              <a:rPr lang="en-US" altLang="en-US" sz="2400" dirty="0" smtClean="0">
                <a:latin typeface="Arial" charset="0"/>
                <a:cs typeface="Arial" charset="0"/>
              </a:rPr>
            </a:br>
            <a:r>
              <a:rPr lang="en-US" altLang="en-US" sz="2400" dirty="0" smtClean="0">
                <a:latin typeface="Arial" charset="0"/>
                <a:cs typeface="Arial" charset="0"/>
              </a:rPr>
              <a:t>with root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r</a:t>
            </a:r>
            <a:r>
              <a:rPr lang="en-US" altLang="en-US" sz="2400" dirty="0" smtClean="0">
                <a:latin typeface="Arial" charset="0"/>
                <a:cs typeface="Arial" charset="0"/>
              </a:rPr>
              <a:t>, the collection of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and</a:t>
            </a:r>
            <a:br>
              <a:rPr lang="en-US" altLang="en-US" sz="2400" dirty="0" smtClean="0">
                <a:latin typeface="Arial" charset="0"/>
                <a:cs typeface="Arial" charset="0"/>
              </a:rPr>
            </a:br>
            <a:r>
              <a:rPr lang="en-US" altLang="en-US" sz="2400" dirty="0" smtClean="0">
                <a:latin typeface="Arial" charset="0"/>
                <a:cs typeface="Arial" charset="0"/>
              </a:rPr>
              <a:t>all of its descendants is said to</a:t>
            </a:r>
            <a:br>
              <a:rPr lang="en-US" altLang="en-US" sz="2400" dirty="0" smtClean="0">
                <a:latin typeface="Arial" charset="0"/>
                <a:cs typeface="Arial" charset="0"/>
              </a:rPr>
            </a:br>
            <a:r>
              <a:rPr lang="en-US" altLang="en-US" sz="2400" dirty="0" smtClean="0">
                <a:latin typeface="Arial" charset="0"/>
                <a:cs typeface="Arial" charset="0"/>
              </a:rPr>
              <a:t>be a </a:t>
            </a:r>
            <a:r>
              <a:rPr lang="en-US" altLang="en-US" sz="2400" i="1" dirty="0" err="1" smtClean="0">
                <a:latin typeface="Arial" charset="0"/>
                <a:cs typeface="Arial" charset="0"/>
              </a:rPr>
              <a:t>subtree</a:t>
            </a:r>
            <a:r>
              <a:rPr lang="en-US" altLang="en-US" sz="2400" i="1" dirty="0" smtClean="0">
                <a:latin typeface="Arial" charset="0"/>
                <a:cs typeface="Arial" charset="0"/>
              </a:rPr>
              <a:t> of the tree with</a:t>
            </a:r>
            <a:br>
              <a:rPr lang="en-US" altLang="en-US" sz="2400" i="1" dirty="0" smtClean="0">
                <a:latin typeface="Arial" charset="0"/>
                <a:cs typeface="Arial" charset="0"/>
              </a:rPr>
            </a:br>
            <a:r>
              <a:rPr lang="en-US" altLang="en-US" sz="2400" i="1" dirty="0" smtClean="0">
                <a:latin typeface="Arial" charset="0"/>
                <a:cs typeface="Arial" charset="0"/>
              </a:rPr>
              <a:t>root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a</a:t>
            </a:r>
            <a:endParaRPr lang="en-US" altLang="en-US" sz="2400" dirty="0" smtClean="0">
              <a:latin typeface="Arial" charset="0"/>
              <a:cs typeface="Arial" charset="0"/>
            </a:endParaRPr>
          </a:p>
        </p:txBody>
      </p:sp>
      <p:pic>
        <p:nvPicPr>
          <p:cNvPr id="26628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3786188"/>
            <a:ext cx="316865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0819425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3557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3561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3563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3565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6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3567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8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3569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3571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2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3573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4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23575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6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23577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8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23579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0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23581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2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23583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4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23585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6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3587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8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9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0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1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2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3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4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5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6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9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00" name="Rectangle 48"/>
          <p:cNvSpPr>
            <a:spLocks noChangeArrowheads="1"/>
          </p:cNvSpPr>
          <p:nvPr/>
        </p:nvSpPr>
        <p:spPr bwMode="auto">
          <a:xfrm>
            <a:off x="2649538" y="5568950"/>
            <a:ext cx="401796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</a:t>
            </a:r>
          </a:p>
        </p:txBody>
      </p:sp>
    </p:spTree>
    <p:extLst>
      <p:ext uri="{BB962C8B-B14F-4D97-AF65-F5344CB8AC3E}">
        <p14:creationId xmlns="" xmlns:p14="http://schemas.microsoft.com/office/powerpoint/2010/main" val="233837282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4581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4583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4585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4587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4589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4591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4593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595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4597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8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24599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0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24601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2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24603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4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24605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6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24607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24609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4611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3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4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5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6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7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8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9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0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2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3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4" name="Rectangle 48"/>
          <p:cNvSpPr>
            <a:spLocks noChangeArrowheads="1"/>
          </p:cNvSpPr>
          <p:nvPr/>
        </p:nvSpPr>
        <p:spPr bwMode="auto">
          <a:xfrm>
            <a:off x="2479675" y="5568950"/>
            <a:ext cx="43561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</a:t>
            </a:r>
          </a:p>
        </p:txBody>
      </p:sp>
    </p:spTree>
    <p:extLst>
      <p:ext uri="{BB962C8B-B14F-4D97-AF65-F5344CB8AC3E}">
        <p14:creationId xmlns="" xmlns:p14="http://schemas.microsoft.com/office/powerpoint/2010/main" val="261753043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Line 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5605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5607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8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5609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5611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2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5613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4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5615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6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5617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8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5619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0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5621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2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25623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4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25625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6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25627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8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25629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0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25631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2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25633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4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5635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6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7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8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9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40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41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4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4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44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45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46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47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48" name="Rectangle 48"/>
          <p:cNvSpPr>
            <a:spLocks noChangeArrowheads="1"/>
          </p:cNvSpPr>
          <p:nvPr/>
        </p:nvSpPr>
        <p:spPr bwMode="auto">
          <a:xfrm>
            <a:off x="2479675" y="5568950"/>
            <a:ext cx="43561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</a:t>
            </a:r>
          </a:p>
        </p:txBody>
      </p:sp>
    </p:spTree>
    <p:extLst>
      <p:ext uri="{BB962C8B-B14F-4D97-AF65-F5344CB8AC3E}">
        <p14:creationId xmlns="" xmlns:p14="http://schemas.microsoft.com/office/powerpoint/2010/main" val="277775945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6629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6631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6633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6635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6637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0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6641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2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6643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4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6645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6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26647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8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26649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0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26651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26653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4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26655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6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26657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8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6659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0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1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2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3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4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5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9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0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1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2" name="Rectangle 48"/>
          <p:cNvSpPr>
            <a:spLocks noChangeArrowheads="1"/>
          </p:cNvSpPr>
          <p:nvPr/>
        </p:nvSpPr>
        <p:spPr bwMode="auto">
          <a:xfrm>
            <a:off x="2265363" y="5568950"/>
            <a:ext cx="47847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</a:t>
            </a:r>
          </a:p>
        </p:txBody>
      </p:sp>
    </p:spTree>
    <p:extLst>
      <p:ext uri="{BB962C8B-B14F-4D97-AF65-F5344CB8AC3E}">
        <p14:creationId xmlns="" xmlns:p14="http://schemas.microsoft.com/office/powerpoint/2010/main" val="426821455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7653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7655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7657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7659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7661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7663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7665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6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7667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8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7669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0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27671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2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27673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4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27675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6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27677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8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27679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0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27681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2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7683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4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5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6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7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8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9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0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1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2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3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5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6" name="Rectangle 48"/>
          <p:cNvSpPr>
            <a:spLocks noChangeArrowheads="1"/>
          </p:cNvSpPr>
          <p:nvPr/>
        </p:nvSpPr>
        <p:spPr bwMode="auto">
          <a:xfrm>
            <a:off x="2265363" y="5568950"/>
            <a:ext cx="47847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</a:t>
            </a:r>
          </a:p>
        </p:txBody>
      </p:sp>
    </p:spTree>
    <p:extLst>
      <p:ext uri="{BB962C8B-B14F-4D97-AF65-F5344CB8AC3E}">
        <p14:creationId xmlns="" xmlns:p14="http://schemas.microsoft.com/office/powerpoint/2010/main" val="347758757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8681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8683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8685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8687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8689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0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8691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2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8693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28695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28697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8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28699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0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28701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2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28703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4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28705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6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8707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8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9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0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1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2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3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4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5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6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7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9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20" name="Rectangle 48"/>
          <p:cNvSpPr>
            <a:spLocks noChangeArrowheads="1"/>
          </p:cNvSpPr>
          <p:nvPr/>
        </p:nvSpPr>
        <p:spPr bwMode="auto">
          <a:xfrm>
            <a:off x="2017713" y="5568950"/>
            <a:ext cx="52816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  K</a:t>
            </a:r>
          </a:p>
        </p:txBody>
      </p:sp>
    </p:spTree>
    <p:extLst>
      <p:ext uri="{BB962C8B-B14F-4D97-AF65-F5344CB8AC3E}">
        <p14:creationId xmlns="" xmlns:p14="http://schemas.microsoft.com/office/powerpoint/2010/main" val="400645147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Line 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9701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9703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9705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9707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9709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9711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9713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9715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6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9717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8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29719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0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29721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2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29723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4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29725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6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29727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8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29729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0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9731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4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8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2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3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4" name="Rectangle 48"/>
          <p:cNvSpPr>
            <a:spLocks noChangeArrowheads="1"/>
          </p:cNvSpPr>
          <p:nvPr/>
        </p:nvSpPr>
        <p:spPr bwMode="auto">
          <a:xfrm>
            <a:off x="2017713" y="5568950"/>
            <a:ext cx="52816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  K</a:t>
            </a:r>
          </a:p>
        </p:txBody>
      </p:sp>
    </p:spTree>
    <p:extLst>
      <p:ext uri="{BB962C8B-B14F-4D97-AF65-F5344CB8AC3E}">
        <p14:creationId xmlns="" xmlns:p14="http://schemas.microsoft.com/office/powerpoint/2010/main" val="407633790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0725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0727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0729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0731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0733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4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0735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6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0737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8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0739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0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30741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2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30743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4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30745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6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30747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8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30749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0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30751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2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30753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4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30755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6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7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8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9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0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1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2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4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5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6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7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8" name="Rectangle 48"/>
          <p:cNvSpPr>
            <a:spLocks noChangeArrowheads="1"/>
          </p:cNvSpPr>
          <p:nvPr/>
        </p:nvSpPr>
        <p:spPr bwMode="auto">
          <a:xfrm>
            <a:off x="1792288" y="5568950"/>
            <a:ext cx="573246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  K  L</a:t>
            </a:r>
          </a:p>
        </p:txBody>
      </p:sp>
    </p:spTree>
    <p:extLst>
      <p:ext uri="{BB962C8B-B14F-4D97-AF65-F5344CB8AC3E}">
        <p14:creationId xmlns="" xmlns:p14="http://schemas.microsoft.com/office/powerpoint/2010/main" val="298191693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1749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1751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1753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1755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1757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8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1759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0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1761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2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1763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4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6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31767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8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31769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0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31771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2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31773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4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31775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6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31777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8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31779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0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1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2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3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4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5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6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7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8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9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90" name="Line 46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91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92" name="Rectangle 48"/>
          <p:cNvSpPr>
            <a:spLocks noChangeArrowheads="1"/>
          </p:cNvSpPr>
          <p:nvPr/>
        </p:nvSpPr>
        <p:spPr bwMode="auto">
          <a:xfrm>
            <a:off x="1792288" y="5568950"/>
            <a:ext cx="573246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  K  L</a:t>
            </a:r>
          </a:p>
        </p:txBody>
      </p:sp>
    </p:spTree>
    <p:extLst>
      <p:ext uri="{BB962C8B-B14F-4D97-AF65-F5344CB8AC3E}">
        <p14:creationId xmlns="" xmlns:p14="http://schemas.microsoft.com/office/powerpoint/2010/main" val="68679148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2775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2777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2779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2781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2783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4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2785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6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2787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8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32789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0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32791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2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32793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4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32795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6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32797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8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32799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0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32801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2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32803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4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5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6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7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8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9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0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1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2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3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4" name="Line 46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5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6" name="Rectangle 48"/>
          <p:cNvSpPr>
            <a:spLocks noChangeArrowheads="1"/>
          </p:cNvSpPr>
          <p:nvPr/>
        </p:nvSpPr>
        <p:spPr bwMode="auto">
          <a:xfrm>
            <a:off x="1509713" y="5568950"/>
            <a:ext cx="62960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  K  L  M</a:t>
            </a:r>
          </a:p>
        </p:txBody>
      </p:sp>
    </p:spTree>
    <p:extLst>
      <p:ext uri="{BB962C8B-B14F-4D97-AF65-F5344CB8AC3E}">
        <p14:creationId xmlns="" xmlns:p14="http://schemas.microsoft.com/office/powerpoint/2010/main" val="77334860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All nodes will have zero or more child nodes or </a:t>
            </a:r>
            <a:r>
              <a:rPr lang="en-US" altLang="en-US" i="1" dirty="0" smtClean="0">
                <a:latin typeface="Arial" charset="0"/>
                <a:cs typeface="Arial" charset="0"/>
              </a:rPr>
              <a:t>children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 has three children:  J, K and L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For all nodes other than the root node, there is one parent node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H is the parent I</a:t>
            </a:r>
          </a:p>
          <a:p>
            <a:pPr lvl="1"/>
            <a:endParaRPr lang="en-US" altLang="en-US" sz="1400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1600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1600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1600" dirty="0" smtClean="0">
              <a:latin typeface="Arial" charset="0"/>
              <a:cs typeface="Arial" charset="0"/>
            </a:endParaRPr>
          </a:p>
        </p:txBody>
      </p:sp>
      <p:pic>
        <p:nvPicPr>
          <p:cNvPr id="8196" name="Picture 6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221088"/>
            <a:ext cx="1828800" cy="217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2766746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3797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3801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3803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3805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3807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8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3809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0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3811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2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33813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4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33815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6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33817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8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33819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0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33821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2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33823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4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33825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6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33827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8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9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0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1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2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3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4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5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9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0" name="Rectangle 48"/>
          <p:cNvSpPr>
            <a:spLocks noChangeArrowheads="1"/>
          </p:cNvSpPr>
          <p:nvPr/>
        </p:nvSpPr>
        <p:spPr bwMode="auto">
          <a:xfrm>
            <a:off x="1508125" y="5568950"/>
            <a:ext cx="62960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  K  L  M</a:t>
            </a:r>
          </a:p>
        </p:txBody>
      </p:sp>
    </p:spTree>
    <p:extLst>
      <p:ext uri="{BB962C8B-B14F-4D97-AF65-F5344CB8AC3E}">
        <p14:creationId xmlns="" xmlns:p14="http://schemas.microsoft.com/office/powerpoint/2010/main" val="370458855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Line 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4821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4823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4825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4827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4829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4831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2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4833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4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4835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6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34837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8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34839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0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34841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2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34843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4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34845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6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34847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8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34849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0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34851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2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3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5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6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7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8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9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2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3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4" name="Rectangle 48"/>
          <p:cNvSpPr>
            <a:spLocks noChangeArrowheads="1"/>
          </p:cNvSpPr>
          <p:nvPr/>
        </p:nvSpPr>
        <p:spPr bwMode="auto">
          <a:xfrm>
            <a:off x="1250950" y="5568950"/>
            <a:ext cx="68151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  K  L  M  N</a:t>
            </a:r>
          </a:p>
        </p:txBody>
      </p:sp>
    </p:spTree>
    <p:extLst>
      <p:ext uri="{BB962C8B-B14F-4D97-AF65-F5344CB8AC3E}">
        <p14:creationId xmlns="" xmlns:p14="http://schemas.microsoft.com/office/powerpoint/2010/main" val="88039710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5845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5847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5849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5851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5853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4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5855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6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5857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5859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0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35861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2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35863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4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35865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6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35867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8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35869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0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35871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2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35873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4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8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0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1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2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3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4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5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6" name="Line 46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7" name="Line 47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8" name="Rectangle 48"/>
          <p:cNvSpPr>
            <a:spLocks noChangeArrowheads="1"/>
          </p:cNvSpPr>
          <p:nvPr/>
        </p:nvSpPr>
        <p:spPr bwMode="auto">
          <a:xfrm>
            <a:off x="1250950" y="5568950"/>
            <a:ext cx="68151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  K  L  M  N</a:t>
            </a:r>
          </a:p>
        </p:txBody>
      </p:sp>
    </p:spTree>
    <p:extLst>
      <p:ext uri="{BB962C8B-B14F-4D97-AF65-F5344CB8AC3E}">
        <p14:creationId xmlns="" xmlns:p14="http://schemas.microsoft.com/office/powerpoint/2010/main" val="73902248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6869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6873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6875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6877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6879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0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6881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2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6883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4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36885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6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36887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8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36889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36891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2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36893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4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36895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6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36897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8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36899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0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1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2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3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4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5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6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7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8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9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0" name="Line 46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1" name="Line 47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2" name="Rectangle 48"/>
          <p:cNvSpPr>
            <a:spLocks noChangeArrowheads="1"/>
          </p:cNvSpPr>
          <p:nvPr/>
        </p:nvSpPr>
        <p:spPr bwMode="auto">
          <a:xfrm>
            <a:off x="979488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  K  L  M  N  O</a:t>
            </a:r>
          </a:p>
        </p:txBody>
      </p:sp>
    </p:spTree>
    <p:extLst>
      <p:ext uri="{BB962C8B-B14F-4D97-AF65-F5344CB8AC3E}">
        <p14:creationId xmlns="" xmlns:p14="http://schemas.microsoft.com/office/powerpoint/2010/main" val="35958525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789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790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790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790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790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3790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3791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3791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3791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3791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3791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3792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3792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5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6" name="Rectangle 48"/>
          <p:cNvSpPr>
            <a:spLocks noChangeArrowheads="1"/>
          </p:cNvSpPr>
          <p:nvPr/>
        </p:nvSpPr>
        <p:spPr bwMode="auto">
          <a:xfrm>
            <a:off x="979488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  K  L  M  N  O</a:t>
            </a:r>
          </a:p>
        </p:txBody>
      </p:sp>
    </p:spTree>
    <p:extLst>
      <p:ext uri="{BB962C8B-B14F-4D97-AF65-F5344CB8AC3E}">
        <p14:creationId xmlns="" xmlns:p14="http://schemas.microsoft.com/office/powerpoint/2010/main" val="2005838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600"/>
              <a:t>Pseudo-Code for</a:t>
            </a:r>
            <a:br>
              <a:rPr lang="en-US" sz="3600"/>
            </a:br>
            <a:r>
              <a:rPr lang="en-US" sz="3600"/>
              <a:t>Breadth-First Traversal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2362200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3830435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698576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 dirty="0"/>
              <a:t> </a:t>
            </a:r>
          </a:p>
        </p:txBody>
      </p:sp>
      <p:sp>
        <p:nvSpPr>
          <p:cNvPr id="8196" name="Oval 4"/>
          <p:cNvSpPr>
            <a:spLocks noChangeArrowheads="1"/>
          </p:cNvSpPr>
          <p:nvPr/>
        </p:nvSpPr>
        <p:spPr bwMode="auto">
          <a:xfrm>
            <a:off x="3573463" y="30652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3614738" y="30462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198" name="Oval 6"/>
          <p:cNvSpPr>
            <a:spLocks noChangeArrowheads="1"/>
          </p:cNvSpPr>
          <p:nvPr/>
        </p:nvSpPr>
        <p:spPr bwMode="auto">
          <a:xfrm>
            <a:off x="17446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1785938" y="39225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53260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5359400" y="3922539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202" name="Oval 10"/>
          <p:cNvSpPr>
            <a:spLocks noChangeArrowheads="1"/>
          </p:cNvSpPr>
          <p:nvPr/>
        </p:nvSpPr>
        <p:spPr bwMode="auto">
          <a:xfrm>
            <a:off x="60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635000" y="5041726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8204" name="Oval 12"/>
          <p:cNvSpPr>
            <a:spLocks noChangeArrowheads="1"/>
          </p:cNvSpPr>
          <p:nvPr/>
        </p:nvSpPr>
        <p:spPr bwMode="auto">
          <a:xfrm>
            <a:off x="25828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5" name="Rectangle 13"/>
          <p:cNvSpPr>
            <a:spLocks noChangeArrowheads="1"/>
          </p:cNvSpPr>
          <p:nvPr/>
        </p:nvSpPr>
        <p:spPr bwMode="auto">
          <a:xfrm>
            <a:off x="2624138" y="50417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8206" name="Oval 14"/>
          <p:cNvSpPr>
            <a:spLocks noChangeArrowheads="1"/>
          </p:cNvSpPr>
          <p:nvPr/>
        </p:nvSpPr>
        <p:spPr bwMode="auto">
          <a:xfrm>
            <a:off x="441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7" name="Rectangle 15"/>
          <p:cNvSpPr>
            <a:spLocks noChangeArrowheads="1"/>
          </p:cNvSpPr>
          <p:nvPr/>
        </p:nvSpPr>
        <p:spPr bwMode="auto">
          <a:xfrm>
            <a:off x="4459288" y="5041726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8208" name="Oval 16"/>
          <p:cNvSpPr>
            <a:spLocks noChangeArrowheads="1"/>
          </p:cNvSpPr>
          <p:nvPr/>
        </p:nvSpPr>
        <p:spPr bwMode="auto">
          <a:xfrm>
            <a:off x="62404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267450" y="5041726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 flipH="1">
            <a:off x="2106613" y="3368501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>
            <a:off x="3927475" y="3373264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2" name="Line 20"/>
          <p:cNvSpPr>
            <a:spLocks noChangeShapeType="1"/>
          </p:cNvSpPr>
          <p:nvPr/>
        </p:nvSpPr>
        <p:spPr bwMode="auto">
          <a:xfrm flipH="1">
            <a:off x="879475" y="4257501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3" name="Line 21"/>
          <p:cNvSpPr>
            <a:spLocks noChangeShapeType="1"/>
          </p:cNvSpPr>
          <p:nvPr/>
        </p:nvSpPr>
        <p:spPr bwMode="auto">
          <a:xfrm flipH="1">
            <a:off x="4732338" y="4228926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4" name="Line 22"/>
          <p:cNvSpPr>
            <a:spLocks noChangeShapeType="1"/>
          </p:cNvSpPr>
          <p:nvPr/>
        </p:nvSpPr>
        <p:spPr bwMode="auto">
          <a:xfrm>
            <a:off x="5718175" y="4238451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>
            <a:off x="2092325" y="4220989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6" name="Rectangle 24"/>
          <p:cNvSpPr>
            <a:spLocks noChangeArrowheads="1"/>
          </p:cNvSpPr>
          <p:nvPr/>
        </p:nvSpPr>
        <p:spPr bwMode="auto">
          <a:xfrm>
            <a:off x="1109663" y="5871989"/>
            <a:ext cx="5176837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   D   E   F   G</a:t>
            </a:r>
          </a:p>
        </p:txBody>
      </p:sp>
      <p:sp>
        <p:nvSpPr>
          <p:cNvPr id="8217" name="Rectangle 25"/>
          <p:cNvSpPr>
            <a:spLocks noChangeArrowheads="1"/>
          </p:cNvSpPr>
          <p:nvPr/>
        </p:nvSpPr>
        <p:spPr bwMode="auto">
          <a:xfrm>
            <a:off x="7156450" y="2620789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8218" name="Rectangle 26"/>
          <p:cNvSpPr>
            <a:spLocks noChangeArrowheads="1"/>
          </p:cNvSpPr>
          <p:nvPr/>
        </p:nvSpPr>
        <p:spPr bwMode="auto">
          <a:xfrm>
            <a:off x="7067550" y="4662314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33631777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3573463" y="414250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3614738" y="4123457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1744663" y="501880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1785938" y="4999757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5326063" y="501880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5359400" y="4999757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601663" y="613799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635000" y="6118944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>
            <a:off x="2582863" y="613799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2624138" y="611894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9230" name="Oval 14"/>
          <p:cNvSpPr>
            <a:spLocks noChangeArrowheads="1"/>
          </p:cNvSpPr>
          <p:nvPr/>
        </p:nvSpPr>
        <p:spPr bwMode="auto">
          <a:xfrm>
            <a:off x="4411663" y="613799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4459288" y="6118944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9232" name="Oval 16"/>
          <p:cNvSpPr>
            <a:spLocks noChangeArrowheads="1"/>
          </p:cNvSpPr>
          <p:nvPr/>
        </p:nvSpPr>
        <p:spPr bwMode="auto">
          <a:xfrm>
            <a:off x="6240463" y="613799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6267450" y="6118944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9234" name="Line 18"/>
          <p:cNvSpPr>
            <a:spLocks noChangeShapeType="1"/>
          </p:cNvSpPr>
          <p:nvPr/>
        </p:nvSpPr>
        <p:spPr bwMode="auto">
          <a:xfrm flipH="1">
            <a:off x="2106613" y="444571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>
            <a:off x="3927475" y="4450482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 flipH="1">
            <a:off x="879475" y="5334719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 flipH="1">
            <a:off x="4732338" y="5306144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>
            <a:off x="5718175" y="5315669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9" name="Line 23"/>
          <p:cNvSpPr>
            <a:spLocks noChangeShapeType="1"/>
          </p:cNvSpPr>
          <p:nvPr/>
        </p:nvSpPr>
        <p:spPr bwMode="auto">
          <a:xfrm>
            <a:off x="2092325" y="5298207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0" name="Rectangle 24"/>
          <p:cNvSpPr>
            <a:spLocks noChangeArrowheads="1"/>
          </p:cNvSpPr>
          <p:nvPr/>
        </p:nvSpPr>
        <p:spPr bwMode="auto">
          <a:xfrm>
            <a:off x="7156450" y="3698007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9241" name="Rectangle 25"/>
          <p:cNvSpPr>
            <a:spLocks noChangeArrowheads="1"/>
          </p:cNvSpPr>
          <p:nvPr/>
        </p:nvSpPr>
        <p:spPr bwMode="auto">
          <a:xfrm>
            <a:off x="7067550" y="5739532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9242" name="Line 26"/>
          <p:cNvSpPr>
            <a:spLocks noChangeShapeType="1"/>
          </p:cNvSpPr>
          <p:nvPr/>
        </p:nvSpPr>
        <p:spPr bwMode="auto">
          <a:xfrm>
            <a:off x="4119563" y="4326657"/>
            <a:ext cx="3295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3" name="Rectangle 27"/>
          <p:cNvSpPr>
            <a:spLocks noChangeArrowheads="1"/>
          </p:cNvSpPr>
          <p:nvPr/>
        </p:nvSpPr>
        <p:spPr bwMode="auto">
          <a:xfrm>
            <a:off x="7562850" y="4113932"/>
            <a:ext cx="48736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1220847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 dirty="0"/>
              <a:t> </a:t>
            </a:r>
          </a:p>
        </p:txBody>
      </p:sp>
      <p:sp>
        <p:nvSpPr>
          <p:cNvPr id="10244" name="Oval 4"/>
          <p:cNvSpPr>
            <a:spLocks noChangeArrowheads="1"/>
          </p:cNvSpPr>
          <p:nvPr/>
        </p:nvSpPr>
        <p:spPr bwMode="auto">
          <a:xfrm>
            <a:off x="3573463" y="4233540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3614738" y="4214490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246" name="Oval 6"/>
          <p:cNvSpPr>
            <a:spLocks noChangeArrowheads="1"/>
          </p:cNvSpPr>
          <p:nvPr/>
        </p:nvSpPr>
        <p:spPr bwMode="auto">
          <a:xfrm>
            <a:off x="1744663" y="5109840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785938" y="5090790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5326063" y="5109840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5359400" y="5090790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>
            <a:off x="601663" y="622902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635000" y="6209977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0252" name="Oval 12"/>
          <p:cNvSpPr>
            <a:spLocks noChangeArrowheads="1"/>
          </p:cNvSpPr>
          <p:nvPr/>
        </p:nvSpPr>
        <p:spPr bwMode="auto">
          <a:xfrm>
            <a:off x="2582863" y="622902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2624138" y="6209977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0254" name="Oval 14"/>
          <p:cNvSpPr>
            <a:spLocks noChangeArrowheads="1"/>
          </p:cNvSpPr>
          <p:nvPr/>
        </p:nvSpPr>
        <p:spPr bwMode="auto">
          <a:xfrm>
            <a:off x="4411663" y="622902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4459288" y="6209977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6240463" y="622902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6267450" y="6209977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auto">
          <a:xfrm flipH="1">
            <a:off x="2106613" y="4536752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9" name="Line 19"/>
          <p:cNvSpPr>
            <a:spLocks noChangeShapeType="1"/>
          </p:cNvSpPr>
          <p:nvPr/>
        </p:nvSpPr>
        <p:spPr bwMode="auto">
          <a:xfrm>
            <a:off x="3927475" y="4541515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 flipH="1">
            <a:off x="879475" y="5425752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1" name="Line 21"/>
          <p:cNvSpPr>
            <a:spLocks noChangeShapeType="1"/>
          </p:cNvSpPr>
          <p:nvPr/>
        </p:nvSpPr>
        <p:spPr bwMode="auto">
          <a:xfrm flipH="1">
            <a:off x="4732338" y="5397177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2" name="Line 22"/>
          <p:cNvSpPr>
            <a:spLocks noChangeShapeType="1"/>
          </p:cNvSpPr>
          <p:nvPr/>
        </p:nvSpPr>
        <p:spPr bwMode="auto">
          <a:xfrm>
            <a:off x="5718175" y="5406702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3" name="Line 23"/>
          <p:cNvSpPr>
            <a:spLocks noChangeShapeType="1"/>
          </p:cNvSpPr>
          <p:nvPr/>
        </p:nvSpPr>
        <p:spPr bwMode="auto">
          <a:xfrm>
            <a:off x="2092325" y="5389240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4" name="Rectangle 24"/>
          <p:cNvSpPr>
            <a:spLocks noChangeArrowheads="1"/>
          </p:cNvSpPr>
          <p:nvPr/>
        </p:nvSpPr>
        <p:spPr bwMode="auto">
          <a:xfrm>
            <a:off x="7156450" y="3789040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10265" name="Rectangle 25"/>
          <p:cNvSpPr>
            <a:spLocks noChangeArrowheads="1"/>
          </p:cNvSpPr>
          <p:nvPr/>
        </p:nvSpPr>
        <p:spPr bwMode="auto">
          <a:xfrm>
            <a:off x="7067550" y="5830565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10266" name="Rectangle 26"/>
          <p:cNvSpPr>
            <a:spLocks noChangeArrowheads="1"/>
          </p:cNvSpPr>
          <p:nvPr/>
        </p:nvSpPr>
        <p:spPr bwMode="auto">
          <a:xfrm>
            <a:off x="7569200" y="4204965"/>
            <a:ext cx="48736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A</a:t>
            </a:r>
          </a:p>
        </p:txBody>
      </p:sp>
      <p:sp>
        <p:nvSpPr>
          <p:cNvPr id="10267" name="Rectangle 27"/>
          <p:cNvSpPr>
            <a:spLocks noChangeArrowheads="1"/>
          </p:cNvSpPr>
          <p:nvPr/>
        </p:nvSpPr>
        <p:spPr bwMode="auto">
          <a:xfrm>
            <a:off x="7578725" y="6257602"/>
            <a:ext cx="48736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A</a:t>
            </a:r>
          </a:p>
        </p:txBody>
      </p:sp>
      <p:sp>
        <p:nvSpPr>
          <p:cNvPr id="10268" name="Line 28"/>
          <p:cNvSpPr>
            <a:spLocks noChangeShapeType="1"/>
          </p:cNvSpPr>
          <p:nvPr/>
        </p:nvSpPr>
        <p:spPr bwMode="auto">
          <a:xfrm>
            <a:off x="7826375" y="4744715"/>
            <a:ext cx="0" cy="1139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4026978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770584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3573463" y="31372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3614738" y="3118247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270" name="Oval 6"/>
          <p:cNvSpPr>
            <a:spLocks noChangeArrowheads="1"/>
          </p:cNvSpPr>
          <p:nvPr/>
        </p:nvSpPr>
        <p:spPr bwMode="auto">
          <a:xfrm>
            <a:off x="1744663" y="40135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1785938" y="3994547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272" name="Oval 8"/>
          <p:cNvSpPr>
            <a:spLocks noChangeArrowheads="1"/>
          </p:cNvSpPr>
          <p:nvPr/>
        </p:nvSpPr>
        <p:spPr bwMode="auto">
          <a:xfrm>
            <a:off x="5326063" y="40135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5359400" y="3994547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274" name="Oval 10"/>
          <p:cNvSpPr>
            <a:spLocks noChangeArrowheads="1"/>
          </p:cNvSpPr>
          <p:nvPr/>
        </p:nvSpPr>
        <p:spPr bwMode="auto">
          <a:xfrm>
            <a:off x="6016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635000" y="5113734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1276" name="Oval 12"/>
          <p:cNvSpPr>
            <a:spLocks noChangeArrowheads="1"/>
          </p:cNvSpPr>
          <p:nvPr/>
        </p:nvSpPr>
        <p:spPr bwMode="auto">
          <a:xfrm>
            <a:off x="25828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2624138" y="511373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1278" name="Oval 14"/>
          <p:cNvSpPr>
            <a:spLocks noChangeArrowheads="1"/>
          </p:cNvSpPr>
          <p:nvPr/>
        </p:nvSpPr>
        <p:spPr bwMode="auto">
          <a:xfrm>
            <a:off x="44116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4459288" y="5113734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1280" name="Oval 16"/>
          <p:cNvSpPr>
            <a:spLocks noChangeArrowheads="1"/>
          </p:cNvSpPr>
          <p:nvPr/>
        </p:nvSpPr>
        <p:spPr bwMode="auto">
          <a:xfrm>
            <a:off x="62404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6267450" y="5113734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1282" name="Line 18"/>
          <p:cNvSpPr>
            <a:spLocks noChangeShapeType="1"/>
          </p:cNvSpPr>
          <p:nvPr/>
        </p:nvSpPr>
        <p:spPr bwMode="auto">
          <a:xfrm flipH="1">
            <a:off x="2106613" y="344050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3" name="Line 19"/>
          <p:cNvSpPr>
            <a:spLocks noChangeShapeType="1"/>
          </p:cNvSpPr>
          <p:nvPr/>
        </p:nvSpPr>
        <p:spPr bwMode="auto">
          <a:xfrm>
            <a:off x="3927475" y="3445272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 flipH="1">
            <a:off x="879475" y="4329509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5" name="Line 21"/>
          <p:cNvSpPr>
            <a:spLocks noChangeShapeType="1"/>
          </p:cNvSpPr>
          <p:nvPr/>
        </p:nvSpPr>
        <p:spPr bwMode="auto">
          <a:xfrm flipH="1">
            <a:off x="4732338" y="4300934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6" name="Line 22"/>
          <p:cNvSpPr>
            <a:spLocks noChangeShapeType="1"/>
          </p:cNvSpPr>
          <p:nvPr/>
        </p:nvSpPr>
        <p:spPr bwMode="auto">
          <a:xfrm>
            <a:off x="5718175" y="4310459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7" name="Line 23"/>
          <p:cNvSpPr>
            <a:spLocks noChangeShapeType="1"/>
          </p:cNvSpPr>
          <p:nvPr/>
        </p:nvSpPr>
        <p:spPr bwMode="auto">
          <a:xfrm>
            <a:off x="2092325" y="4292997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8" name="Rectangle 24"/>
          <p:cNvSpPr>
            <a:spLocks noChangeArrowheads="1"/>
          </p:cNvSpPr>
          <p:nvPr/>
        </p:nvSpPr>
        <p:spPr bwMode="auto">
          <a:xfrm>
            <a:off x="7156450" y="2692797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11289" name="Rectangle 25"/>
          <p:cNvSpPr>
            <a:spLocks noChangeArrowheads="1"/>
          </p:cNvSpPr>
          <p:nvPr/>
        </p:nvSpPr>
        <p:spPr bwMode="auto">
          <a:xfrm>
            <a:off x="7067550" y="4734322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11290" name="Rectangle 26"/>
          <p:cNvSpPr>
            <a:spLocks noChangeArrowheads="1"/>
          </p:cNvSpPr>
          <p:nvPr/>
        </p:nvSpPr>
        <p:spPr bwMode="auto">
          <a:xfrm>
            <a:off x="7578725" y="5161359"/>
            <a:ext cx="48736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A</a:t>
            </a:r>
          </a:p>
        </p:txBody>
      </p:sp>
      <p:sp>
        <p:nvSpPr>
          <p:cNvPr id="11291" name="Rectangle 27"/>
          <p:cNvSpPr>
            <a:spLocks noChangeArrowheads="1"/>
          </p:cNvSpPr>
          <p:nvPr/>
        </p:nvSpPr>
        <p:spPr bwMode="auto">
          <a:xfrm>
            <a:off x="3438525" y="5943997"/>
            <a:ext cx="51911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</a:t>
            </a:r>
          </a:p>
        </p:txBody>
      </p:sp>
      <p:sp>
        <p:nvSpPr>
          <p:cNvPr id="11292" name="Line 28"/>
          <p:cNvSpPr>
            <a:spLocks noChangeShapeType="1"/>
          </p:cNvSpPr>
          <p:nvPr/>
        </p:nvSpPr>
        <p:spPr bwMode="auto">
          <a:xfrm flipV="1">
            <a:off x="3981450" y="5529659"/>
            <a:ext cx="3551238" cy="727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2125725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</a:t>
            </a:r>
            <a:r>
              <a:rPr lang="en-US" altLang="en-US" i="1" dirty="0" smtClean="0">
                <a:latin typeface="Arial" charset="0"/>
                <a:cs typeface="Arial" charset="0"/>
              </a:rPr>
              <a:t>degree</a:t>
            </a:r>
            <a:r>
              <a:rPr lang="en-US" altLang="en-US" dirty="0" smtClean="0">
                <a:latin typeface="Arial" charset="0"/>
                <a:cs typeface="Arial" charset="0"/>
              </a:rPr>
              <a:t> of a node is defined as the number of its children:   	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deg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dirty="0" smtClean="0">
                <a:latin typeface="Arial" charset="0"/>
                <a:cs typeface="Arial" charset="0"/>
              </a:rPr>
              <a:t>I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 = 3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Nodes with the same parent are </a:t>
            </a:r>
            <a:r>
              <a:rPr lang="en-US" altLang="en-US" i="1" dirty="0" smtClean="0">
                <a:latin typeface="Arial" charset="0"/>
                <a:cs typeface="Arial" charset="0"/>
              </a:rPr>
              <a:t>siblings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J, K, and L are siblings</a:t>
            </a:r>
          </a:p>
        </p:txBody>
      </p:sp>
      <p:pic>
        <p:nvPicPr>
          <p:cNvPr id="6" name="Picture 6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248150"/>
            <a:ext cx="18288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582100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698576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2292" name="Oval 4"/>
          <p:cNvSpPr>
            <a:spLocks noChangeArrowheads="1"/>
          </p:cNvSpPr>
          <p:nvPr/>
        </p:nvSpPr>
        <p:spPr bwMode="auto">
          <a:xfrm>
            <a:off x="3573463" y="30652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3614738" y="30462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17446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1785938" y="39225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53260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5359400" y="3922539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2298" name="Oval 10"/>
          <p:cNvSpPr>
            <a:spLocks noChangeArrowheads="1"/>
          </p:cNvSpPr>
          <p:nvPr/>
        </p:nvSpPr>
        <p:spPr bwMode="auto">
          <a:xfrm>
            <a:off x="60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635000" y="5041726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2300" name="Oval 12"/>
          <p:cNvSpPr>
            <a:spLocks noChangeArrowheads="1"/>
          </p:cNvSpPr>
          <p:nvPr/>
        </p:nvSpPr>
        <p:spPr bwMode="auto">
          <a:xfrm>
            <a:off x="25828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2624138" y="50417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441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4459288" y="5041726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2304" name="Oval 16"/>
          <p:cNvSpPr>
            <a:spLocks noChangeArrowheads="1"/>
          </p:cNvSpPr>
          <p:nvPr/>
        </p:nvSpPr>
        <p:spPr bwMode="auto">
          <a:xfrm>
            <a:off x="62404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6267450" y="5041726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 flipH="1">
            <a:off x="2106613" y="3368501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>
            <a:off x="3927475" y="3373264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8" name="Line 20"/>
          <p:cNvSpPr>
            <a:spLocks noChangeShapeType="1"/>
          </p:cNvSpPr>
          <p:nvPr/>
        </p:nvSpPr>
        <p:spPr bwMode="auto">
          <a:xfrm flipH="1">
            <a:off x="879475" y="4257501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9" name="Line 21"/>
          <p:cNvSpPr>
            <a:spLocks noChangeShapeType="1"/>
          </p:cNvSpPr>
          <p:nvPr/>
        </p:nvSpPr>
        <p:spPr bwMode="auto">
          <a:xfrm flipH="1">
            <a:off x="4732338" y="4228926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0" name="Line 22"/>
          <p:cNvSpPr>
            <a:spLocks noChangeShapeType="1"/>
          </p:cNvSpPr>
          <p:nvPr/>
        </p:nvSpPr>
        <p:spPr bwMode="auto">
          <a:xfrm>
            <a:off x="5718175" y="4238451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1" name="Line 23"/>
          <p:cNvSpPr>
            <a:spLocks noChangeShapeType="1"/>
          </p:cNvSpPr>
          <p:nvPr/>
        </p:nvSpPr>
        <p:spPr bwMode="auto">
          <a:xfrm>
            <a:off x="2092325" y="4220989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2" name="Rectangle 24"/>
          <p:cNvSpPr>
            <a:spLocks noChangeArrowheads="1"/>
          </p:cNvSpPr>
          <p:nvPr/>
        </p:nvSpPr>
        <p:spPr bwMode="auto">
          <a:xfrm>
            <a:off x="7156450" y="2620789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12313" name="Rectangle 25"/>
          <p:cNvSpPr>
            <a:spLocks noChangeArrowheads="1"/>
          </p:cNvSpPr>
          <p:nvPr/>
        </p:nvSpPr>
        <p:spPr bwMode="auto">
          <a:xfrm>
            <a:off x="7067550" y="4662314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12314" name="Rectangle 26"/>
          <p:cNvSpPr>
            <a:spLocks noChangeArrowheads="1"/>
          </p:cNvSpPr>
          <p:nvPr/>
        </p:nvSpPr>
        <p:spPr bwMode="auto">
          <a:xfrm>
            <a:off x="7580313" y="3036714"/>
            <a:ext cx="465137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B</a:t>
            </a:r>
          </a:p>
        </p:txBody>
      </p:sp>
      <p:sp>
        <p:nvSpPr>
          <p:cNvPr id="12315" name="Rectangle 27"/>
          <p:cNvSpPr>
            <a:spLocks noChangeArrowheads="1"/>
          </p:cNvSpPr>
          <p:nvPr/>
        </p:nvSpPr>
        <p:spPr bwMode="auto">
          <a:xfrm>
            <a:off x="7578725" y="5089351"/>
            <a:ext cx="48736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A</a:t>
            </a:r>
          </a:p>
        </p:txBody>
      </p:sp>
      <p:sp>
        <p:nvSpPr>
          <p:cNvPr id="12316" name="Rectangle 28"/>
          <p:cNvSpPr>
            <a:spLocks noChangeArrowheads="1"/>
          </p:cNvSpPr>
          <p:nvPr/>
        </p:nvSpPr>
        <p:spPr bwMode="auto">
          <a:xfrm>
            <a:off x="3438525" y="5871989"/>
            <a:ext cx="51911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</a:t>
            </a:r>
          </a:p>
        </p:txBody>
      </p:sp>
      <p:sp>
        <p:nvSpPr>
          <p:cNvPr id="12317" name="Line 29"/>
          <p:cNvSpPr>
            <a:spLocks noChangeShapeType="1"/>
          </p:cNvSpPr>
          <p:nvPr/>
        </p:nvSpPr>
        <p:spPr bwMode="auto">
          <a:xfrm flipV="1">
            <a:off x="2293938" y="3303414"/>
            <a:ext cx="5216525" cy="746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3612448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3316" name="Oval 4"/>
          <p:cNvSpPr>
            <a:spLocks noChangeArrowheads="1"/>
          </p:cNvSpPr>
          <p:nvPr/>
        </p:nvSpPr>
        <p:spPr bwMode="auto">
          <a:xfrm>
            <a:off x="3573463" y="3441452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3614738" y="3422402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3318" name="Oval 6"/>
          <p:cNvSpPr>
            <a:spLocks noChangeArrowheads="1"/>
          </p:cNvSpPr>
          <p:nvPr/>
        </p:nvSpPr>
        <p:spPr bwMode="auto">
          <a:xfrm>
            <a:off x="1744663" y="4317752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1785938" y="4298702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3320" name="Oval 8"/>
          <p:cNvSpPr>
            <a:spLocks noChangeArrowheads="1"/>
          </p:cNvSpPr>
          <p:nvPr/>
        </p:nvSpPr>
        <p:spPr bwMode="auto">
          <a:xfrm>
            <a:off x="5326063" y="4317752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5359400" y="4298702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3322" name="Oval 10"/>
          <p:cNvSpPr>
            <a:spLocks noChangeArrowheads="1"/>
          </p:cNvSpPr>
          <p:nvPr/>
        </p:nvSpPr>
        <p:spPr bwMode="auto">
          <a:xfrm>
            <a:off x="601663" y="543693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635000" y="5417889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3324" name="Oval 12"/>
          <p:cNvSpPr>
            <a:spLocks noChangeArrowheads="1"/>
          </p:cNvSpPr>
          <p:nvPr/>
        </p:nvSpPr>
        <p:spPr bwMode="auto">
          <a:xfrm>
            <a:off x="2582863" y="543693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2624138" y="541788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3326" name="Oval 14"/>
          <p:cNvSpPr>
            <a:spLocks noChangeArrowheads="1"/>
          </p:cNvSpPr>
          <p:nvPr/>
        </p:nvSpPr>
        <p:spPr bwMode="auto">
          <a:xfrm>
            <a:off x="4411663" y="543693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7" name="Rectangle 15"/>
          <p:cNvSpPr>
            <a:spLocks noChangeArrowheads="1"/>
          </p:cNvSpPr>
          <p:nvPr/>
        </p:nvSpPr>
        <p:spPr bwMode="auto">
          <a:xfrm>
            <a:off x="4459288" y="5417889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6240463" y="543693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6267450" y="5417889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3330" name="Line 18"/>
          <p:cNvSpPr>
            <a:spLocks noChangeShapeType="1"/>
          </p:cNvSpPr>
          <p:nvPr/>
        </p:nvSpPr>
        <p:spPr bwMode="auto">
          <a:xfrm flipH="1">
            <a:off x="2106613" y="3744664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3927475" y="3749427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 flipH="1">
            <a:off x="879475" y="4633664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 flipH="1">
            <a:off x="4732338" y="4605089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5718175" y="4614614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>
            <a:off x="2092325" y="4597152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7156450" y="2996952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13337" name="Rectangle 25"/>
          <p:cNvSpPr>
            <a:spLocks noChangeArrowheads="1"/>
          </p:cNvSpPr>
          <p:nvPr/>
        </p:nvSpPr>
        <p:spPr bwMode="auto">
          <a:xfrm>
            <a:off x="7067550" y="5038477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13338" name="Rectangle 26"/>
          <p:cNvSpPr>
            <a:spLocks noChangeArrowheads="1"/>
          </p:cNvSpPr>
          <p:nvPr/>
        </p:nvSpPr>
        <p:spPr bwMode="auto">
          <a:xfrm>
            <a:off x="7580313" y="3412877"/>
            <a:ext cx="465137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C</a:t>
            </a:r>
          </a:p>
          <a:p>
            <a:r>
              <a:rPr lang="en-US" sz="3200" b="0">
                <a:latin typeface="Times" charset="0"/>
              </a:rPr>
              <a:t>B</a:t>
            </a:r>
          </a:p>
        </p:txBody>
      </p:sp>
      <p:sp>
        <p:nvSpPr>
          <p:cNvPr id="13339" name="Rectangle 27"/>
          <p:cNvSpPr>
            <a:spLocks noChangeArrowheads="1"/>
          </p:cNvSpPr>
          <p:nvPr/>
        </p:nvSpPr>
        <p:spPr bwMode="auto">
          <a:xfrm>
            <a:off x="7578725" y="5465514"/>
            <a:ext cx="48736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A</a:t>
            </a:r>
          </a:p>
        </p:txBody>
      </p:sp>
      <p:sp>
        <p:nvSpPr>
          <p:cNvPr id="13340" name="Rectangle 28"/>
          <p:cNvSpPr>
            <a:spLocks noChangeArrowheads="1"/>
          </p:cNvSpPr>
          <p:nvPr/>
        </p:nvSpPr>
        <p:spPr bwMode="auto">
          <a:xfrm>
            <a:off x="3438525" y="6248152"/>
            <a:ext cx="51911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</a:t>
            </a:r>
          </a:p>
        </p:txBody>
      </p:sp>
      <p:sp>
        <p:nvSpPr>
          <p:cNvPr id="13341" name="Line 29"/>
          <p:cNvSpPr>
            <a:spLocks noChangeShapeType="1"/>
          </p:cNvSpPr>
          <p:nvPr/>
        </p:nvSpPr>
        <p:spPr bwMode="auto">
          <a:xfrm flipV="1">
            <a:off x="5837238" y="3679577"/>
            <a:ext cx="1673225" cy="757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1855046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698576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3573463" y="30652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3614738" y="30462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17446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1785938" y="39225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53260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5359400" y="3922539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0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635000" y="5041726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4348" name="Oval 12"/>
          <p:cNvSpPr>
            <a:spLocks noChangeArrowheads="1"/>
          </p:cNvSpPr>
          <p:nvPr/>
        </p:nvSpPr>
        <p:spPr bwMode="auto">
          <a:xfrm>
            <a:off x="25828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2624138" y="50417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4350" name="Oval 14"/>
          <p:cNvSpPr>
            <a:spLocks noChangeArrowheads="1"/>
          </p:cNvSpPr>
          <p:nvPr/>
        </p:nvSpPr>
        <p:spPr bwMode="auto">
          <a:xfrm>
            <a:off x="441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4459288" y="5041726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4352" name="Oval 16"/>
          <p:cNvSpPr>
            <a:spLocks noChangeArrowheads="1"/>
          </p:cNvSpPr>
          <p:nvPr/>
        </p:nvSpPr>
        <p:spPr bwMode="auto">
          <a:xfrm>
            <a:off x="62404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6267450" y="5041726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4354" name="Line 18"/>
          <p:cNvSpPr>
            <a:spLocks noChangeShapeType="1"/>
          </p:cNvSpPr>
          <p:nvPr/>
        </p:nvSpPr>
        <p:spPr bwMode="auto">
          <a:xfrm flipH="1">
            <a:off x="2106613" y="3368501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5" name="Line 19"/>
          <p:cNvSpPr>
            <a:spLocks noChangeShapeType="1"/>
          </p:cNvSpPr>
          <p:nvPr/>
        </p:nvSpPr>
        <p:spPr bwMode="auto">
          <a:xfrm>
            <a:off x="3927475" y="3373264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6" name="Line 20"/>
          <p:cNvSpPr>
            <a:spLocks noChangeShapeType="1"/>
          </p:cNvSpPr>
          <p:nvPr/>
        </p:nvSpPr>
        <p:spPr bwMode="auto">
          <a:xfrm flipH="1">
            <a:off x="879475" y="4257501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7" name="Line 21"/>
          <p:cNvSpPr>
            <a:spLocks noChangeShapeType="1"/>
          </p:cNvSpPr>
          <p:nvPr/>
        </p:nvSpPr>
        <p:spPr bwMode="auto">
          <a:xfrm flipH="1">
            <a:off x="4732338" y="4228926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8" name="Line 22"/>
          <p:cNvSpPr>
            <a:spLocks noChangeShapeType="1"/>
          </p:cNvSpPr>
          <p:nvPr/>
        </p:nvSpPr>
        <p:spPr bwMode="auto">
          <a:xfrm>
            <a:off x="5718175" y="4238451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9" name="Line 23"/>
          <p:cNvSpPr>
            <a:spLocks noChangeShapeType="1"/>
          </p:cNvSpPr>
          <p:nvPr/>
        </p:nvSpPr>
        <p:spPr bwMode="auto">
          <a:xfrm>
            <a:off x="2092325" y="4220989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0" name="Rectangle 24"/>
          <p:cNvSpPr>
            <a:spLocks noChangeArrowheads="1"/>
          </p:cNvSpPr>
          <p:nvPr/>
        </p:nvSpPr>
        <p:spPr bwMode="auto">
          <a:xfrm>
            <a:off x="7156450" y="2620789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14361" name="Rectangle 25"/>
          <p:cNvSpPr>
            <a:spLocks noChangeArrowheads="1"/>
          </p:cNvSpPr>
          <p:nvPr/>
        </p:nvSpPr>
        <p:spPr bwMode="auto">
          <a:xfrm>
            <a:off x="7067550" y="4662314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14362" name="Rectangle 26"/>
          <p:cNvSpPr>
            <a:spLocks noChangeArrowheads="1"/>
          </p:cNvSpPr>
          <p:nvPr/>
        </p:nvSpPr>
        <p:spPr bwMode="auto">
          <a:xfrm>
            <a:off x="7589838" y="5089351"/>
            <a:ext cx="465137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B</a:t>
            </a:r>
          </a:p>
        </p:txBody>
      </p:sp>
      <p:sp>
        <p:nvSpPr>
          <p:cNvPr id="14363" name="Line 27"/>
          <p:cNvSpPr>
            <a:spLocks noChangeShapeType="1"/>
          </p:cNvSpPr>
          <p:nvPr/>
        </p:nvSpPr>
        <p:spPr bwMode="auto">
          <a:xfrm>
            <a:off x="7826375" y="4003501"/>
            <a:ext cx="0" cy="712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4" name="Rectangle 28"/>
          <p:cNvSpPr>
            <a:spLocks noChangeArrowheads="1"/>
          </p:cNvSpPr>
          <p:nvPr/>
        </p:nvSpPr>
        <p:spPr bwMode="auto">
          <a:xfrm>
            <a:off x="3438525" y="5871989"/>
            <a:ext cx="51911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</a:t>
            </a:r>
          </a:p>
        </p:txBody>
      </p:sp>
      <p:sp>
        <p:nvSpPr>
          <p:cNvPr id="14365" name="Rectangle 29"/>
          <p:cNvSpPr>
            <a:spLocks noChangeArrowheads="1"/>
          </p:cNvSpPr>
          <p:nvPr/>
        </p:nvSpPr>
        <p:spPr bwMode="auto">
          <a:xfrm>
            <a:off x="7580313" y="3036714"/>
            <a:ext cx="465137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C</a:t>
            </a:r>
          </a:p>
          <a:p>
            <a:r>
              <a:rPr lang="en-US" sz="3200" b="0">
                <a:latin typeface="Times" charset="0"/>
              </a:rPr>
              <a:t>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36547829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3002731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5364" name="Oval 4"/>
          <p:cNvSpPr>
            <a:spLocks noChangeArrowheads="1"/>
          </p:cNvSpPr>
          <p:nvPr/>
        </p:nvSpPr>
        <p:spPr bwMode="auto">
          <a:xfrm>
            <a:off x="3573463" y="336944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3614738" y="335039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5366" name="Oval 6"/>
          <p:cNvSpPr>
            <a:spLocks noChangeArrowheads="1"/>
          </p:cNvSpPr>
          <p:nvPr/>
        </p:nvSpPr>
        <p:spPr bwMode="auto">
          <a:xfrm>
            <a:off x="1744663" y="424574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1785938" y="422669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5368" name="Oval 8"/>
          <p:cNvSpPr>
            <a:spLocks noChangeArrowheads="1"/>
          </p:cNvSpPr>
          <p:nvPr/>
        </p:nvSpPr>
        <p:spPr bwMode="auto">
          <a:xfrm>
            <a:off x="5326063" y="424574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5359400" y="4226694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5370" name="Oval 10"/>
          <p:cNvSpPr>
            <a:spLocks noChangeArrowheads="1"/>
          </p:cNvSpPr>
          <p:nvPr/>
        </p:nvSpPr>
        <p:spPr bwMode="auto">
          <a:xfrm>
            <a:off x="601663" y="536493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635000" y="5345881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5372" name="Oval 12"/>
          <p:cNvSpPr>
            <a:spLocks noChangeArrowheads="1"/>
          </p:cNvSpPr>
          <p:nvPr/>
        </p:nvSpPr>
        <p:spPr bwMode="auto">
          <a:xfrm>
            <a:off x="2582863" y="536493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3" name="Rectangle 13"/>
          <p:cNvSpPr>
            <a:spLocks noChangeArrowheads="1"/>
          </p:cNvSpPr>
          <p:nvPr/>
        </p:nvSpPr>
        <p:spPr bwMode="auto">
          <a:xfrm>
            <a:off x="2624138" y="5345881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>
            <a:off x="4411663" y="536493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4459288" y="5345881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5376" name="Oval 16"/>
          <p:cNvSpPr>
            <a:spLocks noChangeArrowheads="1"/>
          </p:cNvSpPr>
          <p:nvPr/>
        </p:nvSpPr>
        <p:spPr bwMode="auto">
          <a:xfrm>
            <a:off x="6240463" y="536493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7" name="Rectangle 17"/>
          <p:cNvSpPr>
            <a:spLocks noChangeArrowheads="1"/>
          </p:cNvSpPr>
          <p:nvPr/>
        </p:nvSpPr>
        <p:spPr bwMode="auto">
          <a:xfrm>
            <a:off x="6267450" y="5345881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5378" name="Line 18"/>
          <p:cNvSpPr>
            <a:spLocks noChangeShapeType="1"/>
          </p:cNvSpPr>
          <p:nvPr/>
        </p:nvSpPr>
        <p:spPr bwMode="auto">
          <a:xfrm flipH="1">
            <a:off x="2106613" y="3672656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9" name="Line 19"/>
          <p:cNvSpPr>
            <a:spLocks noChangeShapeType="1"/>
          </p:cNvSpPr>
          <p:nvPr/>
        </p:nvSpPr>
        <p:spPr bwMode="auto">
          <a:xfrm>
            <a:off x="3927475" y="3677419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0" name="Line 20"/>
          <p:cNvSpPr>
            <a:spLocks noChangeShapeType="1"/>
          </p:cNvSpPr>
          <p:nvPr/>
        </p:nvSpPr>
        <p:spPr bwMode="auto">
          <a:xfrm flipH="1">
            <a:off x="879475" y="4561656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1" name="Line 21"/>
          <p:cNvSpPr>
            <a:spLocks noChangeShapeType="1"/>
          </p:cNvSpPr>
          <p:nvPr/>
        </p:nvSpPr>
        <p:spPr bwMode="auto">
          <a:xfrm flipH="1">
            <a:off x="4732338" y="4533081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2" name="Line 22"/>
          <p:cNvSpPr>
            <a:spLocks noChangeShapeType="1"/>
          </p:cNvSpPr>
          <p:nvPr/>
        </p:nvSpPr>
        <p:spPr bwMode="auto">
          <a:xfrm>
            <a:off x="5718175" y="4542606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3" name="Line 23"/>
          <p:cNvSpPr>
            <a:spLocks noChangeShapeType="1"/>
          </p:cNvSpPr>
          <p:nvPr/>
        </p:nvSpPr>
        <p:spPr bwMode="auto">
          <a:xfrm>
            <a:off x="2092325" y="4525144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4" name="Rectangle 24"/>
          <p:cNvSpPr>
            <a:spLocks noChangeArrowheads="1"/>
          </p:cNvSpPr>
          <p:nvPr/>
        </p:nvSpPr>
        <p:spPr bwMode="auto">
          <a:xfrm>
            <a:off x="7156450" y="2924944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15385" name="Rectangle 25"/>
          <p:cNvSpPr>
            <a:spLocks noChangeArrowheads="1"/>
          </p:cNvSpPr>
          <p:nvPr/>
        </p:nvSpPr>
        <p:spPr bwMode="auto">
          <a:xfrm>
            <a:off x="7067550" y="4966469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15386" name="Rectangle 26"/>
          <p:cNvSpPr>
            <a:spLocks noChangeArrowheads="1"/>
          </p:cNvSpPr>
          <p:nvPr/>
        </p:nvSpPr>
        <p:spPr bwMode="auto">
          <a:xfrm>
            <a:off x="7589838" y="5393506"/>
            <a:ext cx="465137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B</a:t>
            </a:r>
          </a:p>
        </p:txBody>
      </p:sp>
      <p:sp>
        <p:nvSpPr>
          <p:cNvPr id="15387" name="Rectangle 27"/>
          <p:cNvSpPr>
            <a:spLocks noChangeArrowheads="1"/>
          </p:cNvSpPr>
          <p:nvPr/>
        </p:nvSpPr>
        <p:spPr bwMode="auto">
          <a:xfrm>
            <a:off x="7580313" y="3340869"/>
            <a:ext cx="465137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C</a:t>
            </a:r>
          </a:p>
        </p:txBody>
      </p:sp>
      <p:sp>
        <p:nvSpPr>
          <p:cNvPr id="15388" name="Rectangle 28"/>
          <p:cNvSpPr>
            <a:spLocks noChangeArrowheads="1"/>
          </p:cNvSpPr>
          <p:nvPr/>
        </p:nvSpPr>
        <p:spPr bwMode="auto">
          <a:xfrm>
            <a:off x="3057525" y="6176144"/>
            <a:ext cx="128111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</a:t>
            </a:r>
          </a:p>
        </p:txBody>
      </p:sp>
      <p:sp>
        <p:nvSpPr>
          <p:cNvPr id="15389" name="Line 29"/>
          <p:cNvSpPr>
            <a:spLocks noChangeShapeType="1"/>
          </p:cNvSpPr>
          <p:nvPr/>
        </p:nvSpPr>
        <p:spPr bwMode="auto">
          <a:xfrm flipV="1">
            <a:off x="4365625" y="5761806"/>
            <a:ext cx="3167063" cy="695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2882685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698576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6388" name="Oval 4"/>
          <p:cNvSpPr>
            <a:spLocks noChangeArrowheads="1"/>
          </p:cNvSpPr>
          <p:nvPr/>
        </p:nvSpPr>
        <p:spPr bwMode="auto">
          <a:xfrm>
            <a:off x="3573463" y="30652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3614738" y="30462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6390" name="Oval 6"/>
          <p:cNvSpPr>
            <a:spLocks noChangeArrowheads="1"/>
          </p:cNvSpPr>
          <p:nvPr/>
        </p:nvSpPr>
        <p:spPr bwMode="auto">
          <a:xfrm>
            <a:off x="17446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1785938" y="39225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6392" name="Oval 8"/>
          <p:cNvSpPr>
            <a:spLocks noChangeArrowheads="1"/>
          </p:cNvSpPr>
          <p:nvPr/>
        </p:nvSpPr>
        <p:spPr bwMode="auto">
          <a:xfrm>
            <a:off x="53260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5359400" y="3922539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6394" name="Oval 10"/>
          <p:cNvSpPr>
            <a:spLocks noChangeArrowheads="1"/>
          </p:cNvSpPr>
          <p:nvPr/>
        </p:nvSpPr>
        <p:spPr bwMode="auto">
          <a:xfrm>
            <a:off x="60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635000" y="5041726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6396" name="Oval 12"/>
          <p:cNvSpPr>
            <a:spLocks noChangeArrowheads="1"/>
          </p:cNvSpPr>
          <p:nvPr/>
        </p:nvSpPr>
        <p:spPr bwMode="auto">
          <a:xfrm>
            <a:off x="25828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2624138" y="50417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6398" name="Oval 14"/>
          <p:cNvSpPr>
            <a:spLocks noChangeArrowheads="1"/>
          </p:cNvSpPr>
          <p:nvPr/>
        </p:nvSpPr>
        <p:spPr bwMode="auto">
          <a:xfrm>
            <a:off x="441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4459288" y="5041726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6400" name="Oval 16"/>
          <p:cNvSpPr>
            <a:spLocks noChangeArrowheads="1"/>
          </p:cNvSpPr>
          <p:nvPr/>
        </p:nvSpPr>
        <p:spPr bwMode="auto">
          <a:xfrm>
            <a:off x="62404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1" name="Rectangle 17"/>
          <p:cNvSpPr>
            <a:spLocks noChangeArrowheads="1"/>
          </p:cNvSpPr>
          <p:nvPr/>
        </p:nvSpPr>
        <p:spPr bwMode="auto">
          <a:xfrm>
            <a:off x="6267450" y="5041726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6402" name="Line 18"/>
          <p:cNvSpPr>
            <a:spLocks noChangeShapeType="1"/>
          </p:cNvSpPr>
          <p:nvPr/>
        </p:nvSpPr>
        <p:spPr bwMode="auto">
          <a:xfrm flipH="1">
            <a:off x="2106613" y="3368501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3" name="Line 19"/>
          <p:cNvSpPr>
            <a:spLocks noChangeShapeType="1"/>
          </p:cNvSpPr>
          <p:nvPr/>
        </p:nvSpPr>
        <p:spPr bwMode="auto">
          <a:xfrm>
            <a:off x="3927475" y="3373264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4" name="Line 20"/>
          <p:cNvSpPr>
            <a:spLocks noChangeShapeType="1"/>
          </p:cNvSpPr>
          <p:nvPr/>
        </p:nvSpPr>
        <p:spPr bwMode="auto">
          <a:xfrm flipH="1">
            <a:off x="879475" y="4257501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5" name="Line 21"/>
          <p:cNvSpPr>
            <a:spLocks noChangeShapeType="1"/>
          </p:cNvSpPr>
          <p:nvPr/>
        </p:nvSpPr>
        <p:spPr bwMode="auto">
          <a:xfrm flipH="1">
            <a:off x="4732338" y="4228926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6" name="Line 22"/>
          <p:cNvSpPr>
            <a:spLocks noChangeShapeType="1"/>
          </p:cNvSpPr>
          <p:nvPr/>
        </p:nvSpPr>
        <p:spPr bwMode="auto">
          <a:xfrm>
            <a:off x="5718175" y="4238451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7" name="Line 23"/>
          <p:cNvSpPr>
            <a:spLocks noChangeShapeType="1"/>
          </p:cNvSpPr>
          <p:nvPr/>
        </p:nvSpPr>
        <p:spPr bwMode="auto">
          <a:xfrm>
            <a:off x="2092325" y="4220989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8" name="Rectangle 24"/>
          <p:cNvSpPr>
            <a:spLocks noChangeArrowheads="1"/>
          </p:cNvSpPr>
          <p:nvPr/>
        </p:nvSpPr>
        <p:spPr bwMode="auto">
          <a:xfrm>
            <a:off x="7156450" y="2620789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7067550" y="4662314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16410" name="Rectangle 26"/>
          <p:cNvSpPr>
            <a:spLocks noChangeArrowheads="1"/>
          </p:cNvSpPr>
          <p:nvPr/>
        </p:nvSpPr>
        <p:spPr bwMode="auto">
          <a:xfrm>
            <a:off x="7569200" y="3036714"/>
            <a:ext cx="487363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D</a:t>
            </a:r>
          </a:p>
          <a:p>
            <a:r>
              <a:rPr lang="en-US" sz="3200" b="0">
                <a:latin typeface="Times" charset="0"/>
              </a:rPr>
              <a:t>C</a:t>
            </a:r>
          </a:p>
        </p:txBody>
      </p:sp>
      <p:sp>
        <p:nvSpPr>
          <p:cNvPr id="16411" name="Rectangle 27"/>
          <p:cNvSpPr>
            <a:spLocks noChangeArrowheads="1"/>
          </p:cNvSpPr>
          <p:nvPr/>
        </p:nvSpPr>
        <p:spPr bwMode="auto">
          <a:xfrm>
            <a:off x="7589838" y="5089351"/>
            <a:ext cx="465137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B</a:t>
            </a:r>
          </a:p>
        </p:txBody>
      </p:sp>
      <p:sp>
        <p:nvSpPr>
          <p:cNvPr id="16412" name="Line 28"/>
          <p:cNvSpPr>
            <a:spLocks noChangeShapeType="1"/>
          </p:cNvSpPr>
          <p:nvPr/>
        </p:nvSpPr>
        <p:spPr bwMode="auto">
          <a:xfrm flipV="1">
            <a:off x="1109663" y="3303414"/>
            <a:ext cx="6400800" cy="1878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3" name="Rectangle 29"/>
          <p:cNvSpPr>
            <a:spLocks noChangeArrowheads="1"/>
          </p:cNvSpPr>
          <p:nvPr/>
        </p:nvSpPr>
        <p:spPr bwMode="auto">
          <a:xfrm>
            <a:off x="3057525" y="5871989"/>
            <a:ext cx="128111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3650289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698576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7412" name="Oval 4"/>
          <p:cNvSpPr>
            <a:spLocks noChangeArrowheads="1"/>
          </p:cNvSpPr>
          <p:nvPr/>
        </p:nvSpPr>
        <p:spPr bwMode="auto">
          <a:xfrm>
            <a:off x="3573463" y="30652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3614738" y="30462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17446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1785938" y="39225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7416" name="Oval 8"/>
          <p:cNvSpPr>
            <a:spLocks noChangeArrowheads="1"/>
          </p:cNvSpPr>
          <p:nvPr/>
        </p:nvSpPr>
        <p:spPr bwMode="auto">
          <a:xfrm>
            <a:off x="53260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5359400" y="3922539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7418" name="Oval 10"/>
          <p:cNvSpPr>
            <a:spLocks noChangeArrowheads="1"/>
          </p:cNvSpPr>
          <p:nvPr/>
        </p:nvSpPr>
        <p:spPr bwMode="auto">
          <a:xfrm>
            <a:off x="60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635000" y="5041726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7420" name="Oval 12"/>
          <p:cNvSpPr>
            <a:spLocks noChangeArrowheads="1"/>
          </p:cNvSpPr>
          <p:nvPr/>
        </p:nvSpPr>
        <p:spPr bwMode="auto">
          <a:xfrm>
            <a:off x="25828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1" name="Rectangle 13"/>
          <p:cNvSpPr>
            <a:spLocks noChangeArrowheads="1"/>
          </p:cNvSpPr>
          <p:nvPr/>
        </p:nvSpPr>
        <p:spPr bwMode="auto">
          <a:xfrm>
            <a:off x="2624138" y="50417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441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4459288" y="5041726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7424" name="Oval 16"/>
          <p:cNvSpPr>
            <a:spLocks noChangeArrowheads="1"/>
          </p:cNvSpPr>
          <p:nvPr/>
        </p:nvSpPr>
        <p:spPr bwMode="auto">
          <a:xfrm>
            <a:off x="62404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5" name="Rectangle 17"/>
          <p:cNvSpPr>
            <a:spLocks noChangeArrowheads="1"/>
          </p:cNvSpPr>
          <p:nvPr/>
        </p:nvSpPr>
        <p:spPr bwMode="auto">
          <a:xfrm>
            <a:off x="6267450" y="5041726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7426" name="Line 18"/>
          <p:cNvSpPr>
            <a:spLocks noChangeShapeType="1"/>
          </p:cNvSpPr>
          <p:nvPr/>
        </p:nvSpPr>
        <p:spPr bwMode="auto">
          <a:xfrm flipH="1">
            <a:off x="2106613" y="3368501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Line 19"/>
          <p:cNvSpPr>
            <a:spLocks noChangeShapeType="1"/>
          </p:cNvSpPr>
          <p:nvPr/>
        </p:nvSpPr>
        <p:spPr bwMode="auto">
          <a:xfrm>
            <a:off x="3927475" y="3373264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8" name="Line 20"/>
          <p:cNvSpPr>
            <a:spLocks noChangeShapeType="1"/>
          </p:cNvSpPr>
          <p:nvPr/>
        </p:nvSpPr>
        <p:spPr bwMode="auto">
          <a:xfrm flipH="1">
            <a:off x="879475" y="4257501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9" name="Line 21"/>
          <p:cNvSpPr>
            <a:spLocks noChangeShapeType="1"/>
          </p:cNvSpPr>
          <p:nvPr/>
        </p:nvSpPr>
        <p:spPr bwMode="auto">
          <a:xfrm flipH="1">
            <a:off x="4732338" y="4228926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Line 22"/>
          <p:cNvSpPr>
            <a:spLocks noChangeShapeType="1"/>
          </p:cNvSpPr>
          <p:nvPr/>
        </p:nvSpPr>
        <p:spPr bwMode="auto">
          <a:xfrm>
            <a:off x="5718175" y="4238451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1" name="Line 23"/>
          <p:cNvSpPr>
            <a:spLocks noChangeShapeType="1"/>
          </p:cNvSpPr>
          <p:nvPr/>
        </p:nvSpPr>
        <p:spPr bwMode="auto">
          <a:xfrm>
            <a:off x="2092325" y="4220989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2" name="Rectangle 24"/>
          <p:cNvSpPr>
            <a:spLocks noChangeArrowheads="1"/>
          </p:cNvSpPr>
          <p:nvPr/>
        </p:nvSpPr>
        <p:spPr bwMode="auto">
          <a:xfrm>
            <a:off x="7156450" y="2620789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17433" name="Rectangle 25"/>
          <p:cNvSpPr>
            <a:spLocks noChangeArrowheads="1"/>
          </p:cNvSpPr>
          <p:nvPr/>
        </p:nvSpPr>
        <p:spPr bwMode="auto">
          <a:xfrm>
            <a:off x="7067550" y="4662314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17434" name="Rectangle 26"/>
          <p:cNvSpPr>
            <a:spLocks noChangeArrowheads="1"/>
          </p:cNvSpPr>
          <p:nvPr/>
        </p:nvSpPr>
        <p:spPr bwMode="auto">
          <a:xfrm>
            <a:off x="7569200" y="3036714"/>
            <a:ext cx="487363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E</a:t>
            </a:r>
          </a:p>
          <a:p>
            <a:r>
              <a:rPr lang="en-US" sz="3200" b="0">
                <a:latin typeface="Times" charset="0"/>
              </a:rPr>
              <a:t>D</a:t>
            </a:r>
          </a:p>
          <a:p>
            <a:r>
              <a:rPr lang="en-US" sz="3200" b="0">
                <a:latin typeface="Times" charset="0"/>
              </a:rPr>
              <a:t>C</a:t>
            </a:r>
          </a:p>
        </p:txBody>
      </p:sp>
      <p:sp>
        <p:nvSpPr>
          <p:cNvPr id="17435" name="Rectangle 27"/>
          <p:cNvSpPr>
            <a:spLocks noChangeArrowheads="1"/>
          </p:cNvSpPr>
          <p:nvPr/>
        </p:nvSpPr>
        <p:spPr bwMode="auto">
          <a:xfrm>
            <a:off x="7589838" y="5089351"/>
            <a:ext cx="465137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B</a:t>
            </a:r>
          </a:p>
        </p:txBody>
      </p:sp>
      <p:sp>
        <p:nvSpPr>
          <p:cNvPr id="17436" name="Line 28"/>
          <p:cNvSpPr>
            <a:spLocks noChangeShapeType="1"/>
          </p:cNvSpPr>
          <p:nvPr/>
        </p:nvSpPr>
        <p:spPr bwMode="auto">
          <a:xfrm flipV="1">
            <a:off x="2978150" y="3249439"/>
            <a:ext cx="4565650" cy="1814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7" name="Rectangle 29"/>
          <p:cNvSpPr>
            <a:spLocks noChangeArrowheads="1"/>
          </p:cNvSpPr>
          <p:nvPr/>
        </p:nvSpPr>
        <p:spPr bwMode="auto">
          <a:xfrm>
            <a:off x="3057525" y="5871989"/>
            <a:ext cx="128111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427929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3573463" y="33801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3614738" y="336113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8438" name="Oval 6"/>
          <p:cNvSpPr>
            <a:spLocks noChangeArrowheads="1"/>
          </p:cNvSpPr>
          <p:nvPr/>
        </p:nvSpPr>
        <p:spPr bwMode="auto">
          <a:xfrm>
            <a:off x="1744663" y="42564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1785938" y="423743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8440" name="Oval 8"/>
          <p:cNvSpPr>
            <a:spLocks noChangeArrowheads="1"/>
          </p:cNvSpPr>
          <p:nvPr/>
        </p:nvSpPr>
        <p:spPr bwMode="auto">
          <a:xfrm>
            <a:off x="5326063" y="42564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5359400" y="4237434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8442" name="Oval 10"/>
          <p:cNvSpPr>
            <a:spLocks noChangeArrowheads="1"/>
          </p:cNvSpPr>
          <p:nvPr/>
        </p:nvSpPr>
        <p:spPr bwMode="auto">
          <a:xfrm>
            <a:off x="601663" y="537567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635000" y="5356621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8444" name="Oval 12"/>
          <p:cNvSpPr>
            <a:spLocks noChangeArrowheads="1"/>
          </p:cNvSpPr>
          <p:nvPr/>
        </p:nvSpPr>
        <p:spPr bwMode="auto">
          <a:xfrm>
            <a:off x="2582863" y="537567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2624138" y="5356621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8446" name="Oval 14"/>
          <p:cNvSpPr>
            <a:spLocks noChangeArrowheads="1"/>
          </p:cNvSpPr>
          <p:nvPr/>
        </p:nvSpPr>
        <p:spPr bwMode="auto">
          <a:xfrm>
            <a:off x="4411663" y="537567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4459288" y="5356621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8448" name="Oval 16"/>
          <p:cNvSpPr>
            <a:spLocks noChangeArrowheads="1"/>
          </p:cNvSpPr>
          <p:nvPr/>
        </p:nvSpPr>
        <p:spPr bwMode="auto">
          <a:xfrm>
            <a:off x="6240463" y="537567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6267450" y="5356621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 flipH="1">
            <a:off x="2106613" y="3683396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1" name="Line 19"/>
          <p:cNvSpPr>
            <a:spLocks noChangeShapeType="1"/>
          </p:cNvSpPr>
          <p:nvPr/>
        </p:nvSpPr>
        <p:spPr bwMode="auto">
          <a:xfrm>
            <a:off x="3927475" y="3688159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2" name="Line 20"/>
          <p:cNvSpPr>
            <a:spLocks noChangeShapeType="1"/>
          </p:cNvSpPr>
          <p:nvPr/>
        </p:nvSpPr>
        <p:spPr bwMode="auto">
          <a:xfrm flipH="1">
            <a:off x="879475" y="4572396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3" name="Line 21"/>
          <p:cNvSpPr>
            <a:spLocks noChangeShapeType="1"/>
          </p:cNvSpPr>
          <p:nvPr/>
        </p:nvSpPr>
        <p:spPr bwMode="auto">
          <a:xfrm flipH="1">
            <a:off x="4732338" y="4543821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4" name="Line 22"/>
          <p:cNvSpPr>
            <a:spLocks noChangeShapeType="1"/>
          </p:cNvSpPr>
          <p:nvPr/>
        </p:nvSpPr>
        <p:spPr bwMode="auto">
          <a:xfrm>
            <a:off x="5718175" y="4553346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5" name="Line 23"/>
          <p:cNvSpPr>
            <a:spLocks noChangeShapeType="1"/>
          </p:cNvSpPr>
          <p:nvPr/>
        </p:nvSpPr>
        <p:spPr bwMode="auto">
          <a:xfrm>
            <a:off x="2092325" y="4535884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7156450" y="2935684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18457" name="Rectangle 25"/>
          <p:cNvSpPr>
            <a:spLocks noChangeArrowheads="1"/>
          </p:cNvSpPr>
          <p:nvPr/>
        </p:nvSpPr>
        <p:spPr bwMode="auto">
          <a:xfrm>
            <a:off x="7067550" y="4977209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18458" name="Rectangle 26"/>
          <p:cNvSpPr>
            <a:spLocks noChangeArrowheads="1"/>
          </p:cNvSpPr>
          <p:nvPr/>
        </p:nvSpPr>
        <p:spPr bwMode="auto">
          <a:xfrm>
            <a:off x="7589838" y="5404246"/>
            <a:ext cx="465137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C</a:t>
            </a:r>
          </a:p>
        </p:txBody>
      </p:sp>
      <p:sp>
        <p:nvSpPr>
          <p:cNvPr id="18459" name="Line 27"/>
          <p:cNvSpPr>
            <a:spLocks noChangeShapeType="1"/>
          </p:cNvSpPr>
          <p:nvPr/>
        </p:nvSpPr>
        <p:spPr bwMode="auto">
          <a:xfrm flipH="1">
            <a:off x="7826375" y="4799409"/>
            <a:ext cx="11113" cy="339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0" name="Rectangle 28"/>
          <p:cNvSpPr>
            <a:spLocks noChangeArrowheads="1"/>
          </p:cNvSpPr>
          <p:nvPr/>
        </p:nvSpPr>
        <p:spPr bwMode="auto">
          <a:xfrm>
            <a:off x="7569200" y="3351609"/>
            <a:ext cx="487363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E</a:t>
            </a:r>
          </a:p>
          <a:p>
            <a:r>
              <a:rPr lang="en-US" sz="3200" b="0">
                <a:latin typeface="Times" charset="0"/>
              </a:rPr>
              <a:t>D</a:t>
            </a:r>
          </a:p>
          <a:p>
            <a:r>
              <a:rPr lang="en-US" sz="3200" b="0">
                <a:latin typeface="Times" charset="0"/>
              </a:rPr>
              <a:t>C</a:t>
            </a:r>
          </a:p>
        </p:txBody>
      </p:sp>
      <p:sp>
        <p:nvSpPr>
          <p:cNvPr id="18461" name="Rectangle 29"/>
          <p:cNvSpPr>
            <a:spLocks noChangeArrowheads="1"/>
          </p:cNvSpPr>
          <p:nvPr/>
        </p:nvSpPr>
        <p:spPr bwMode="auto">
          <a:xfrm>
            <a:off x="3057525" y="6186884"/>
            <a:ext cx="128111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2684706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3002731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3573463" y="336944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614738" y="335039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9462" name="Oval 6"/>
          <p:cNvSpPr>
            <a:spLocks noChangeArrowheads="1"/>
          </p:cNvSpPr>
          <p:nvPr/>
        </p:nvSpPr>
        <p:spPr bwMode="auto">
          <a:xfrm>
            <a:off x="1744663" y="424574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785938" y="422669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9464" name="Oval 8"/>
          <p:cNvSpPr>
            <a:spLocks noChangeArrowheads="1"/>
          </p:cNvSpPr>
          <p:nvPr/>
        </p:nvSpPr>
        <p:spPr bwMode="auto">
          <a:xfrm>
            <a:off x="5326063" y="424574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5359400" y="4226694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9466" name="Oval 10"/>
          <p:cNvSpPr>
            <a:spLocks noChangeArrowheads="1"/>
          </p:cNvSpPr>
          <p:nvPr/>
        </p:nvSpPr>
        <p:spPr bwMode="auto">
          <a:xfrm>
            <a:off x="601663" y="536493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635000" y="5345881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9468" name="Oval 12"/>
          <p:cNvSpPr>
            <a:spLocks noChangeArrowheads="1"/>
          </p:cNvSpPr>
          <p:nvPr/>
        </p:nvSpPr>
        <p:spPr bwMode="auto">
          <a:xfrm>
            <a:off x="2582863" y="536493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2624138" y="5345881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9470" name="Oval 14"/>
          <p:cNvSpPr>
            <a:spLocks noChangeArrowheads="1"/>
          </p:cNvSpPr>
          <p:nvPr/>
        </p:nvSpPr>
        <p:spPr bwMode="auto">
          <a:xfrm>
            <a:off x="4411663" y="536493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4459288" y="5345881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6240463" y="536493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3" name="Rectangle 17"/>
          <p:cNvSpPr>
            <a:spLocks noChangeArrowheads="1"/>
          </p:cNvSpPr>
          <p:nvPr/>
        </p:nvSpPr>
        <p:spPr bwMode="auto">
          <a:xfrm>
            <a:off x="6267450" y="5345881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9474" name="Line 18"/>
          <p:cNvSpPr>
            <a:spLocks noChangeShapeType="1"/>
          </p:cNvSpPr>
          <p:nvPr/>
        </p:nvSpPr>
        <p:spPr bwMode="auto">
          <a:xfrm flipH="1">
            <a:off x="2106613" y="3672656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5" name="Line 19"/>
          <p:cNvSpPr>
            <a:spLocks noChangeShapeType="1"/>
          </p:cNvSpPr>
          <p:nvPr/>
        </p:nvSpPr>
        <p:spPr bwMode="auto">
          <a:xfrm>
            <a:off x="3927475" y="3677419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6" name="Line 20"/>
          <p:cNvSpPr>
            <a:spLocks noChangeShapeType="1"/>
          </p:cNvSpPr>
          <p:nvPr/>
        </p:nvSpPr>
        <p:spPr bwMode="auto">
          <a:xfrm flipH="1">
            <a:off x="879475" y="4561656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7" name="Line 21"/>
          <p:cNvSpPr>
            <a:spLocks noChangeShapeType="1"/>
          </p:cNvSpPr>
          <p:nvPr/>
        </p:nvSpPr>
        <p:spPr bwMode="auto">
          <a:xfrm flipH="1">
            <a:off x="4732338" y="4533081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8" name="Line 22"/>
          <p:cNvSpPr>
            <a:spLocks noChangeShapeType="1"/>
          </p:cNvSpPr>
          <p:nvPr/>
        </p:nvSpPr>
        <p:spPr bwMode="auto">
          <a:xfrm>
            <a:off x="5718175" y="4542606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9" name="Line 23"/>
          <p:cNvSpPr>
            <a:spLocks noChangeShapeType="1"/>
          </p:cNvSpPr>
          <p:nvPr/>
        </p:nvSpPr>
        <p:spPr bwMode="auto">
          <a:xfrm>
            <a:off x="2092325" y="4525144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0" name="Rectangle 24"/>
          <p:cNvSpPr>
            <a:spLocks noChangeArrowheads="1"/>
          </p:cNvSpPr>
          <p:nvPr/>
        </p:nvSpPr>
        <p:spPr bwMode="auto">
          <a:xfrm>
            <a:off x="7156450" y="2924944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19481" name="Rectangle 25"/>
          <p:cNvSpPr>
            <a:spLocks noChangeArrowheads="1"/>
          </p:cNvSpPr>
          <p:nvPr/>
        </p:nvSpPr>
        <p:spPr bwMode="auto">
          <a:xfrm>
            <a:off x="7067550" y="4966469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19482" name="Rectangle 26"/>
          <p:cNvSpPr>
            <a:spLocks noChangeArrowheads="1"/>
          </p:cNvSpPr>
          <p:nvPr/>
        </p:nvSpPr>
        <p:spPr bwMode="auto">
          <a:xfrm>
            <a:off x="7589838" y="5393506"/>
            <a:ext cx="465137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C</a:t>
            </a:r>
          </a:p>
        </p:txBody>
      </p:sp>
      <p:sp>
        <p:nvSpPr>
          <p:cNvPr id="19483" name="Rectangle 27"/>
          <p:cNvSpPr>
            <a:spLocks noChangeArrowheads="1"/>
          </p:cNvSpPr>
          <p:nvPr/>
        </p:nvSpPr>
        <p:spPr bwMode="auto">
          <a:xfrm>
            <a:off x="2662238" y="6176144"/>
            <a:ext cx="2071687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</a:t>
            </a:r>
          </a:p>
        </p:txBody>
      </p:sp>
      <p:sp>
        <p:nvSpPr>
          <p:cNvPr id="19484" name="Rectangle 28"/>
          <p:cNvSpPr>
            <a:spLocks noChangeArrowheads="1"/>
          </p:cNvSpPr>
          <p:nvPr/>
        </p:nvSpPr>
        <p:spPr bwMode="auto">
          <a:xfrm>
            <a:off x="7569200" y="3340869"/>
            <a:ext cx="487363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E</a:t>
            </a:r>
          </a:p>
          <a:p>
            <a:r>
              <a:rPr lang="en-US" sz="3200" b="0">
                <a:latin typeface="Times" charset="0"/>
              </a:rPr>
              <a:t>D</a:t>
            </a:r>
          </a:p>
        </p:txBody>
      </p:sp>
      <p:sp>
        <p:nvSpPr>
          <p:cNvPr id="19485" name="Line 29"/>
          <p:cNvSpPr>
            <a:spLocks noChangeShapeType="1"/>
          </p:cNvSpPr>
          <p:nvPr/>
        </p:nvSpPr>
        <p:spPr bwMode="auto">
          <a:xfrm flipV="1">
            <a:off x="4738688" y="5761806"/>
            <a:ext cx="2794000" cy="6207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353349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770584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0484" name="Oval 4"/>
          <p:cNvSpPr>
            <a:spLocks noChangeArrowheads="1"/>
          </p:cNvSpPr>
          <p:nvPr/>
        </p:nvSpPr>
        <p:spPr bwMode="auto">
          <a:xfrm>
            <a:off x="3573463" y="31372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3614738" y="3118247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1744663" y="40135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785938" y="3994547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0488" name="Oval 8"/>
          <p:cNvSpPr>
            <a:spLocks noChangeArrowheads="1"/>
          </p:cNvSpPr>
          <p:nvPr/>
        </p:nvSpPr>
        <p:spPr bwMode="auto">
          <a:xfrm>
            <a:off x="5326063" y="40135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5359400" y="3994547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6016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635000" y="5113734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0492" name="Oval 12"/>
          <p:cNvSpPr>
            <a:spLocks noChangeArrowheads="1"/>
          </p:cNvSpPr>
          <p:nvPr/>
        </p:nvSpPr>
        <p:spPr bwMode="auto">
          <a:xfrm>
            <a:off x="25828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Rectangle 13"/>
          <p:cNvSpPr>
            <a:spLocks noChangeArrowheads="1"/>
          </p:cNvSpPr>
          <p:nvPr/>
        </p:nvSpPr>
        <p:spPr bwMode="auto">
          <a:xfrm>
            <a:off x="2624138" y="511373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0494" name="Oval 14"/>
          <p:cNvSpPr>
            <a:spLocks noChangeArrowheads="1"/>
          </p:cNvSpPr>
          <p:nvPr/>
        </p:nvSpPr>
        <p:spPr bwMode="auto">
          <a:xfrm>
            <a:off x="44116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5" name="Rectangle 15"/>
          <p:cNvSpPr>
            <a:spLocks noChangeArrowheads="1"/>
          </p:cNvSpPr>
          <p:nvPr/>
        </p:nvSpPr>
        <p:spPr bwMode="auto">
          <a:xfrm>
            <a:off x="4459288" y="5113734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0496" name="Oval 16"/>
          <p:cNvSpPr>
            <a:spLocks noChangeArrowheads="1"/>
          </p:cNvSpPr>
          <p:nvPr/>
        </p:nvSpPr>
        <p:spPr bwMode="auto">
          <a:xfrm>
            <a:off x="62404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7" name="Rectangle 17"/>
          <p:cNvSpPr>
            <a:spLocks noChangeArrowheads="1"/>
          </p:cNvSpPr>
          <p:nvPr/>
        </p:nvSpPr>
        <p:spPr bwMode="auto">
          <a:xfrm>
            <a:off x="6267450" y="5113734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0498" name="Line 18"/>
          <p:cNvSpPr>
            <a:spLocks noChangeShapeType="1"/>
          </p:cNvSpPr>
          <p:nvPr/>
        </p:nvSpPr>
        <p:spPr bwMode="auto">
          <a:xfrm flipH="1">
            <a:off x="2106613" y="344050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9" name="Line 19"/>
          <p:cNvSpPr>
            <a:spLocks noChangeShapeType="1"/>
          </p:cNvSpPr>
          <p:nvPr/>
        </p:nvSpPr>
        <p:spPr bwMode="auto">
          <a:xfrm>
            <a:off x="3927475" y="3445272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0" name="Line 20"/>
          <p:cNvSpPr>
            <a:spLocks noChangeShapeType="1"/>
          </p:cNvSpPr>
          <p:nvPr/>
        </p:nvSpPr>
        <p:spPr bwMode="auto">
          <a:xfrm flipH="1">
            <a:off x="879475" y="4329509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1" name="Line 21"/>
          <p:cNvSpPr>
            <a:spLocks noChangeShapeType="1"/>
          </p:cNvSpPr>
          <p:nvPr/>
        </p:nvSpPr>
        <p:spPr bwMode="auto">
          <a:xfrm flipH="1">
            <a:off x="4732338" y="4300934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2" name="Line 22"/>
          <p:cNvSpPr>
            <a:spLocks noChangeShapeType="1"/>
          </p:cNvSpPr>
          <p:nvPr/>
        </p:nvSpPr>
        <p:spPr bwMode="auto">
          <a:xfrm>
            <a:off x="5718175" y="4310459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3" name="Line 23"/>
          <p:cNvSpPr>
            <a:spLocks noChangeShapeType="1"/>
          </p:cNvSpPr>
          <p:nvPr/>
        </p:nvSpPr>
        <p:spPr bwMode="auto">
          <a:xfrm>
            <a:off x="2092325" y="4292997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4" name="Rectangle 24"/>
          <p:cNvSpPr>
            <a:spLocks noChangeArrowheads="1"/>
          </p:cNvSpPr>
          <p:nvPr/>
        </p:nvSpPr>
        <p:spPr bwMode="auto">
          <a:xfrm>
            <a:off x="7156450" y="2692797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20505" name="Rectangle 25"/>
          <p:cNvSpPr>
            <a:spLocks noChangeArrowheads="1"/>
          </p:cNvSpPr>
          <p:nvPr/>
        </p:nvSpPr>
        <p:spPr bwMode="auto">
          <a:xfrm>
            <a:off x="7067550" y="4734322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20506" name="Line 26"/>
          <p:cNvSpPr>
            <a:spLocks noChangeShapeType="1"/>
          </p:cNvSpPr>
          <p:nvPr/>
        </p:nvSpPr>
        <p:spPr bwMode="auto">
          <a:xfrm flipV="1">
            <a:off x="4887913" y="3375422"/>
            <a:ext cx="2622550" cy="1866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7" name="Rectangle 27"/>
          <p:cNvSpPr>
            <a:spLocks noChangeArrowheads="1"/>
          </p:cNvSpPr>
          <p:nvPr/>
        </p:nvSpPr>
        <p:spPr bwMode="auto">
          <a:xfrm>
            <a:off x="7589838" y="5161359"/>
            <a:ext cx="465137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C</a:t>
            </a:r>
          </a:p>
        </p:txBody>
      </p:sp>
      <p:sp>
        <p:nvSpPr>
          <p:cNvPr id="20508" name="Rectangle 28"/>
          <p:cNvSpPr>
            <a:spLocks noChangeArrowheads="1"/>
          </p:cNvSpPr>
          <p:nvPr/>
        </p:nvSpPr>
        <p:spPr bwMode="auto">
          <a:xfrm>
            <a:off x="2662238" y="5943997"/>
            <a:ext cx="2071687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</a:t>
            </a:r>
          </a:p>
        </p:txBody>
      </p:sp>
      <p:sp>
        <p:nvSpPr>
          <p:cNvPr id="20509" name="Rectangle 29"/>
          <p:cNvSpPr>
            <a:spLocks noChangeArrowheads="1"/>
          </p:cNvSpPr>
          <p:nvPr/>
        </p:nvSpPr>
        <p:spPr bwMode="auto">
          <a:xfrm>
            <a:off x="7569200" y="3108722"/>
            <a:ext cx="487363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F</a:t>
            </a:r>
          </a:p>
          <a:p>
            <a:r>
              <a:rPr lang="en-US" sz="3200" b="0">
                <a:latin typeface="Times" charset="0"/>
              </a:rPr>
              <a:t>E</a:t>
            </a:r>
          </a:p>
          <a:p>
            <a:r>
              <a:rPr lang="en-US" sz="3200" b="0">
                <a:latin typeface="Times" charset="0"/>
              </a:rPr>
              <a:t>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3674556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770584"/>
            <a:ext cx="7772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 dirty="0"/>
              <a:t> </a:t>
            </a:r>
          </a:p>
        </p:txBody>
      </p:sp>
      <p:sp>
        <p:nvSpPr>
          <p:cNvPr id="21508" name="Oval 4"/>
          <p:cNvSpPr>
            <a:spLocks noChangeArrowheads="1"/>
          </p:cNvSpPr>
          <p:nvPr/>
        </p:nvSpPr>
        <p:spPr bwMode="auto">
          <a:xfrm>
            <a:off x="3573463" y="31372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3614738" y="3118247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1510" name="Oval 6"/>
          <p:cNvSpPr>
            <a:spLocks noChangeArrowheads="1"/>
          </p:cNvSpPr>
          <p:nvPr/>
        </p:nvSpPr>
        <p:spPr bwMode="auto">
          <a:xfrm>
            <a:off x="1744663" y="40135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1785938" y="3994547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512" name="Oval 8"/>
          <p:cNvSpPr>
            <a:spLocks noChangeArrowheads="1"/>
          </p:cNvSpPr>
          <p:nvPr/>
        </p:nvSpPr>
        <p:spPr bwMode="auto">
          <a:xfrm>
            <a:off x="5326063" y="40135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5359400" y="3994547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1514" name="Oval 10"/>
          <p:cNvSpPr>
            <a:spLocks noChangeArrowheads="1"/>
          </p:cNvSpPr>
          <p:nvPr/>
        </p:nvSpPr>
        <p:spPr bwMode="auto">
          <a:xfrm>
            <a:off x="6016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635000" y="5113734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1516" name="Oval 12"/>
          <p:cNvSpPr>
            <a:spLocks noChangeArrowheads="1"/>
          </p:cNvSpPr>
          <p:nvPr/>
        </p:nvSpPr>
        <p:spPr bwMode="auto">
          <a:xfrm>
            <a:off x="25828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7" name="Rectangle 13"/>
          <p:cNvSpPr>
            <a:spLocks noChangeArrowheads="1"/>
          </p:cNvSpPr>
          <p:nvPr/>
        </p:nvSpPr>
        <p:spPr bwMode="auto">
          <a:xfrm>
            <a:off x="2624138" y="511373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1518" name="Oval 14"/>
          <p:cNvSpPr>
            <a:spLocks noChangeArrowheads="1"/>
          </p:cNvSpPr>
          <p:nvPr/>
        </p:nvSpPr>
        <p:spPr bwMode="auto">
          <a:xfrm>
            <a:off x="44116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9" name="Rectangle 15"/>
          <p:cNvSpPr>
            <a:spLocks noChangeArrowheads="1"/>
          </p:cNvSpPr>
          <p:nvPr/>
        </p:nvSpPr>
        <p:spPr bwMode="auto">
          <a:xfrm>
            <a:off x="4459288" y="5113734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1520" name="Oval 16"/>
          <p:cNvSpPr>
            <a:spLocks noChangeArrowheads="1"/>
          </p:cNvSpPr>
          <p:nvPr/>
        </p:nvSpPr>
        <p:spPr bwMode="auto">
          <a:xfrm>
            <a:off x="62404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1" name="Rectangle 17"/>
          <p:cNvSpPr>
            <a:spLocks noChangeArrowheads="1"/>
          </p:cNvSpPr>
          <p:nvPr/>
        </p:nvSpPr>
        <p:spPr bwMode="auto">
          <a:xfrm>
            <a:off x="6267450" y="5113734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1522" name="Line 18"/>
          <p:cNvSpPr>
            <a:spLocks noChangeShapeType="1"/>
          </p:cNvSpPr>
          <p:nvPr/>
        </p:nvSpPr>
        <p:spPr bwMode="auto">
          <a:xfrm flipH="1">
            <a:off x="2106613" y="344050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3" name="Line 19"/>
          <p:cNvSpPr>
            <a:spLocks noChangeShapeType="1"/>
          </p:cNvSpPr>
          <p:nvPr/>
        </p:nvSpPr>
        <p:spPr bwMode="auto">
          <a:xfrm>
            <a:off x="3927475" y="3445272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4" name="Line 20"/>
          <p:cNvSpPr>
            <a:spLocks noChangeShapeType="1"/>
          </p:cNvSpPr>
          <p:nvPr/>
        </p:nvSpPr>
        <p:spPr bwMode="auto">
          <a:xfrm flipH="1">
            <a:off x="879475" y="4329509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5" name="Line 21"/>
          <p:cNvSpPr>
            <a:spLocks noChangeShapeType="1"/>
          </p:cNvSpPr>
          <p:nvPr/>
        </p:nvSpPr>
        <p:spPr bwMode="auto">
          <a:xfrm flipH="1">
            <a:off x="4732338" y="4300934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6" name="Line 22"/>
          <p:cNvSpPr>
            <a:spLocks noChangeShapeType="1"/>
          </p:cNvSpPr>
          <p:nvPr/>
        </p:nvSpPr>
        <p:spPr bwMode="auto">
          <a:xfrm>
            <a:off x="5718175" y="4310459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7" name="Line 23"/>
          <p:cNvSpPr>
            <a:spLocks noChangeShapeType="1"/>
          </p:cNvSpPr>
          <p:nvPr/>
        </p:nvSpPr>
        <p:spPr bwMode="auto">
          <a:xfrm>
            <a:off x="2092325" y="4292997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8" name="Rectangle 24"/>
          <p:cNvSpPr>
            <a:spLocks noChangeArrowheads="1"/>
          </p:cNvSpPr>
          <p:nvPr/>
        </p:nvSpPr>
        <p:spPr bwMode="auto">
          <a:xfrm>
            <a:off x="7156450" y="2692797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21529" name="Rectangle 25"/>
          <p:cNvSpPr>
            <a:spLocks noChangeArrowheads="1"/>
          </p:cNvSpPr>
          <p:nvPr/>
        </p:nvSpPr>
        <p:spPr bwMode="auto">
          <a:xfrm>
            <a:off x="7067550" y="5129609"/>
            <a:ext cx="154781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21530" name="Line 26"/>
          <p:cNvSpPr>
            <a:spLocks noChangeShapeType="1"/>
          </p:cNvSpPr>
          <p:nvPr/>
        </p:nvSpPr>
        <p:spPr bwMode="auto">
          <a:xfrm flipV="1">
            <a:off x="6542088" y="3396059"/>
            <a:ext cx="1085850" cy="1728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1" name="Rectangle 27"/>
          <p:cNvSpPr>
            <a:spLocks noChangeArrowheads="1"/>
          </p:cNvSpPr>
          <p:nvPr/>
        </p:nvSpPr>
        <p:spPr bwMode="auto">
          <a:xfrm>
            <a:off x="7589838" y="5556647"/>
            <a:ext cx="465137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C</a:t>
            </a:r>
          </a:p>
        </p:txBody>
      </p:sp>
      <p:sp>
        <p:nvSpPr>
          <p:cNvPr id="21532" name="Rectangle 28"/>
          <p:cNvSpPr>
            <a:spLocks noChangeArrowheads="1"/>
          </p:cNvSpPr>
          <p:nvPr/>
        </p:nvSpPr>
        <p:spPr bwMode="auto">
          <a:xfrm>
            <a:off x="2662238" y="5943997"/>
            <a:ext cx="2071687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</a:t>
            </a:r>
          </a:p>
        </p:txBody>
      </p:sp>
      <p:sp>
        <p:nvSpPr>
          <p:cNvPr id="21533" name="Rectangle 29"/>
          <p:cNvSpPr>
            <a:spLocks noChangeArrowheads="1"/>
          </p:cNvSpPr>
          <p:nvPr/>
        </p:nvSpPr>
        <p:spPr bwMode="auto">
          <a:xfrm>
            <a:off x="7569200" y="3108722"/>
            <a:ext cx="487363" cy="205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G</a:t>
            </a:r>
          </a:p>
          <a:p>
            <a:r>
              <a:rPr lang="en-US" sz="3200" b="0">
                <a:latin typeface="Times" charset="0"/>
              </a:rPr>
              <a:t>F</a:t>
            </a:r>
          </a:p>
          <a:p>
            <a:r>
              <a:rPr lang="en-US" sz="3200" b="0">
                <a:latin typeface="Times" charset="0"/>
              </a:rPr>
              <a:t>E</a:t>
            </a:r>
          </a:p>
          <a:p>
            <a:r>
              <a:rPr lang="en-US" sz="3200" b="0">
                <a:latin typeface="Times" charset="0"/>
              </a:rPr>
              <a:t>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Repeat until queue </a:t>
            </a:r>
            <a:r>
              <a:rPr lang="en-US" sz="2000" dirty="0"/>
              <a:t>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</a:t>
            </a:r>
            <a:r>
              <a:rPr lang="en-US" sz="2000" dirty="0" smtClean="0"/>
              <a:t>node</a:t>
            </a:r>
            <a:endParaRPr lang="en-US" sz="2000" dirty="0"/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="" xmlns:p14="http://schemas.microsoft.com/office/powerpoint/2010/main" val="4147330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lass design template">
  <a:themeElements>
    <a:clrScheme name="Glass design template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Glass design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Glass desig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ass design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ass design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ass design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ass design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ass design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design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design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design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design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design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design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design templat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Stack of books design template">
  <a:themeElements>
    <a:clrScheme name="Stack of books design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ck of books design template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ck of books desig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ck of books design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ck of books design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ck of books design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ck of books design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ck of books design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ck of books design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ck of books design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ck of books design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ck of books design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ck of books design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ck of books design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9279</TotalTime>
  <Words>10916</Words>
  <Application>Microsoft Office PowerPoint</Application>
  <PresentationFormat>On-screen Show (4:3)</PresentationFormat>
  <Paragraphs>5248</Paragraphs>
  <Slides>410</Slides>
  <Notes>97</Notes>
  <HiddenSlides>2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410</vt:i4>
      </vt:variant>
    </vt:vector>
  </HeadingPairs>
  <TitlesOfParts>
    <vt:vector size="413" baseType="lpstr">
      <vt:lpstr>Custom Design</vt:lpstr>
      <vt:lpstr>Glass design template</vt:lpstr>
      <vt:lpstr>Stack of books design template</vt:lpstr>
      <vt:lpstr>Outline</vt:lpstr>
      <vt:lpstr>Slide 2</vt:lpstr>
      <vt:lpstr>Trees</vt:lpstr>
      <vt:lpstr>Definition of Trees</vt:lpstr>
      <vt:lpstr>Tree</vt:lpstr>
      <vt:lpstr>Tree</vt:lpstr>
      <vt:lpstr>Terminology</vt:lpstr>
      <vt:lpstr>Terminology</vt:lpstr>
      <vt:lpstr>Terminology</vt:lpstr>
      <vt:lpstr>Terminology</vt:lpstr>
      <vt:lpstr>Terminology</vt:lpstr>
      <vt:lpstr>Slide 12</vt:lpstr>
      <vt:lpstr>Slide 13</vt:lpstr>
      <vt:lpstr>Slide 14</vt:lpstr>
      <vt:lpstr>Slide 15</vt:lpstr>
      <vt:lpstr>Terminology</vt:lpstr>
      <vt:lpstr>Terminology</vt:lpstr>
      <vt:lpstr>Terminology</vt:lpstr>
      <vt:lpstr>Terminology</vt:lpstr>
      <vt:lpstr>Terminology</vt:lpstr>
      <vt:lpstr>Terminology</vt:lpstr>
      <vt:lpstr>Tree Properties</vt:lpstr>
      <vt:lpstr>Tree Properties</vt:lpstr>
      <vt:lpstr>Example: HTML and CSS</vt:lpstr>
      <vt:lpstr>Example: HTML and CSS</vt:lpstr>
      <vt:lpstr>Example: HTML and CSS</vt:lpstr>
      <vt:lpstr>Example: HTML and CSS</vt:lpstr>
      <vt:lpstr>Example: HTML and CSS</vt:lpstr>
      <vt:lpstr>General Trees</vt:lpstr>
      <vt:lpstr>Binary Tree</vt:lpstr>
      <vt:lpstr>Binary Tree Definition</vt:lpstr>
      <vt:lpstr>Definition</vt:lpstr>
      <vt:lpstr>Binary Tree Definition</vt:lpstr>
      <vt:lpstr>Slide 34</vt:lpstr>
      <vt:lpstr>Definition</vt:lpstr>
      <vt:lpstr>Definition</vt:lpstr>
      <vt:lpstr>Definition: Full Binary Tree</vt:lpstr>
      <vt:lpstr>Binary Tree Applications</vt:lpstr>
      <vt:lpstr>Slide 39</vt:lpstr>
      <vt:lpstr>Full, Complete or Other?</vt:lpstr>
      <vt:lpstr>Full, Complete or Other?</vt:lpstr>
      <vt:lpstr>Full, Complete or Other?</vt:lpstr>
      <vt:lpstr>Full,   Complete   or Other?</vt:lpstr>
      <vt:lpstr>Full,   Complete   or Other?</vt:lpstr>
      <vt:lpstr>Full, Complete or   other?</vt:lpstr>
      <vt:lpstr>Full, Complete or   other?</vt:lpstr>
      <vt:lpstr>Define</vt:lpstr>
      <vt:lpstr>Slide 48</vt:lpstr>
      <vt:lpstr>Tree traversals</vt:lpstr>
      <vt:lpstr>Background</vt:lpstr>
      <vt:lpstr>Breadth-First Traversal</vt:lpstr>
      <vt:lpstr>Slide 52</vt:lpstr>
      <vt:lpstr>Simple Binary Tree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Pseudo-Code for Breadth-First Traversal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Backtracking</vt:lpstr>
      <vt:lpstr>Depth-first Traversal</vt:lpstr>
      <vt:lpstr>Pre-order Depth-first Traversal</vt:lpstr>
      <vt:lpstr>Post-order Depth-first Traversal</vt:lpstr>
      <vt:lpstr>Traversal Of Binary Tree</vt:lpstr>
      <vt:lpstr> </vt:lpstr>
      <vt:lpstr>Slide 115</vt:lpstr>
      <vt:lpstr>Preorder Traversals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Pseudo-Code for Pre-order Traversal</vt:lpstr>
      <vt:lpstr>Slide 163</vt:lpstr>
      <vt:lpstr>Slide 164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Pseudo-Code for In-order Traversal</vt:lpstr>
      <vt:lpstr>Slide 210</vt:lpstr>
      <vt:lpstr>Slide 211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Pseudo-Code for Post-order Traversal</vt:lpstr>
      <vt:lpstr>Slide 257</vt:lpstr>
      <vt:lpstr>Time and Space Complexity for Depth-First Search Algs.</vt:lpstr>
      <vt:lpstr>Slide 259</vt:lpstr>
      <vt:lpstr>Slide 260</vt:lpstr>
      <vt:lpstr>Tree ADT</vt:lpstr>
      <vt:lpstr>Guidelines</vt:lpstr>
      <vt:lpstr>Implementing Depth-First Traversals</vt:lpstr>
      <vt:lpstr>DEMO: Stack Based Depth First Traversal</vt:lpstr>
      <vt:lpstr>Applications</vt:lpstr>
      <vt:lpstr>Tree Vs Graph</vt:lpstr>
      <vt:lpstr>Tree Vs Graph</vt:lpstr>
      <vt:lpstr>Is it a Tree?</vt:lpstr>
      <vt:lpstr>Is it a Tree?</vt:lpstr>
      <vt:lpstr>Relationship Between</vt:lpstr>
      <vt:lpstr>Relationship Between</vt:lpstr>
      <vt:lpstr>Representation of a Binary Tree</vt:lpstr>
      <vt:lpstr>Measuring a Tree</vt:lpstr>
      <vt:lpstr>Measuring a Tree</vt:lpstr>
      <vt:lpstr>Measuring a Tree</vt:lpstr>
      <vt:lpstr>Difference Between Full Binary Tree and Complete Binary Tree</vt:lpstr>
      <vt:lpstr>Difference Between Full Binary Tree and Complete Binary Tree</vt:lpstr>
      <vt:lpstr>Representation of Binary tree in memory</vt:lpstr>
      <vt:lpstr>Sequential Representation </vt:lpstr>
      <vt:lpstr>Another Example</vt:lpstr>
      <vt:lpstr>Sequential Re[presentation of Binary Tree</vt:lpstr>
      <vt:lpstr>ARRAY REPRESENTATION </vt:lpstr>
      <vt:lpstr>ARRAY REPRESENTATION </vt:lpstr>
      <vt:lpstr>ARRAY REPRESENTATION </vt:lpstr>
      <vt:lpstr>ARRAY REPRESENTATION </vt:lpstr>
      <vt:lpstr>ARRAY REPRESENTATION </vt:lpstr>
      <vt:lpstr>ARRAY REPRESENTATION </vt:lpstr>
      <vt:lpstr>ARRAY REPRESENTATION </vt:lpstr>
      <vt:lpstr>ARRAY REPRESENTATION </vt:lpstr>
      <vt:lpstr>ARRAY REPRESENTATION </vt:lpstr>
      <vt:lpstr>Linked Representation </vt:lpstr>
      <vt:lpstr>A sample representation is shown in fig. </vt:lpstr>
      <vt:lpstr>Binary Search Trees (BSTs)</vt:lpstr>
      <vt:lpstr>BST Example</vt:lpstr>
      <vt:lpstr>Operations on BST</vt:lpstr>
      <vt:lpstr>INSERTING A NODE</vt:lpstr>
      <vt:lpstr>Slide 297</vt:lpstr>
      <vt:lpstr>Deleting a node</vt:lpstr>
      <vt:lpstr>Slide 299</vt:lpstr>
      <vt:lpstr>Exercise</vt:lpstr>
      <vt:lpstr>Exercise</vt:lpstr>
      <vt:lpstr>Exercise</vt:lpstr>
      <vt:lpstr>solution</vt:lpstr>
      <vt:lpstr>Exercise</vt:lpstr>
      <vt:lpstr>Exercise</vt:lpstr>
      <vt:lpstr>Exercise</vt:lpstr>
      <vt:lpstr>Solution</vt:lpstr>
      <vt:lpstr>Exercise</vt:lpstr>
      <vt:lpstr>solution</vt:lpstr>
      <vt:lpstr>Exercise</vt:lpstr>
      <vt:lpstr>Exercise</vt:lpstr>
      <vt:lpstr>Exercise</vt:lpstr>
      <vt:lpstr>Solution</vt:lpstr>
      <vt:lpstr>Binary Search Trees (BSTs)</vt:lpstr>
      <vt:lpstr>BST Example</vt:lpstr>
      <vt:lpstr>Exercise</vt:lpstr>
      <vt:lpstr>Exercise</vt:lpstr>
      <vt:lpstr>Binary Search Tree</vt:lpstr>
      <vt:lpstr>Binary Search Tree</vt:lpstr>
      <vt:lpstr>Best Case</vt:lpstr>
      <vt:lpstr>Worst Case</vt:lpstr>
      <vt:lpstr>Worst Case</vt:lpstr>
      <vt:lpstr>Operations on BST</vt:lpstr>
      <vt:lpstr>INSERTING A NODE</vt:lpstr>
      <vt:lpstr>Slide 325</vt:lpstr>
      <vt:lpstr>Binary Search Tree Insertion</vt:lpstr>
      <vt:lpstr>Scenario</vt:lpstr>
      <vt:lpstr>Slide 328</vt:lpstr>
      <vt:lpstr>Finding a Node</vt:lpstr>
      <vt:lpstr>Finding Maximum and Minimum Values</vt:lpstr>
      <vt:lpstr>Finding the Correct Location</vt:lpstr>
      <vt:lpstr>Finding the Correct Location</vt:lpstr>
      <vt:lpstr>Finding the Correct Location</vt:lpstr>
      <vt:lpstr>Finding the Correct Location</vt:lpstr>
      <vt:lpstr>Finding the Correct Location</vt:lpstr>
      <vt:lpstr>Finding the Correct Location</vt:lpstr>
      <vt:lpstr>Deleting from a Binary Search Tree (BST)</vt:lpstr>
      <vt:lpstr>The Scenario</vt:lpstr>
      <vt:lpstr>BST Deletion</vt:lpstr>
      <vt:lpstr>Four Cases for Deletion</vt:lpstr>
      <vt:lpstr>Slide 341</vt:lpstr>
      <vt:lpstr>Slide 342</vt:lpstr>
      <vt:lpstr>Deleting a node</vt:lpstr>
      <vt:lpstr>Slide 344</vt:lpstr>
      <vt:lpstr>Deleting a Node</vt:lpstr>
      <vt:lpstr>Deletion cases: Leaf Node</vt:lpstr>
      <vt:lpstr>Find successor</vt:lpstr>
      <vt:lpstr>Delete a node with subtree (case 1)</vt:lpstr>
      <vt:lpstr>Delete a node with subtree (case 2)</vt:lpstr>
      <vt:lpstr>Delete a node with subtree (case 3)</vt:lpstr>
      <vt:lpstr>Delete a Leaf Node</vt:lpstr>
      <vt:lpstr>Delete a Leaf Node</vt:lpstr>
      <vt:lpstr>Delete a Leaf Node</vt:lpstr>
      <vt:lpstr>Delete a Leaf Node</vt:lpstr>
      <vt:lpstr>Delete a Node with One Child</vt:lpstr>
      <vt:lpstr>Delete a Node with One Child</vt:lpstr>
      <vt:lpstr>Delete a Node with One Child</vt:lpstr>
      <vt:lpstr>Delete a Node with One Child</vt:lpstr>
      <vt:lpstr>Delete a Node with One Child</vt:lpstr>
      <vt:lpstr>Delete a Node with One Child</vt:lpstr>
      <vt:lpstr>Delete a Node with Two Children</vt:lpstr>
      <vt:lpstr>Delete a Node with Two Children</vt:lpstr>
      <vt:lpstr>Delete a Node with Two Children</vt:lpstr>
      <vt:lpstr>Delete a Node with Two Children</vt:lpstr>
      <vt:lpstr>Delete a Node with Two Children</vt:lpstr>
      <vt:lpstr>Delete a Node with Two Children</vt:lpstr>
      <vt:lpstr>Delete a Node with Two Children</vt:lpstr>
      <vt:lpstr>Delete a Node with Two Children</vt:lpstr>
      <vt:lpstr>Delete a Node with Two Children</vt:lpstr>
      <vt:lpstr>Delete a Node with Two Children</vt:lpstr>
      <vt:lpstr>Delete a Node with Two Children</vt:lpstr>
      <vt:lpstr>Delete a Node with Two Children</vt:lpstr>
      <vt:lpstr>Delete a Node with Two Children</vt:lpstr>
      <vt:lpstr>Summary</vt:lpstr>
      <vt:lpstr>Traversing a Binary Tree Inorder Traversal </vt:lpstr>
      <vt:lpstr>The Scenario</vt:lpstr>
      <vt:lpstr>Use the Activation Stack</vt:lpstr>
      <vt:lpstr>Use the Activation Stack</vt:lpstr>
      <vt:lpstr>Use the Activation Stack</vt:lpstr>
      <vt:lpstr>Use the Activation Stack</vt:lpstr>
      <vt:lpstr>Use the Activation Stack</vt:lpstr>
      <vt:lpstr>Use the Activation Stack</vt:lpstr>
      <vt:lpstr>Use the Activation Stack</vt:lpstr>
      <vt:lpstr>Use the Activation Stack</vt:lpstr>
      <vt:lpstr>Use the Activation Stack</vt:lpstr>
      <vt:lpstr>Use the Activation Stack</vt:lpstr>
      <vt:lpstr>Use the Activation Stack</vt:lpstr>
      <vt:lpstr>Use the Activation Stack</vt:lpstr>
      <vt:lpstr>Use the Activation Stack</vt:lpstr>
      <vt:lpstr>Use the Activation Stack</vt:lpstr>
      <vt:lpstr>Use the Activation Stack</vt:lpstr>
      <vt:lpstr>Use the Activation Stack</vt:lpstr>
      <vt:lpstr>Use the Activation Stack</vt:lpstr>
      <vt:lpstr>Use the Activation Stack</vt:lpstr>
      <vt:lpstr>Use the Activation Stack</vt:lpstr>
      <vt:lpstr>Use the Activation Stack</vt:lpstr>
      <vt:lpstr>Use the Activation Stack</vt:lpstr>
      <vt:lpstr>Use the Activation Stack</vt:lpstr>
      <vt:lpstr>Tree Vs Graph</vt:lpstr>
      <vt:lpstr>Tree Vs Graph</vt:lpstr>
      <vt:lpstr>Is it a Tree?</vt:lpstr>
      <vt:lpstr>Is it a Tree?</vt:lpstr>
      <vt:lpstr>Relationship Between</vt:lpstr>
      <vt:lpstr>Relationship Between</vt:lpstr>
      <vt:lpstr>Measuring a Tree</vt:lpstr>
      <vt:lpstr>Measuring a Tree</vt:lpstr>
      <vt:lpstr>Measuring a Tree</vt:lpstr>
      <vt:lpstr>Difference Between Full Binary Tree and Complete Binary Tree</vt:lpstr>
      <vt:lpstr>Difference Between Full Binary Tree and Complete Binary Tree</vt:lpstr>
      <vt:lpstr>Path, Length, Height and Depth of Binary Tree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rgiita</cp:lastModifiedBy>
  <cp:revision>511</cp:revision>
  <dcterms:created xsi:type="dcterms:W3CDTF">2009-09-11T23:00:44Z</dcterms:created>
  <dcterms:modified xsi:type="dcterms:W3CDTF">2016-03-03T06:06:16Z</dcterms:modified>
</cp:coreProperties>
</file>